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3.xml" ContentType="application/vnd.openxmlformats-officedocument.theme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4.xml" ContentType="application/vnd.openxmlformats-officedocument.theme+xml"/>
  <Override PartName="/ppt/slideLayouts/slideLayout11.xml" ContentType="application/vnd.openxmlformats-officedocument.presentationml.slideLayout+xml"/>
  <Override PartName="/ppt/theme/theme5.xml" ContentType="application/vnd.openxmlformats-officedocument.theme+xml"/>
  <Override PartName="/ppt/slideLayouts/slideLayout12.xml" ContentType="application/vnd.openxmlformats-officedocument.presentationml.slideLayout+xml"/>
  <Override PartName="/ppt/theme/theme6.xml" ContentType="application/vnd.openxmlformats-officedocument.theme+xml"/>
  <Override PartName="/ppt/theme/theme7.xml" ContentType="application/vnd.openxmlformats-officedocument.theme+xml"/>
  <Override PartName="/ppt/theme/theme8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1.xml" ContentType="application/vnd.openxmlformats-officedocument.presentationml.notesSlide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theme/themeOverride1.xml" ContentType="application/vnd.openxmlformats-officedocument.themeOverride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theme/themeOverride2.xml" ContentType="application/vnd.openxmlformats-officedocument.themeOverride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theme/themeOverride3.xml" ContentType="application/vnd.openxmlformats-officedocument.themeOverride+xml"/>
  <Override PartName="/ppt/charts/chart10.xml" ContentType="application/vnd.openxmlformats-officedocument.drawingml.chart+xml"/>
  <Override PartName="/ppt/theme/themeOverride4.xml" ContentType="application/vnd.openxmlformats-officedocument.themeOverride+xml"/>
  <Override PartName="/ppt/charts/chart11.xml" ContentType="application/vnd.openxmlformats-officedocument.drawingml.chart+xml"/>
  <Override PartName="/ppt/theme/themeOverride5.xml" ContentType="application/vnd.openxmlformats-officedocument.themeOverride+xml"/>
  <Override PartName="/ppt/notesSlides/notesSlide2.xml" ContentType="application/vnd.openxmlformats-officedocument.presentationml.notesSlide+xml"/>
  <Override PartName="/ppt/charts/chart12.xml" ContentType="application/vnd.openxmlformats-officedocument.drawingml.chart+xml"/>
  <Override PartName="/ppt/theme/themeOverride6.xml" ContentType="application/vnd.openxmlformats-officedocument.themeOverride+xml"/>
  <Override PartName="/ppt/drawings/drawing1.xml" ContentType="application/vnd.openxmlformats-officedocument.drawingml.chartshapes+xml"/>
  <Override PartName="/ppt/charts/chart13.xml" ContentType="application/vnd.openxmlformats-officedocument.drawingml.chart+xml"/>
  <Override PartName="/ppt/charts/chart14.xml" ContentType="application/vnd.openxmlformats-officedocument.drawingml.chart+xml"/>
  <Override PartName="/ppt/charts/chart15.xml" ContentType="application/vnd.openxmlformats-officedocument.drawingml.chart+xml"/>
  <Override PartName="/ppt/charts/chart16.xml" ContentType="application/vnd.openxmlformats-officedocument.drawingml.chart+xml"/>
  <Override PartName="/ppt/charts/chart17.xml" ContentType="application/vnd.openxmlformats-officedocument.drawingml.chart+xml"/>
  <Override PartName="/ppt/theme/themeOverride7.xml" ContentType="application/vnd.openxmlformats-officedocument.themeOverride+xml"/>
  <Override PartName="/ppt/charts/chart18.xml" ContentType="application/vnd.openxmlformats-officedocument.drawingml.chart+xml"/>
  <Override PartName="/ppt/theme/themeOverride8.xml" ContentType="application/vnd.openxmlformats-officedocument.themeOverride+xml"/>
  <Override PartName="/ppt/notesSlides/notesSlide3.xml" ContentType="application/vnd.openxmlformats-officedocument.presentationml.notesSlide+xml"/>
  <Override PartName="/ppt/charts/chart19.xml" ContentType="application/vnd.openxmlformats-officedocument.drawingml.chart+xml"/>
  <Override PartName="/ppt/theme/themeOverride9.xml" ContentType="application/vnd.openxmlformats-officedocument.themeOverride+xml"/>
  <Override PartName="/ppt/charts/chart20.xml" ContentType="application/vnd.openxmlformats-officedocument.drawingml.chart+xml"/>
  <Override PartName="/ppt/theme/themeOverride10.xml" ContentType="application/vnd.openxmlformats-officedocument.themeOverride+xml"/>
  <Override PartName="/ppt/charts/chart21.xml" ContentType="application/vnd.openxmlformats-officedocument.drawingml.chart+xml"/>
  <Override PartName="/ppt/notesSlides/notesSlide4.xml" ContentType="application/vnd.openxmlformats-officedocument.presentationml.notesSlide+xml"/>
  <Override PartName="/ppt/charts/chart22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 autoCompressPictures="0">
  <p:sldMasterIdLst>
    <p:sldMasterId id="2147483660" r:id="rId1"/>
    <p:sldMasterId id="2147483658" r:id="rId2"/>
    <p:sldMasterId id="2147483648" r:id="rId3"/>
    <p:sldMasterId id="2147483679" r:id="rId4"/>
    <p:sldMasterId id="2147483677" r:id="rId5"/>
    <p:sldMasterId id="2147483662" r:id="rId6"/>
  </p:sldMasterIdLst>
  <p:notesMasterIdLst>
    <p:notesMasterId r:id="rId24"/>
  </p:notesMasterIdLst>
  <p:handoutMasterIdLst>
    <p:handoutMasterId r:id="rId25"/>
  </p:handoutMasterIdLst>
  <p:sldIdLst>
    <p:sldId id="257" r:id="rId7"/>
    <p:sldId id="300" r:id="rId8"/>
    <p:sldId id="301" r:id="rId9"/>
    <p:sldId id="302" r:id="rId10"/>
    <p:sldId id="303" r:id="rId11"/>
    <p:sldId id="304" r:id="rId12"/>
    <p:sldId id="305" r:id="rId13"/>
    <p:sldId id="306" r:id="rId14"/>
    <p:sldId id="307" r:id="rId15"/>
    <p:sldId id="308" r:id="rId16"/>
    <p:sldId id="309" r:id="rId17"/>
    <p:sldId id="310" r:id="rId18"/>
    <p:sldId id="311" r:id="rId19"/>
    <p:sldId id="312" r:id="rId20"/>
    <p:sldId id="316" r:id="rId21"/>
    <p:sldId id="314" r:id="rId22"/>
    <p:sldId id="315" r:id="rId23"/>
  </p:sldIdLst>
  <p:sldSz cx="12188825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udrey Kearney" initials="AK" lastIdx="8" clrIdx="0">
    <p:extLst>
      <p:ext uri="{19B8F6BF-5375-455C-9EA6-DF929625EA0E}">
        <p15:presenceInfo xmlns:p15="http://schemas.microsoft.com/office/powerpoint/2012/main" userId="Audrey Kearney" providerId="None"/>
      </p:ext>
    </p:extLst>
  </p:cmAuthor>
  <p:cmAuthor id="2" name="Ashley Kirzinger" initials="AK" lastIdx="1" clrIdx="1">
    <p:extLst>
      <p:ext uri="{19B8F6BF-5375-455C-9EA6-DF929625EA0E}">
        <p15:presenceInfo xmlns:p15="http://schemas.microsoft.com/office/powerpoint/2012/main" userId="S-1-5-21-1957994488-602162358-682003330-53147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93D40"/>
    <a:srgbClr val="DBDBDB"/>
    <a:srgbClr val="555659"/>
    <a:srgbClr val="FDCD05"/>
    <a:srgbClr val="0E3B5E"/>
    <a:srgbClr val="F5F2F2"/>
    <a:srgbClr val="CCD7E8"/>
    <a:srgbClr val="809DCB"/>
    <a:srgbClr val="0B5FB1"/>
    <a:srgbClr val="0076C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21" autoAdjust="0"/>
  </p:normalViewPr>
  <p:slideViewPr>
    <p:cSldViewPr snapToGrid="0" snapToObjects="1" showGuides="1">
      <p:cViewPr varScale="1">
        <p:scale>
          <a:sx n="102" d="100"/>
          <a:sy n="102" d="100"/>
        </p:scale>
        <p:origin x="120" y="324"/>
      </p:cViewPr>
      <p:guideLst/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67" d="100"/>
        <a:sy n="167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26" Type="http://schemas.openxmlformats.org/officeDocument/2006/relationships/commentAuthors" Target="commentAuthors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5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5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0.xml"/><Relationship Id="rId20" Type="http://schemas.openxmlformats.org/officeDocument/2006/relationships/slide" Target="slides/slide14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5.xml"/><Relationship Id="rId24" Type="http://schemas.openxmlformats.org/officeDocument/2006/relationships/notesMaster" Target="notesMasters/notesMaster1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9.xml"/><Relationship Id="rId23" Type="http://schemas.openxmlformats.org/officeDocument/2006/relationships/slide" Target="slides/slide17.xml"/><Relationship Id="rId28" Type="http://schemas.openxmlformats.org/officeDocument/2006/relationships/viewProps" Target="viewProps.xml"/><Relationship Id="rId10" Type="http://schemas.openxmlformats.org/officeDocument/2006/relationships/slide" Target="slides/slide4.xml"/><Relationship Id="rId19" Type="http://schemas.openxmlformats.org/officeDocument/2006/relationships/slide" Target="slides/slide13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slide" Target="slides/slide16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10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9.xlsx"/><Relationship Id="rId1" Type="http://schemas.openxmlformats.org/officeDocument/2006/relationships/themeOverride" Target="../theme/themeOverride4.xml"/></Relationships>
</file>

<file path=ppt/charts/_rels/chart11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10.xlsx"/><Relationship Id="rId1" Type="http://schemas.openxmlformats.org/officeDocument/2006/relationships/themeOverride" Target="../theme/themeOverride5.xml"/></Relationships>
</file>

<file path=ppt/charts/_rels/chart12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1.xml"/><Relationship Id="rId2" Type="http://schemas.openxmlformats.org/officeDocument/2006/relationships/package" Target="../embeddings/Microsoft_Excel_Worksheet11.xlsx"/><Relationship Id="rId1" Type="http://schemas.openxmlformats.org/officeDocument/2006/relationships/themeOverride" Target="../theme/themeOverride6.xml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2.xlsx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3.xlsx"/></Relationships>
</file>

<file path=ppt/charts/_rels/chart1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4.xlsx"/></Relationships>
</file>

<file path=ppt/charts/_rels/chart1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5.xlsx"/></Relationships>
</file>

<file path=ppt/charts/_rels/chart17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16.xlsx"/><Relationship Id="rId1" Type="http://schemas.openxmlformats.org/officeDocument/2006/relationships/themeOverride" Target="../theme/themeOverride7.xml"/></Relationships>
</file>

<file path=ppt/charts/_rels/chart18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17.xlsx"/><Relationship Id="rId1" Type="http://schemas.openxmlformats.org/officeDocument/2006/relationships/themeOverride" Target="../theme/themeOverride8.xml"/></Relationships>
</file>

<file path=ppt/charts/_rels/chart19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18.xlsx"/><Relationship Id="rId1" Type="http://schemas.openxmlformats.org/officeDocument/2006/relationships/themeOverride" Target="../theme/themeOverride9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0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19.xlsx"/><Relationship Id="rId1" Type="http://schemas.openxmlformats.org/officeDocument/2006/relationships/themeOverride" Target="../theme/themeOverride10.xml"/></Relationships>
</file>

<file path=ppt/charts/_rels/chart2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0.xlsx"/></Relationships>
</file>

<file path=ppt/charts/_rels/chart2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5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4.xlsx"/><Relationship Id="rId1" Type="http://schemas.openxmlformats.org/officeDocument/2006/relationships/themeOverride" Target="../theme/themeOverride1.xm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5.xlsx"/></Relationships>
</file>

<file path=ppt/charts/_rels/chart7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6.xlsx"/><Relationship Id="rId1" Type="http://schemas.openxmlformats.org/officeDocument/2006/relationships/themeOverride" Target="../theme/themeOverride2.xm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7.xlsx"/></Relationships>
</file>

<file path=ppt/charts/_rels/chart9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8.xlsx"/><Relationship Id="rId1" Type="http://schemas.openxmlformats.org/officeDocument/2006/relationships/themeOverride" Target="../theme/themeOverrid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077451209687898"/>
          <c:y val="0.11032911355479649"/>
          <c:w val="0.73535532115089386"/>
          <c:h val="0.87955809465467372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November 2006</c:v>
                </c:pt>
              </c:strCache>
            </c:strRef>
          </c:tx>
          <c:spPr>
            <a:solidFill>
              <a:schemeClr val="accent1"/>
            </a:solidFill>
            <a:ln>
              <a:solidFill>
                <a:srgbClr val="323A45"/>
              </a:solidFill>
            </a:ln>
            <a:effectLst/>
          </c:spPr>
          <c:invertIfNegative val="0"/>
          <c:dLbls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700" b="0" i="0" u="none" strike="noStrike" kern="1200" baseline="0">
                      <a:solidFill>
                        <a:srgbClr val="323A45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pPr>
                  <a:endParaRPr lang="en-US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</c:ext>
                <c:ext xmlns:c16="http://schemas.microsoft.com/office/drawing/2014/chart" uri="{C3380CC4-5D6E-409C-BE32-E72D297353CC}">
                  <c16:uniqueId val="{00000000-FB9C-4287-84AA-FFFA5E4E70A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700" b="0" i="0" u="none" strike="noStrike" kern="1200" baseline="0">
                    <a:solidFill>
                      <a:srgbClr val="323A45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Total</c:v>
                </c:pt>
                <c:pt idx="1">
                  <c:v>Democrats</c:v>
                </c:pt>
                <c:pt idx="2">
                  <c:v>Independents</c:v>
                </c:pt>
                <c:pt idx="3">
                  <c:v>Republicans</c:v>
                </c:pt>
              </c:strCache>
            </c:strRef>
          </c:cat>
          <c:val>
            <c:numRef>
              <c:f>Sheet1!$B$2:$B$5</c:f>
              <c:numCache>
                <c:formatCode>0%</c:formatCode>
                <c:ptCount val="4"/>
                <c:pt idx="0">
                  <c:v>0.85</c:v>
                </c:pt>
                <c:pt idx="1">
                  <c:v>0.96</c:v>
                </c:pt>
                <c:pt idx="2">
                  <c:v>0.86</c:v>
                </c:pt>
                <c:pt idx="3">
                  <c:v>0.72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B9C-4287-84AA-FFFA5E4E70A9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September 2008</c:v>
                </c:pt>
              </c:strCache>
            </c:strRef>
          </c:tx>
          <c:spPr>
            <a:solidFill>
              <a:schemeClr val="accent3"/>
            </a:solidFill>
            <a:ln>
              <a:solidFill>
                <a:srgbClr val="323A45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700" b="0" i="0" u="none" strike="noStrike" kern="1200" baseline="0">
                    <a:solidFill>
                      <a:srgbClr val="323A45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Total</c:v>
                </c:pt>
                <c:pt idx="1">
                  <c:v>Democrats</c:v>
                </c:pt>
                <c:pt idx="2">
                  <c:v>Independents</c:v>
                </c:pt>
                <c:pt idx="3">
                  <c:v>Republicans</c:v>
                </c:pt>
              </c:strCache>
            </c:strRef>
          </c:cat>
          <c:val>
            <c:numRef>
              <c:f>Sheet1!$C$2:$C$5</c:f>
              <c:numCache>
                <c:formatCode>0%</c:formatCode>
                <c:ptCount val="4"/>
                <c:pt idx="0">
                  <c:v>0.75</c:v>
                </c:pt>
                <c:pt idx="1">
                  <c:v>0.92</c:v>
                </c:pt>
                <c:pt idx="2">
                  <c:v>0.73</c:v>
                </c:pt>
                <c:pt idx="3">
                  <c:v>0.49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FB9C-4287-84AA-FFFA5E4E70A9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January 2019</c:v>
                </c:pt>
              </c:strCache>
            </c:strRef>
          </c:tx>
          <c:spPr>
            <a:solidFill>
              <a:schemeClr val="accent4"/>
            </a:solidFill>
            <a:ln>
              <a:solidFill>
                <a:srgbClr val="323A45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700" b="0" i="0" u="none" strike="noStrike" kern="1200" baseline="0">
                    <a:solidFill>
                      <a:srgbClr val="323A45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Total</c:v>
                </c:pt>
                <c:pt idx="1">
                  <c:v>Democrats</c:v>
                </c:pt>
                <c:pt idx="2">
                  <c:v>Independents</c:v>
                </c:pt>
                <c:pt idx="3">
                  <c:v>Republicans</c:v>
                </c:pt>
              </c:strCache>
            </c:strRef>
          </c:cat>
          <c:val>
            <c:numRef>
              <c:f>Sheet1!$D$2:$D$5</c:f>
              <c:numCache>
                <c:formatCode>0%</c:formatCode>
                <c:ptCount val="4"/>
                <c:pt idx="0">
                  <c:v>0.74</c:v>
                </c:pt>
                <c:pt idx="1">
                  <c:v>0.94</c:v>
                </c:pt>
                <c:pt idx="2">
                  <c:v>0.77</c:v>
                </c:pt>
                <c:pt idx="3">
                  <c:v>0.4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FB9C-4287-84AA-FFFA5E4E70A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767001695"/>
        <c:axId val="1766990879"/>
      </c:barChart>
      <c:catAx>
        <c:axId val="1767001695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noFill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rgbClr val="323A45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1766990879"/>
        <c:crosses val="autoZero"/>
        <c:auto val="1"/>
        <c:lblAlgn val="ctr"/>
        <c:lblOffset val="100"/>
        <c:noMultiLvlLbl val="0"/>
      </c:catAx>
      <c:valAx>
        <c:axId val="1766990879"/>
        <c:scaling>
          <c:orientation val="minMax"/>
          <c:max val="1"/>
        </c:scaling>
        <c:delete val="1"/>
        <c:axPos val="t"/>
        <c:numFmt formatCode="0%" sourceLinked="1"/>
        <c:majorTickMark val="none"/>
        <c:minorTickMark val="none"/>
        <c:tickLblPos val="nextTo"/>
        <c:crossAx val="1767001695"/>
        <c:crosses val="autoZero"/>
        <c:crossBetween val="between"/>
        <c:majorUnit val="0.2"/>
      </c:valAx>
      <c:spPr>
        <a:noFill/>
        <a:ln>
          <a:noFill/>
        </a:ln>
        <a:effectLst/>
      </c:spPr>
    </c:plotArea>
    <c:legend>
      <c:legendPos val="t"/>
      <c:layout>
        <c:manualLayout>
          <c:xMode val="edge"/>
          <c:yMode val="edge"/>
          <c:x val="4.6062373099588966E-2"/>
          <c:y val="1.1267760585817084E-2"/>
          <c:w val="0.92430322388946673"/>
          <c:h val="6.0518077436131981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rgbClr val="323A45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50511382295718577"/>
          <c:y val="0.11552159381883413"/>
          <c:w val="0.45081766025222936"/>
          <c:h val="0.8483190771456659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Very important</c:v>
                </c:pt>
              </c:strCache>
            </c:strRef>
          </c:tx>
          <c:spPr>
            <a:solidFill>
              <a:srgbClr val="0E3B5E"/>
            </a:solidFill>
            <a:ln w="9525">
              <a:solidFill>
                <a:srgbClr val="323A45"/>
              </a:solidFill>
            </a:ln>
          </c:spPr>
          <c:invertIfNegative val="0"/>
          <c:dPt>
            <c:idx val="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0-5ED0-448E-83DD-2CAD4308F47E}"/>
              </c:ext>
            </c:extLst>
          </c:dPt>
          <c:dLbls>
            <c:dLbl>
              <c:idx val="2"/>
              <c:tx>
                <c:rich>
                  <a:bodyPr/>
                  <a:lstStyle/>
                  <a:p>
                    <a:fld id="{F793992F-A62A-4D58-BF1D-FA1BA72B105C}" type="VALUE">
                      <a:rPr lang="en-US">
                        <a:solidFill>
                          <a:schemeClr val="bg1"/>
                        </a:solidFill>
                      </a:rPr>
                      <a:pPr/>
                      <a:t>[VALUE]</a:t>
                    </a:fld>
                    <a:endParaRPr lang="en-US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5ED0-448E-83DD-2CAD4308F47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800" b="0" baseline="0">
                    <a:solidFill>
                      <a:schemeClr val="bg1"/>
                    </a:solidFill>
                    <a:latin typeface="Arial" panose="020B0604020202020204" pitchFamily="34" charset="0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Sheet1!$A$2:$A$7</c:f>
              <c:strCache>
                <c:ptCount val="6"/>
                <c:pt idx="0">
                  <c:v>Covers all Americans</c:v>
                </c:pt>
                <c:pt idx="1">
                  <c:v>Simplifies the health care system</c:v>
                </c:pt>
                <c:pt idx="2">
                  <c:v>Eliminates monthly premiums</c:v>
                </c:pt>
                <c:pt idx="3">
                  <c:v>Eliminates out-of-pocket costs like co-pays and deductibles</c:v>
                </c:pt>
                <c:pt idx="4">
                  <c:v>Shifts what people pay for health care to taxes</c:v>
                </c:pt>
                <c:pt idx="5">
                  <c:v>Eliminates private health insurance companies</c:v>
                </c:pt>
              </c:strCache>
            </c:strRef>
          </c:cat>
          <c:val>
            <c:numRef>
              <c:f>Sheet1!$B$2:$B$7</c:f>
              <c:numCache>
                <c:formatCode>0%</c:formatCode>
                <c:ptCount val="6"/>
                <c:pt idx="0">
                  <c:v>0.89</c:v>
                </c:pt>
                <c:pt idx="1">
                  <c:v>0.79</c:v>
                </c:pt>
                <c:pt idx="2">
                  <c:v>0.56000000000000005</c:v>
                </c:pt>
                <c:pt idx="3">
                  <c:v>0.56000000000000005</c:v>
                </c:pt>
                <c:pt idx="4">
                  <c:v>0.45</c:v>
                </c:pt>
                <c:pt idx="5">
                  <c:v>0.38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5ED0-448E-83DD-2CAD4308F47E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Somewhat important</c:v>
                </c:pt>
              </c:strCache>
            </c:strRef>
          </c:tx>
          <c:spPr>
            <a:solidFill>
              <a:srgbClr val="0077C8"/>
            </a:solidFill>
            <a:ln>
              <a:solidFill>
                <a:srgbClr val="323A45"/>
              </a:solidFill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800" b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Sheet1!$A$2:$A$7</c:f>
              <c:strCache>
                <c:ptCount val="6"/>
                <c:pt idx="0">
                  <c:v>Covers all Americans</c:v>
                </c:pt>
                <c:pt idx="1">
                  <c:v>Simplifies the health care system</c:v>
                </c:pt>
                <c:pt idx="2">
                  <c:v>Eliminates monthly premiums</c:v>
                </c:pt>
                <c:pt idx="3">
                  <c:v>Eliminates out-of-pocket costs like co-pays and deductibles</c:v>
                </c:pt>
                <c:pt idx="4">
                  <c:v>Shifts what people pay for health care to taxes</c:v>
                </c:pt>
                <c:pt idx="5">
                  <c:v>Eliminates private health insurance companies</c:v>
                </c:pt>
              </c:strCache>
            </c:strRef>
          </c:cat>
          <c:val>
            <c:numRef>
              <c:f>Sheet1!$C$2:$C$7</c:f>
              <c:numCache>
                <c:formatCode>0%</c:formatCode>
                <c:ptCount val="6"/>
                <c:pt idx="0">
                  <c:v>0.09</c:v>
                </c:pt>
                <c:pt idx="1">
                  <c:v>0.18</c:v>
                </c:pt>
                <c:pt idx="2">
                  <c:v>0.33</c:v>
                </c:pt>
                <c:pt idx="3">
                  <c:v>0.32</c:v>
                </c:pt>
                <c:pt idx="4">
                  <c:v>0.38</c:v>
                </c:pt>
                <c:pt idx="5">
                  <c:v>0.28999999999999998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E25-4E06-A654-3D644D5686A8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Not too important</c:v>
                </c:pt>
              </c:strCache>
            </c:strRef>
          </c:tx>
          <c:spPr>
            <a:solidFill>
              <a:srgbClr val="43B4FF"/>
            </a:solidFill>
            <a:ln>
              <a:solidFill>
                <a:srgbClr val="323A45"/>
              </a:solidFill>
            </a:ln>
          </c:spPr>
          <c:invertIfNegative val="0"/>
          <c:dLbls>
            <c:dLbl>
              <c:idx val="0"/>
              <c:layout>
                <c:manualLayout>
                  <c:x val="2.3481771720013094E-3"/>
                  <c:y val="7.4310506744995009E-2"/>
                </c:manualLayout>
              </c:layout>
              <c:tx>
                <c:rich>
                  <a:bodyPr/>
                  <a:lstStyle/>
                  <a:p>
                    <a:fld id="{42B0D3C3-7A82-4210-B7B0-DB9EAFCD013C}" type="VALUE">
                      <a:rPr lang="en-US">
                        <a:solidFill>
                          <a:srgbClr val="323A45"/>
                        </a:solidFill>
                      </a:rPr>
                      <a:pPr/>
                      <a:t>[VALUE]</a:t>
                    </a:fld>
                    <a:endParaRPr lang="en-US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9-2E25-4E06-A654-3D644D5686A8}"/>
                </c:ext>
              </c:extLst>
            </c:dLbl>
            <c:dLbl>
              <c:idx val="1"/>
              <c:layout>
                <c:manualLayout>
                  <c:x val="0"/>
                  <c:y val="7.1452410331725974E-2"/>
                </c:manualLayout>
              </c:layout>
              <c:tx>
                <c:rich>
                  <a:bodyPr/>
                  <a:lstStyle/>
                  <a:p>
                    <a:fld id="{15F89A0F-91FE-44CE-86F6-C666DBDDB243}" type="VALUE">
                      <a:rPr lang="en-US">
                        <a:solidFill>
                          <a:srgbClr val="323A45"/>
                        </a:solidFill>
                      </a:rPr>
                      <a:pPr/>
                      <a:t>[VALUE]</a:t>
                    </a:fld>
                    <a:endParaRPr lang="en-US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8-2E25-4E06-A654-3D644D5686A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800" b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Sheet1!$A$2:$A$7</c:f>
              <c:strCache>
                <c:ptCount val="6"/>
                <c:pt idx="0">
                  <c:v>Covers all Americans</c:v>
                </c:pt>
                <c:pt idx="1">
                  <c:v>Simplifies the health care system</c:v>
                </c:pt>
                <c:pt idx="2">
                  <c:v>Eliminates monthly premiums</c:v>
                </c:pt>
                <c:pt idx="3">
                  <c:v>Eliminates out-of-pocket costs like co-pays and deductibles</c:v>
                </c:pt>
                <c:pt idx="4">
                  <c:v>Shifts what people pay for health care to taxes</c:v>
                </c:pt>
                <c:pt idx="5">
                  <c:v>Eliminates private health insurance companies</c:v>
                </c:pt>
              </c:strCache>
            </c:strRef>
          </c:cat>
          <c:val>
            <c:numRef>
              <c:f>Sheet1!$D$2:$D$7</c:f>
              <c:numCache>
                <c:formatCode>0%</c:formatCode>
                <c:ptCount val="6"/>
                <c:pt idx="0">
                  <c:v>0.01</c:v>
                </c:pt>
                <c:pt idx="1">
                  <c:v>0.01</c:v>
                </c:pt>
                <c:pt idx="2">
                  <c:v>0.08</c:v>
                </c:pt>
                <c:pt idx="3">
                  <c:v>0.08</c:v>
                </c:pt>
                <c:pt idx="4">
                  <c:v>0.08</c:v>
                </c:pt>
                <c:pt idx="5">
                  <c:v>0.19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2E25-4E06-A654-3D644D5686A8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Not at all important</c:v>
                </c:pt>
              </c:strCache>
            </c:strRef>
          </c:tx>
          <c:spPr>
            <a:solidFill>
              <a:srgbClr val="C0E6FF"/>
            </a:solidFill>
            <a:ln>
              <a:solidFill>
                <a:srgbClr val="323A45"/>
              </a:solidFill>
            </a:ln>
          </c:spPr>
          <c:invertIfNegative val="0"/>
          <c:dLbls>
            <c:dLbl>
              <c:idx val="0"/>
              <c:layout>
                <c:manualLayout>
                  <c:x val="1.8785417376011856E-2"/>
                  <c:y val="1.3099457234768632E-17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2E25-4E06-A654-3D644D5686A8}"/>
                </c:ext>
              </c:extLst>
            </c:dLbl>
            <c:dLbl>
              <c:idx val="1"/>
              <c:layout>
                <c:manualLayout>
                  <c:x val="2.4655860306015555E-2"/>
                  <c:y val="5.2397828939074528E-17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4.6981108544859561E-2"/>
                      <c:h val="6.7736884994476221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2E25-4E06-A654-3D644D5686A8}"/>
                </c:ext>
              </c:extLst>
            </c:dLbl>
            <c:dLbl>
              <c:idx val="2"/>
              <c:layout>
                <c:manualLayout>
                  <c:x val="2.2307683134014076E-2"/>
                  <c:y val="0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2E25-4E06-A654-3D644D5686A8}"/>
                </c:ext>
              </c:extLst>
            </c:dLbl>
            <c:dLbl>
              <c:idx val="3"/>
              <c:layout>
                <c:manualLayout>
                  <c:x val="2.3481771720014817E-2"/>
                  <c:y val="1.0479565787814906E-16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2E25-4E06-A654-3D644D5686A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800" b="0">
                    <a:latin typeface="Arial" panose="020B0604020202020204" pitchFamily="34" charset="0"/>
                    <a:cs typeface="Arial" panose="020B0604020202020204" pitchFamily="34" charset="0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Sheet1!$A$2:$A$7</c:f>
              <c:strCache>
                <c:ptCount val="6"/>
                <c:pt idx="0">
                  <c:v>Covers all Americans</c:v>
                </c:pt>
                <c:pt idx="1">
                  <c:v>Simplifies the health care system</c:v>
                </c:pt>
                <c:pt idx="2">
                  <c:v>Eliminates monthly premiums</c:v>
                </c:pt>
                <c:pt idx="3">
                  <c:v>Eliminates out-of-pocket costs like co-pays and deductibles</c:v>
                </c:pt>
                <c:pt idx="4">
                  <c:v>Shifts what people pay for health care to taxes</c:v>
                </c:pt>
                <c:pt idx="5">
                  <c:v>Eliminates private health insurance companies</c:v>
                </c:pt>
              </c:strCache>
            </c:strRef>
          </c:cat>
          <c:val>
            <c:numRef>
              <c:f>Sheet1!$E$2:$E$7</c:f>
              <c:numCache>
                <c:formatCode>0%</c:formatCode>
                <c:ptCount val="6"/>
                <c:pt idx="0">
                  <c:v>0.01</c:v>
                </c:pt>
                <c:pt idx="1">
                  <c:v>0.02</c:v>
                </c:pt>
                <c:pt idx="2">
                  <c:v>0.02</c:v>
                </c:pt>
                <c:pt idx="3">
                  <c:v>0.03</c:v>
                </c:pt>
                <c:pt idx="4">
                  <c:v>0.06</c:v>
                </c:pt>
                <c:pt idx="5">
                  <c:v>0.11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2E25-4E06-A654-3D644D5686A8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50"/>
        <c:overlap val="100"/>
        <c:axId val="401353040"/>
        <c:axId val="401348728"/>
      </c:barChart>
      <c:catAx>
        <c:axId val="401353040"/>
        <c:scaling>
          <c:orientation val="maxMin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ln>
            <a:noFill/>
          </a:ln>
        </c:spPr>
        <c:txPr>
          <a:bodyPr/>
          <a:lstStyle/>
          <a:p>
            <a:pPr>
              <a:defRPr sz="1800" b="0" baseline="0">
                <a:solidFill>
                  <a:srgbClr val="323A45"/>
                </a:solidFill>
                <a:latin typeface="Arial" panose="020B0604020202020204" pitchFamily="34" charset="0"/>
              </a:defRPr>
            </a:pPr>
            <a:endParaRPr lang="en-US"/>
          </a:p>
        </c:txPr>
        <c:crossAx val="401348728"/>
        <c:crosses val="autoZero"/>
        <c:auto val="1"/>
        <c:lblAlgn val="ctr"/>
        <c:lblOffset val="100"/>
        <c:noMultiLvlLbl val="0"/>
      </c:catAx>
      <c:valAx>
        <c:axId val="401348728"/>
        <c:scaling>
          <c:orientation val="minMax"/>
          <c:max val="1"/>
          <c:min val="0"/>
        </c:scaling>
        <c:delete val="1"/>
        <c:axPos val="t"/>
        <c:numFmt formatCode="0%" sourceLinked="1"/>
        <c:majorTickMark val="out"/>
        <c:minorTickMark val="none"/>
        <c:tickLblPos val="nextTo"/>
        <c:crossAx val="401353040"/>
        <c:crosses val="autoZero"/>
        <c:crossBetween val="between"/>
        <c:majorUnit val="0.1"/>
      </c:valAx>
    </c:plotArea>
    <c:legend>
      <c:legendPos val="t"/>
      <c:overlay val="0"/>
      <c:txPr>
        <a:bodyPr/>
        <a:lstStyle/>
        <a:p>
          <a:pPr>
            <a:defRPr sz="1800" b="0">
              <a:latin typeface="Arial" panose="020B0604020202020204" pitchFamily="34" charset="0"/>
              <a:cs typeface="Arial" panose="020B0604020202020204" pitchFamily="34" charset="0"/>
            </a:defRPr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400" b="1">
          <a:latin typeface="+mn-lt"/>
          <a:cs typeface="Calibri" pitchFamily="34" charset="0"/>
        </a:defRPr>
      </a:pPr>
      <a:endParaRPr lang="en-US"/>
    </a:p>
  </c:txPr>
  <c:externalData r:id="rId2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0.51636553876711355"/>
          <c:y val="0.17605745059054845"/>
          <c:w val="0.47777662490035649"/>
          <c:h val="0.77500776753967915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Oppose</c:v>
                </c:pt>
              </c:strCache>
            </c:strRef>
          </c:tx>
          <c:spPr>
            <a:solidFill>
              <a:srgbClr val="0076C4"/>
            </a:solidFill>
            <a:ln w="9525">
              <a:solidFill>
                <a:srgbClr val="000000"/>
              </a:solidFill>
            </a:ln>
          </c:spPr>
          <c:invertIfNegative val="0"/>
          <c:dLbls>
            <c:dLbl>
              <c:idx val="3"/>
              <c:layout>
                <c:manualLayout>
                  <c:x val="-1.3616557734204794E-3"/>
                  <c:y val="2.6952160537019724E-6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B9BD-4901-B186-5175AFE6E1C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 b="0" baseline="0">
                    <a:solidFill>
                      <a:schemeClr val="bg1"/>
                    </a:solidFill>
                    <a:latin typeface="Arial" panose="020B0604020202020204" pitchFamily="34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Sheet1!$A$2:$A$7</c:f>
              <c:strCache>
                <c:ptCount val="6"/>
                <c:pt idx="0">
                  <c:v>Guarantee health insurance as a right for all Americans</c:v>
                </c:pt>
                <c:pt idx="1">
                  <c:v>Eliminate all health insurance premiums and reduce out-of-pocket health care costs for most Americans</c:v>
                </c:pt>
                <c:pt idx="2">
                  <c:v>Eliminate private health insurance companies</c:v>
                </c:pt>
                <c:pt idx="3">
                  <c:v>Require most Americans to pay more in taxes</c:v>
                </c:pt>
                <c:pt idx="4">
                  <c:v>Threaten the current Medicare program</c:v>
                </c:pt>
                <c:pt idx="5">
                  <c:v>Lead to delays in people getting some medical tests and treatments</c:v>
                </c:pt>
              </c:strCache>
            </c:strRef>
          </c:cat>
          <c:val>
            <c:numRef>
              <c:f>Sheet1!$B$2:$B$7</c:f>
              <c:numCache>
                <c:formatCode>0%;0%</c:formatCode>
                <c:ptCount val="6"/>
                <c:pt idx="0">
                  <c:v>-0.27</c:v>
                </c:pt>
                <c:pt idx="1">
                  <c:v>-0.3</c:v>
                </c:pt>
                <c:pt idx="2">
                  <c:v>-0.57999999999999996</c:v>
                </c:pt>
                <c:pt idx="3">
                  <c:v>-0.6</c:v>
                </c:pt>
                <c:pt idx="4">
                  <c:v>-0.6</c:v>
                </c:pt>
                <c:pt idx="5">
                  <c:v>-0.7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9BD-4901-B186-5175AFE6E1C0}"/>
            </c:ext>
          </c:extLst>
        </c:ser>
        <c:ser>
          <c:idx val="2"/>
          <c:order val="1"/>
          <c:tx>
            <c:strRef>
              <c:f>Sheet1!$C$1</c:f>
              <c:strCache>
                <c:ptCount val="1"/>
                <c:pt idx="0">
                  <c:v>Favor</c:v>
                </c:pt>
              </c:strCache>
            </c:strRef>
          </c:tx>
          <c:spPr>
            <a:solidFill>
              <a:srgbClr val="0E3B5E"/>
            </a:solidFill>
            <a:ln>
              <a:solidFill>
                <a:prstClr val="black"/>
              </a:solidFill>
            </a:ln>
          </c:spPr>
          <c:invertIfNegative val="0"/>
          <c:dLbls>
            <c:dLbl>
              <c:idx val="1"/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B9BD-4901-B186-5175AFE6E1C0}"/>
                </c:ext>
              </c:extLst>
            </c:dLbl>
            <c:dLbl>
              <c:idx val="5"/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B9BD-4901-B186-5175AFE6E1C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 b="0" baseline="0">
                    <a:solidFill>
                      <a:schemeClr val="bg1"/>
                    </a:solidFill>
                    <a:latin typeface="Arial" panose="020B0604020202020204" pitchFamily="34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Sheet1!$A$2:$A$7</c:f>
              <c:strCache>
                <c:ptCount val="6"/>
                <c:pt idx="0">
                  <c:v>Guarantee health insurance as a right for all Americans</c:v>
                </c:pt>
                <c:pt idx="1">
                  <c:v>Eliminate all health insurance premiums and reduce out-of-pocket health care costs for most Americans</c:v>
                </c:pt>
                <c:pt idx="2">
                  <c:v>Eliminate private health insurance companies</c:v>
                </c:pt>
                <c:pt idx="3">
                  <c:v>Require most Americans to pay more in taxes</c:v>
                </c:pt>
                <c:pt idx="4">
                  <c:v>Threaten the current Medicare program</c:v>
                </c:pt>
                <c:pt idx="5">
                  <c:v>Lead to delays in people getting some medical tests and treatments</c:v>
                </c:pt>
              </c:strCache>
            </c:strRef>
          </c:cat>
          <c:val>
            <c:numRef>
              <c:f>Sheet1!$C$2:$C$7</c:f>
              <c:numCache>
                <c:formatCode>0%</c:formatCode>
                <c:ptCount val="6"/>
                <c:pt idx="0">
                  <c:v>0.71</c:v>
                </c:pt>
                <c:pt idx="1">
                  <c:v>0.67</c:v>
                </c:pt>
                <c:pt idx="2">
                  <c:v>0.37</c:v>
                </c:pt>
                <c:pt idx="3">
                  <c:v>0.37</c:v>
                </c:pt>
                <c:pt idx="4">
                  <c:v>0.32</c:v>
                </c:pt>
                <c:pt idx="5">
                  <c:v>0.26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B9BD-4901-B186-5175AFE6E1C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45"/>
        <c:overlap val="100"/>
        <c:axId val="401353040"/>
        <c:axId val="401348728"/>
      </c:barChart>
      <c:catAx>
        <c:axId val="40135304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low"/>
        <c:spPr>
          <a:ln>
            <a:noFill/>
          </a:ln>
        </c:spPr>
        <c:txPr>
          <a:bodyPr/>
          <a:lstStyle/>
          <a:p>
            <a:pPr>
              <a:defRPr>
                <a:noFill/>
              </a:defRPr>
            </a:pPr>
            <a:endParaRPr lang="en-US"/>
          </a:p>
        </c:txPr>
        <c:crossAx val="401348728"/>
        <c:crosses val="autoZero"/>
        <c:auto val="1"/>
        <c:lblAlgn val="ctr"/>
        <c:lblOffset val="100"/>
        <c:noMultiLvlLbl val="0"/>
      </c:catAx>
      <c:valAx>
        <c:axId val="401348728"/>
        <c:scaling>
          <c:orientation val="minMax"/>
          <c:max val="0.85000000000000009"/>
          <c:min val="-0.85000000000000009"/>
        </c:scaling>
        <c:delete val="1"/>
        <c:axPos val="b"/>
        <c:numFmt formatCode="0%;0%" sourceLinked="1"/>
        <c:majorTickMark val="out"/>
        <c:minorTickMark val="none"/>
        <c:tickLblPos val="nextTo"/>
        <c:crossAx val="401353040"/>
        <c:crosses val="autoZero"/>
        <c:crossBetween val="between"/>
        <c:majorUnit val="0.1"/>
      </c:valAx>
    </c:plotArea>
    <c:legend>
      <c:legendPos val="t"/>
      <c:layout>
        <c:manualLayout>
          <c:xMode val="edge"/>
          <c:yMode val="edge"/>
          <c:x val="3.1806232817610823E-2"/>
          <c:y val="3.234647679241065E-2"/>
          <c:w val="0.95128816279484718"/>
          <c:h val="6.266900169979682E-2"/>
        </c:manualLayout>
      </c:layout>
      <c:overlay val="0"/>
      <c:txPr>
        <a:bodyPr/>
        <a:lstStyle/>
        <a:p>
          <a:pPr>
            <a:defRPr sz="1800" b="0" baseline="0">
              <a:solidFill>
                <a:srgbClr val="323A45"/>
              </a:solidFill>
              <a:latin typeface="Arial" panose="020B0604020202020204" pitchFamily="34" charset="0"/>
            </a:defRPr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400" b="1">
          <a:latin typeface="+mn-lt"/>
          <a:cs typeface="Calibri" pitchFamily="34" charset="0"/>
        </a:defRPr>
      </a:pPr>
      <a:endParaRPr lang="en-US"/>
    </a:p>
  </c:txPr>
  <c:externalData r:id="rId2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0.33254352169661933"/>
          <c:y val="9.6117697515334721E-2"/>
          <c:w val="0.66745647830338073"/>
          <c:h val="0.80918358226638665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Favor</c:v>
                </c:pt>
              </c:strCache>
            </c:strRef>
          </c:tx>
          <c:spPr>
            <a:solidFill>
              <a:srgbClr val="003C64"/>
            </a:solidFill>
            <a:ln w="9525">
              <a:solidFill>
                <a:srgbClr val="323A45"/>
              </a:solidFill>
            </a:ln>
          </c:spPr>
          <c:invertIfNegative val="0"/>
          <c:dPt>
            <c:idx val="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4-5550-4B7E-8141-214E1744DC80}"/>
              </c:ext>
            </c:extLst>
          </c:dPt>
          <c:dPt>
            <c:idx val="2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0-2CA4-4953-B405-613A90AED86F}"/>
              </c:ext>
            </c:extLst>
          </c:dPt>
          <c:dLbls>
            <c:dLbl>
              <c:idx val="3"/>
              <c:layout>
                <c:manualLayout>
                  <c:x val="-1.3616557734204794E-3"/>
                  <c:y val="2.6952160537019724E-6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BAA-41A5-B107-1B02C4BA449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800" b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Sheet1!$A$2:$A$6</c:f>
              <c:strCache>
                <c:ptCount val="5"/>
                <c:pt idx="0">
                  <c:v>7b</c:v>
                </c:pt>
                <c:pt idx="2">
                  <c:v>7a</c:v>
                </c:pt>
                <c:pt idx="4">
                  <c:v>7c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 formatCode="0%;0%">
                  <c:v>-0.54</c:v>
                </c:pt>
                <c:pt idx="2" formatCode="0%;0%">
                  <c:v>-0.48</c:v>
                </c:pt>
                <c:pt idx="4" formatCode="0%;0%">
                  <c:v>-0.47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BAA-41A5-B107-1B02C4BA4497}"/>
            </c:ext>
          </c:extLst>
        </c:ser>
        <c:ser>
          <c:idx val="2"/>
          <c:order val="1"/>
          <c:tx>
            <c:strRef>
              <c:f>Sheet1!$C$1</c:f>
              <c:strCache>
                <c:ptCount val="1"/>
                <c:pt idx="0">
                  <c:v>Oppose</c:v>
                </c:pt>
              </c:strCache>
            </c:strRef>
          </c:tx>
          <c:spPr>
            <a:solidFill>
              <a:srgbClr val="0077C8"/>
            </a:solidFill>
            <a:ln w="9525">
              <a:solidFill>
                <a:srgbClr val="003C64"/>
              </a:solidFill>
            </a:ln>
          </c:spPr>
          <c:invertIfNegative val="0"/>
          <c:dPt>
            <c:idx val="2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3-EBAA-41A5-B107-1B02C4BA4497}"/>
              </c:ext>
            </c:extLst>
          </c:dPt>
          <c:dLbls>
            <c:dLbl>
              <c:idx val="1"/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EBAA-41A5-B107-1B02C4BA4497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fld id="{442A39E1-C9E1-48A3-A6D2-8F20FE74D0A5}" type="VALUE">
                      <a:rPr lang="en-US" sz="180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rPr>
                      <a:pPr/>
                      <a:t>[VALUE]</a:t>
                    </a:fld>
                    <a:endParaRPr lang="en-US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EBAA-41A5-B107-1B02C4BA4497}"/>
                </c:ext>
              </c:extLst>
            </c:dLbl>
            <c:dLbl>
              <c:idx val="5"/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EBAA-41A5-B107-1B02C4BA449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800" b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Sheet1!$A$2:$A$6</c:f>
              <c:strCache>
                <c:ptCount val="5"/>
                <c:pt idx="0">
                  <c:v>7b</c:v>
                </c:pt>
                <c:pt idx="2">
                  <c:v>7a</c:v>
                </c:pt>
                <c:pt idx="4">
                  <c:v>7c</c:v>
                </c:pt>
              </c:strCache>
            </c:strRef>
          </c:cat>
          <c:val>
            <c:numRef>
              <c:f>Sheet1!$C$2:$C$6</c:f>
              <c:numCache>
                <c:formatCode>General</c:formatCode>
                <c:ptCount val="5"/>
                <c:pt idx="0" formatCode="0%">
                  <c:v>0.43</c:v>
                </c:pt>
                <c:pt idx="2" formatCode="0%">
                  <c:v>0.48</c:v>
                </c:pt>
                <c:pt idx="4" formatCode="0%">
                  <c:v>0.48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EBAA-41A5-B107-1B02C4BA449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overlap val="100"/>
        <c:axId val="401353040"/>
        <c:axId val="401348728"/>
      </c:barChart>
      <c:catAx>
        <c:axId val="401353040"/>
        <c:scaling>
          <c:orientation val="maxMin"/>
        </c:scaling>
        <c:delete val="1"/>
        <c:axPos val="l"/>
        <c:numFmt formatCode="General" sourceLinked="1"/>
        <c:majorTickMark val="none"/>
        <c:minorTickMark val="none"/>
        <c:tickLblPos val="low"/>
        <c:crossAx val="401348728"/>
        <c:crosses val="autoZero"/>
        <c:auto val="1"/>
        <c:lblAlgn val="ctr"/>
        <c:lblOffset val="100"/>
        <c:noMultiLvlLbl val="0"/>
      </c:catAx>
      <c:valAx>
        <c:axId val="401348728"/>
        <c:scaling>
          <c:orientation val="minMax"/>
          <c:max val="0.9"/>
          <c:min val="-0.8"/>
        </c:scaling>
        <c:delete val="1"/>
        <c:axPos val="t"/>
        <c:numFmt formatCode="0%;0%" sourceLinked="1"/>
        <c:majorTickMark val="out"/>
        <c:minorTickMark val="none"/>
        <c:tickLblPos val="nextTo"/>
        <c:crossAx val="401353040"/>
        <c:crosses val="autoZero"/>
        <c:crossBetween val="between"/>
        <c:majorUnit val="0.1"/>
      </c:valAx>
      <c:spPr>
        <a:noFill/>
        <a:ln w="25400">
          <a:noFill/>
        </a:ln>
      </c:spPr>
    </c:plotArea>
    <c:legend>
      <c:legendPos val="t"/>
      <c:layout>
        <c:manualLayout>
          <c:xMode val="edge"/>
          <c:yMode val="edge"/>
          <c:x val="0.46897923298076422"/>
          <c:y val="2.4439251073759802E-2"/>
          <c:w val="0.40579789904529273"/>
          <c:h val="5.9766147553522317E-2"/>
        </c:manualLayout>
      </c:layout>
      <c:overlay val="0"/>
      <c:txPr>
        <a:bodyPr/>
        <a:lstStyle/>
        <a:p>
          <a:pPr>
            <a:defRPr sz="1800" b="0">
              <a:latin typeface="Arial" panose="020B0604020202020204" pitchFamily="34" charset="0"/>
              <a:cs typeface="Arial" panose="020B0604020202020204" pitchFamily="34" charset="0"/>
            </a:defRPr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400" b="1">
          <a:latin typeface="+mn-lt"/>
          <a:cs typeface="Calibri" pitchFamily="34" charset="0"/>
        </a:defRPr>
      </a:pPr>
      <a:endParaRPr lang="en-US"/>
    </a:p>
  </c:txPr>
  <c:externalData r:id="rId2">
    <c:autoUpdate val="0"/>
  </c:externalData>
  <c:userShapes r:id="rId3"/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"/>
          <c:y val="0.11834335594111049"/>
          <c:w val="0.70250147872724544"/>
          <c:h val="0.70989282118523023"/>
        </c:manualLayout>
      </c:layout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Column4</c:v>
                </c:pt>
              </c:strCache>
            </c:strRef>
          </c:tx>
          <c:spPr>
            <a:ln>
              <a:solidFill>
                <a:srgbClr val="393D40"/>
              </a:solidFill>
            </a:ln>
          </c:spPr>
          <c:dPt>
            <c:idx val="0"/>
            <c:bubble3D val="0"/>
            <c:spPr>
              <a:solidFill>
                <a:schemeClr val="accent1"/>
              </a:solidFill>
              <a:ln>
                <a:solidFill>
                  <a:srgbClr val="393D40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D197-45F7-8868-F1C0FB24239B}"/>
              </c:ext>
            </c:extLst>
          </c:dPt>
          <c:dPt>
            <c:idx val="1"/>
            <c:bubble3D val="0"/>
            <c:spPr>
              <a:solidFill>
                <a:schemeClr val="accent3"/>
              </a:solidFill>
              <a:ln>
                <a:solidFill>
                  <a:srgbClr val="393D40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D197-45F7-8868-F1C0FB24239B}"/>
              </c:ext>
            </c:extLst>
          </c:dPt>
          <c:dPt>
            <c:idx val="2"/>
            <c:bubble3D val="0"/>
            <c:spPr>
              <a:solidFill>
                <a:schemeClr val="bg1">
                  <a:lumMod val="50000"/>
                </a:schemeClr>
              </a:solidFill>
              <a:ln>
                <a:solidFill>
                  <a:srgbClr val="393D40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D197-45F7-8868-F1C0FB24239B}"/>
              </c:ext>
            </c:extLst>
          </c:dPt>
          <c:dPt>
            <c:idx val="3"/>
            <c:bubble3D val="0"/>
            <c:spPr>
              <a:solidFill>
                <a:schemeClr val="bg1">
                  <a:lumMod val="65000"/>
                </a:schemeClr>
              </a:solidFill>
              <a:ln>
                <a:solidFill>
                  <a:srgbClr val="393D40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D197-45F7-8868-F1C0FB24239B}"/>
              </c:ext>
            </c:extLst>
          </c:dPt>
          <c:dLbls>
            <c:dLbl>
              <c:idx val="0"/>
              <c:layout>
                <c:manualLayout>
                  <c:x val="-2.5915435392754212E-2"/>
                  <c:y val="-0.12223230669214431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 sz="1800"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7330899475088085"/>
                      <c:h val="0.11788124622915021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D197-45F7-8868-F1C0FB24239B}"/>
                </c:ext>
              </c:extLst>
            </c:dLbl>
            <c:dLbl>
              <c:idx val="1"/>
              <c:layout>
                <c:manualLayout>
                  <c:x val="-6.7681895093062603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D197-45F7-8868-F1C0FB24239B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 smtClean="0">
                        <a:solidFill>
                          <a:schemeClr val="bg1"/>
                        </a:solidFill>
                      </a:rPr>
                      <a:t>DK</a:t>
                    </a:r>
                    <a:endParaRPr lang="en-US" dirty="0">
                      <a:solidFill>
                        <a:schemeClr val="bg1"/>
                      </a:solidFill>
                    </a:endParaRP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D197-45F7-8868-F1C0FB24239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80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Sheet1!$A$2:$A$4</c:f>
              <c:strCache>
                <c:ptCount val="2"/>
                <c:pt idx="0">
                  <c:v>Would</c:v>
                </c:pt>
                <c:pt idx="1">
                  <c:v>Would not</c:v>
                </c:pt>
              </c:strCache>
            </c:strRef>
          </c:cat>
          <c:val>
            <c:numRef>
              <c:f>Sheet1!$B$2:$B$4</c:f>
              <c:numCache>
                <c:formatCode>0%</c:formatCode>
                <c:ptCount val="3"/>
                <c:pt idx="0">
                  <c:v>0.67</c:v>
                </c:pt>
                <c:pt idx="1">
                  <c:v>0.24</c:v>
                </c:pt>
                <c:pt idx="2">
                  <c:v>0.09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D197-45F7-8868-F1C0FB24239B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  <c:showLeaderLines val="0"/>
        </c:dLbls>
        <c:firstSliceAng val="119"/>
        <c:holeSize val="47"/>
      </c:doughnut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4671102249635249"/>
          <c:y val="0.210918888072193"/>
          <c:w val="0.57777524649255085"/>
          <c:h val="0.68296172209168238"/>
        </c:manualLayout>
      </c:layout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Column4</c:v>
                </c:pt>
              </c:strCache>
            </c:strRef>
          </c:tx>
          <c:spPr>
            <a:ln>
              <a:solidFill>
                <a:srgbClr val="393D40"/>
              </a:solidFill>
            </a:ln>
          </c:spPr>
          <c:dPt>
            <c:idx val="0"/>
            <c:bubble3D val="0"/>
            <c:spPr>
              <a:solidFill>
                <a:schemeClr val="accent1"/>
              </a:solidFill>
              <a:ln>
                <a:solidFill>
                  <a:srgbClr val="393D40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CDF1-4254-9953-8EE72013603F}"/>
              </c:ext>
            </c:extLst>
          </c:dPt>
          <c:dPt>
            <c:idx val="1"/>
            <c:bubble3D val="0"/>
            <c:spPr>
              <a:solidFill>
                <a:schemeClr val="accent3"/>
              </a:solidFill>
              <a:ln>
                <a:solidFill>
                  <a:srgbClr val="393D40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CDF1-4254-9953-8EE72013603F}"/>
              </c:ext>
            </c:extLst>
          </c:dPt>
          <c:dPt>
            <c:idx val="2"/>
            <c:bubble3D val="0"/>
            <c:spPr>
              <a:solidFill>
                <a:schemeClr val="bg1">
                  <a:lumMod val="50000"/>
                </a:schemeClr>
              </a:solidFill>
              <a:ln>
                <a:solidFill>
                  <a:srgbClr val="393D40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CDF1-4254-9953-8EE72013603F}"/>
              </c:ext>
            </c:extLst>
          </c:dPt>
          <c:dPt>
            <c:idx val="3"/>
            <c:bubble3D val="0"/>
            <c:spPr>
              <a:solidFill>
                <a:schemeClr val="bg1">
                  <a:lumMod val="65000"/>
                </a:schemeClr>
              </a:solidFill>
              <a:ln>
                <a:solidFill>
                  <a:srgbClr val="393D40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CDF1-4254-9953-8EE72013603F}"/>
              </c:ext>
            </c:extLst>
          </c:dPt>
          <c:dLbls>
            <c:dLbl>
              <c:idx val="0"/>
              <c:layout>
                <c:manualLayout>
                  <c:x val="5.9818662588224936E-4"/>
                  <c:y val="5.126522774289689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CDF1-4254-9953-8EE72013603F}"/>
                </c:ext>
              </c:extLst>
            </c:dLbl>
            <c:dLbl>
              <c:idx val="1"/>
              <c:layout>
                <c:manualLayout>
                  <c:x val="-4.5150937606161278E-3"/>
                  <c:y val="-4.661379994866503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CDF1-4254-9953-8EE72013603F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 smtClean="0">
                        <a:solidFill>
                          <a:schemeClr val="bg1"/>
                        </a:solidFill>
                      </a:rPr>
                      <a:t>DK</a:t>
                    </a:r>
                    <a:endParaRPr lang="en-US" dirty="0">
                      <a:solidFill>
                        <a:schemeClr val="bg1"/>
                      </a:solidFill>
                    </a:endParaRP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CDF1-4254-9953-8EE72013603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80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Sheet1!$A$2:$A$4</c:f>
              <c:strCache>
                <c:ptCount val="2"/>
                <c:pt idx="0">
                  <c:v>would</c:v>
                </c:pt>
                <c:pt idx="1">
                  <c:v>would not</c:v>
                </c:pt>
              </c:strCache>
            </c:strRef>
          </c:cat>
          <c:val>
            <c:numRef>
              <c:f>Sheet1!$B$2:$B$4</c:f>
              <c:numCache>
                <c:formatCode>0%</c:formatCode>
                <c:ptCount val="3"/>
                <c:pt idx="0">
                  <c:v>0.41</c:v>
                </c:pt>
                <c:pt idx="1">
                  <c:v>0.51</c:v>
                </c:pt>
                <c:pt idx="2">
                  <c:v>0.08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CDF1-4254-9953-8EE72013603F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211"/>
        <c:holeSize val="47"/>
      </c:doughnut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4671102249635249"/>
          <c:y val="0.210918888072193"/>
          <c:w val="0.57777524649255085"/>
          <c:h val="0.68296172209168238"/>
        </c:manualLayout>
      </c:layout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Column4</c:v>
                </c:pt>
              </c:strCache>
            </c:strRef>
          </c:tx>
          <c:spPr>
            <a:ln>
              <a:solidFill>
                <a:srgbClr val="393D40"/>
              </a:solidFill>
            </a:ln>
          </c:spPr>
          <c:explosion val="3"/>
          <c:dPt>
            <c:idx val="0"/>
            <c:bubble3D val="0"/>
            <c:explosion val="0"/>
            <c:spPr>
              <a:solidFill>
                <a:schemeClr val="accent1"/>
              </a:solidFill>
              <a:ln>
                <a:solidFill>
                  <a:srgbClr val="393D40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F1E0-4F40-BC56-67A8C9F454A4}"/>
              </c:ext>
            </c:extLst>
          </c:dPt>
          <c:dPt>
            <c:idx val="1"/>
            <c:bubble3D val="0"/>
            <c:explosion val="0"/>
            <c:spPr>
              <a:solidFill>
                <a:schemeClr val="accent3"/>
              </a:solidFill>
              <a:ln>
                <a:solidFill>
                  <a:srgbClr val="393D40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F1E0-4F40-BC56-67A8C9F454A4}"/>
              </c:ext>
            </c:extLst>
          </c:dPt>
          <c:dPt>
            <c:idx val="2"/>
            <c:bubble3D val="0"/>
            <c:explosion val="0"/>
            <c:spPr>
              <a:solidFill>
                <a:schemeClr val="bg1">
                  <a:lumMod val="50000"/>
                </a:schemeClr>
              </a:solidFill>
              <a:ln>
                <a:solidFill>
                  <a:srgbClr val="393D40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F1E0-4F40-BC56-67A8C9F454A4}"/>
              </c:ext>
            </c:extLst>
          </c:dPt>
          <c:dPt>
            <c:idx val="3"/>
            <c:bubble3D val="0"/>
            <c:spPr>
              <a:solidFill>
                <a:schemeClr val="bg1">
                  <a:lumMod val="65000"/>
                </a:schemeClr>
              </a:solidFill>
              <a:ln>
                <a:solidFill>
                  <a:srgbClr val="393D40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F1E0-4F40-BC56-67A8C9F454A4}"/>
              </c:ext>
            </c:extLst>
          </c:dPt>
          <c:dLbls>
            <c:dLbl>
              <c:idx val="0"/>
              <c:layout>
                <c:manualLayout>
                  <c:x val="2.442921262894561E-3"/>
                  <c:y val="-4.503644570269727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1E0-4F40-BC56-67A8C9F454A4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 dirty="0" smtClean="0">
                        <a:solidFill>
                          <a:schemeClr val="bg1"/>
                        </a:solidFill>
                      </a:rPr>
                      <a:t>DK</a:t>
                    </a:r>
                    <a:endParaRPr lang="en-US" dirty="0">
                      <a:solidFill>
                        <a:schemeClr val="bg1"/>
                      </a:solidFill>
                    </a:endParaRP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F1E0-4F40-BC56-67A8C9F454A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80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Sheet1!$A$2:$A$4</c:f>
              <c:strCache>
                <c:ptCount val="2"/>
                <c:pt idx="0">
                  <c:v>would</c:v>
                </c:pt>
                <c:pt idx="1">
                  <c:v>would not</c:v>
                </c:pt>
              </c:strCache>
            </c:strRef>
          </c:cat>
          <c:val>
            <c:numRef>
              <c:f>Sheet1!$B$2:$B$4</c:f>
              <c:numCache>
                <c:formatCode>0%</c:formatCode>
                <c:ptCount val="3"/>
                <c:pt idx="0">
                  <c:v>0.55000000000000004</c:v>
                </c:pt>
                <c:pt idx="1">
                  <c:v>0.35</c:v>
                </c:pt>
                <c:pt idx="2">
                  <c:v>0.1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F1E0-4F40-BC56-67A8C9F454A4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163"/>
        <c:holeSize val="47"/>
      </c:doughnut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5498029932619731"/>
          <c:y val="3.0817536833816179E-2"/>
          <c:w val="0.64900838778667702"/>
          <c:h val="0.90075406032482597"/>
        </c:manualLayout>
      </c:layout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spPr>
            <a:ln w="9525">
              <a:solidFill>
                <a:srgbClr val="323A45"/>
              </a:solidFill>
            </a:ln>
          </c:spPr>
          <c:dPt>
            <c:idx val="0"/>
            <c:bubble3D val="0"/>
            <c:spPr>
              <a:solidFill>
                <a:schemeClr val="accent1"/>
              </a:solidFill>
              <a:ln w="9525">
                <a:solidFill>
                  <a:srgbClr val="323A45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C783-4750-AB3E-08000ED42173}"/>
              </c:ext>
            </c:extLst>
          </c:dPt>
          <c:dPt>
            <c:idx val="1"/>
            <c:bubble3D val="0"/>
            <c:spPr>
              <a:solidFill>
                <a:schemeClr val="bg1">
                  <a:lumMod val="50000"/>
                </a:schemeClr>
              </a:solidFill>
              <a:ln w="9525">
                <a:solidFill>
                  <a:srgbClr val="323A45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C783-4750-AB3E-08000ED42173}"/>
              </c:ext>
            </c:extLst>
          </c:dPt>
          <c:dPt>
            <c:idx val="2"/>
            <c:bubble3D val="0"/>
            <c:spPr>
              <a:solidFill>
                <a:schemeClr val="accent6"/>
              </a:solidFill>
              <a:ln w="9525">
                <a:solidFill>
                  <a:srgbClr val="323A45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C783-4750-AB3E-08000ED42173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9525">
                <a:solidFill>
                  <a:srgbClr val="323A45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C783-4750-AB3E-08000ED42173}"/>
              </c:ext>
            </c:extLst>
          </c:dPt>
          <c:dPt>
            <c:idx val="4"/>
            <c:bubble3D val="0"/>
            <c:spPr>
              <a:solidFill>
                <a:schemeClr val="accent6"/>
              </a:solidFill>
              <a:ln w="9525">
                <a:solidFill>
                  <a:srgbClr val="323A45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C783-4750-AB3E-08000ED42173}"/>
              </c:ext>
            </c:extLst>
          </c:dPt>
          <c:dLbls>
            <c:dLbl>
              <c:idx val="0"/>
              <c:layout>
                <c:manualLayout>
                  <c:x val="-0.26650087528588651"/>
                  <c:y val="0.10894801134364961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600" b="0" i="0" u="none" strike="noStrike" kern="1200" baseline="0">
                        <a:solidFill>
                          <a:srgbClr val="323A45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pPr>
                    <a:fld id="{48E8A5DF-FE08-4657-9748-4989E8599C14}" type="CATEGORYNAME">
                      <a:rPr lang="en-US" sz="1600">
                        <a:solidFill>
                          <a:schemeClr val="bg1"/>
                        </a:solidFill>
                      </a:rPr>
                      <a:pPr>
                        <a:defRPr sz="1600" b="0" i="0" u="none" strike="noStrike" kern="1200" baseline="0">
                          <a:solidFill>
                            <a:srgbClr val="323A45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defRPr>
                      </a:pPr>
                      <a:t>[CATEGORY NAME]</a:t>
                    </a:fld>
                    <a:r>
                      <a:rPr lang="en-US" sz="1600" baseline="0" dirty="0">
                        <a:solidFill>
                          <a:schemeClr val="bg1"/>
                        </a:solidFill>
                      </a:rPr>
                      <a:t>
</a:t>
                    </a:r>
                    <a:fld id="{B9D16272-BE3C-4DBE-ABAD-8F82F82FCC49}" type="VALUE">
                      <a:rPr lang="en-US" sz="1600" baseline="0">
                        <a:solidFill>
                          <a:schemeClr val="bg1"/>
                        </a:solidFill>
                      </a:rPr>
                      <a:pPr>
                        <a:defRPr sz="1600" b="0" i="0" u="none" strike="noStrike" kern="1200" baseline="0">
                          <a:solidFill>
                            <a:srgbClr val="323A45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defRPr>
                      </a:pPr>
                      <a:t>[VALUE]</a:t>
                    </a:fld>
                    <a:endParaRPr lang="en-US" sz="1600" baseline="0" dirty="0">
                      <a:solidFill>
                        <a:schemeClr val="bg1"/>
                      </a:solidFill>
                    </a:endParaRPr>
                  </a:p>
                </c:rich>
              </c:tx>
              <c:spPr>
                <a:noFill/>
                <a:ln>
                  <a:noFill/>
                </a:ln>
                <a:effectLst/>
              </c:spPr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24087385883394752"/>
                      <c:h val="0.4121634666318188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C783-4750-AB3E-08000ED42173}"/>
                </c:ext>
              </c:extLst>
            </c:dLbl>
            <c:dLbl>
              <c:idx val="1"/>
              <c:layout>
                <c:manualLayout>
                  <c:x val="4.9348642932569957E-3"/>
                  <c:y val="-1.0040422234670053E-7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600" b="0" i="0" u="none" strike="noStrike" kern="1200" baseline="0">
                        <a:solidFill>
                          <a:schemeClr val="bg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pPr>
                    <a:fld id="{C61E9166-693E-4593-95A4-4E9CCB0C3457}" type="CATEGORYNAME">
                      <a:rPr lang="en-US" sz="1600" smtClean="0">
                        <a:solidFill>
                          <a:srgbClr val="323A45"/>
                        </a:solidFill>
                      </a:rPr>
                      <a:pPr>
                        <a:defRPr sz="1600" b="0" i="0" u="none" strike="noStrike" kern="1200" baseline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defRPr>
                      </a:pPr>
                      <a:t>[CATEGORY NAME]</a:t>
                    </a:fld>
                    <a:r>
                      <a:rPr lang="en-US" sz="1600" dirty="0" smtClean="0">
                        <a:solidFill>
                          <a:srgbClr val="323A45"/>
                        </a:solidFill>
                      </a:rPr>
                      <a:t>/Other</a:t>
                    </a:r>
                    <a:r>
                      <a:rPr lang="en-US" sz="1600" baseline="0" dirty="0">
                        <a:solidFill>
                          <a:srgbClr val="323A45"/>
                        </a:solidFill>
                      </a:rPr>
                      <a:t>
</a:t>
                    </a:r>
                    <a:fld id="{8247DE58-79F4-450F-8ABF-AD4181E00606}" type="VALUE">
                      <a:rPr lang="en-US" sz="1600" baseline="0">
                        <a:solidFill>
                          <a:srgbClr val="323A45"/>
                        </a:solidFill>
                      </a:rPr>
                      <a:pPr>
                        <a:defRPr sz="1600" b="0" i="0" u="none" strike="noStrike" kern="1200" baseline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defRPr>
                      </a:pPr>
                      <a:t>[VALUE]</a:t>
                    </a:fld>
                    <a:endParaRPr lang="en-US" sz="1600" baseline="0" dirty="0">
                      <a:solidFill>
                        <a:srgbClr val="323A45"/>
                      </a:solidFill>
                    </a:endParaRPr>
                  </a:p>
                </c:rich>
              </c:tx>
              <c:spPr>
                <a:noFill/>
                <a:ln>
                  <a:noFill/>
                </a:ln>
                <a:effectLst/>
              </c:spPr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24893521020059159"/>
                      <c:h val="0.17219959932058709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C783-4750-AB3E-08000ED42173}"/>
                </c:ext>
              </c:extLst>
            </c:dLbl>
            <c:dLbl>
              <c:idx val="2"/>
              <c:layout>
                <c:manualLayout>
                  <c:x val="0.1872954758898524"/>
                  <c:y val="-0.13334975610818345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600" b="0" i="0" u="none" strike="noStrike" kern="1200" baseline="0">
                        <a:solidFill>
                          <a:srgbClr val="323A45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pPr>
                    <a:fld id="{3443B380-B601-4450-8237-E3A3BBF0F9C0}" type="CATEGORYNAME">
                      <a:rPr lang="en-US" sz="160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rPr>
                      <a:pPr>
                        <a:defRPr sz="1600" b="0" i="0" u="none" strike="noStrike" kern="1200" baseline="0">
                          <a:solidFill>
                            <a:srgbClr val="323A45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defRPr>
                      </a:pPr>
                      <a:t>[CATEGORY NAME]</a:t>
                    </a:fld>
                    <a:r>
                      <a:rPr lang="en-US" sz="1600" baseline="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rPr>
                      <a:t>
</a:t>
                    </a:r>
                    <a:fld id="{EC721F90-0C19-4795-96D9-36A4A8039186}" type="VALUE">
                      <a:rPr lang="en-US" sz="1600" baseline="0" smtClean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rPr>
                      <a:pPr>
                        <a:defRPr sz="1600" b="0" i="0" u="none" strike="noStrike" kern="1200" baseline="0">
                          <a:solidFill>
                            <a:srgbClr val="323A45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defRPr>
                      </a:pPr>
                      <a:t>[VALUE]</a:t>
                    </a:fld>
                    <a:endParaRPr lang="en-US" sz="1600" baseline="0" dirty="0"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endParaRPr>
                  </a:p>
                </c:rich>
              </c:tx>
              <c:spPr>
                <a:noFill/>
                <a:ln>
                  <a:noFill/>
                </a:ln>
                <a:effectLst/>
              </c:spPr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24547315212503681"/>
                      <c:h val="0.39589870670299881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C783-4750-AB3E-08000ED42173}"/>
                </c:ext>
              </c:extLst>
            </c:dLbl>
            <c:dLbl>
              <c:idx val="3"/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600" b="0" i="0" u="none" strike="noStrike" kern="1200" baseline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pPr>
                    <a:fld id="{532D7DA9-50AF-4254-AFCF-BFD134A88044}" type="CATEGORYNAME">
                      <a:rPr lang="en-US" sz="160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rPr>
                      <a:pPr>
                        <a:defRPr sz="1600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defRPr>
                      </a:pPr>
                      <a:t>[CATEGORY NAME]</a:t>
                    </a:fld>
                    <a:r>
                      <a:rPr lang="en-US" sz="1600" baseline="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rPr>
                      <a:t>
</a:t>
                    </a:r>
                    <a:fld id="{D5B228C7-9002-46B3-87B2-B9BB70AF62D9}" type="VALUE">
                      <a:rPr lang="en-US" sz="1600" baseline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rPr>
                      <a:pPr>
                        <a:defRPr sz="1600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defRPr>
                      </a:pPr>
                      <a:t>[VALUE]</a:t>
                    </a:fld>
                    <a:endParaRPr lang="en-US" sz="1600" baseline="0" dirty="0"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endParaRPr>
                  </a:p>
                </c:rich>
              </c:tx>
              <c:spPr>
                <a:noFill/>
                <a:ln>
                  <a:noFill/>
                </a:ln>
                <a:effectLst/>
              </c:spPr>
              <c:dLblPos val="inEnd"/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7-C783-4750-AB3E-08000ED42173}"/>
                </c:ext>
              </c:extLst>
            </c:dLbl>
            <c:dLbl>
              <c:idx val="4"/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600" b="0" i="0" u="none" strike="noStrike" kern="1200" baseline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pPr>
                    <a:fld id="{FF0DF8E8-18DF-43B2-81AC-F616AE98A295}" type="CATEGORYNAME">
                      <a:rPr lang="en-US" sz="1600" smtClean="0">
                        <a:solidFill>
                          <a:srgbClr val="323A45"/>
                        </a:solidFill>
                      </a:rPr>
                      <a:pPr>
                        <a:defRPr sz="1600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defRPr>
                      </a:pPr>
                      <a:t>[CATEGORY NAME]</a:t>
                    </a:fld>
                    <a:endParaRPr lang="en-US" sz="1600" dirty="0" smtClean="0">
                      <a:solidFill>
                        <a:srgbClr val="323A45"/>
                      </a:solidFill>
                    </a:endParaRPr>
                  </a:p>
                  <a:p>
                    <a:pPr>
                      <a:defRPr sz="1600" b="0" i="0" u="none" strike="noStrike" kern="1200" baseline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pPr>
                    <a:r>
                      <a:rPr lang="en-US" sz="1600" dirty="0" smtClean="0">
                        <a:solidFill>
                          <a:srgbClr val="323A45"/>
                        </a:solidFill>
                      </a:rPr>
                      <a:t>35%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dLblPos val="inEnd"/>
              <c:showLegendKey val="0"/>
              <c:showVal val="0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9-C783-4750-AB3E-08000ED4217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n-US"/>
              </a:p>
            </c:txPr>
            <c:dLblPos val="inEnd"/>
            <c:showLegendKey val="0"/>
            <c:showVal val="0"/>
            <c:showCatName val="1"/>
            <c:showSerName val="0"/>
            <c:showPercent val="0"/>
            <c:showBubbleSize val="0"/>
            <c:separator>
</c:separator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Sheet1!$A$2:$A$4</c:f>
              <c:strCache>
                <c:ptCount val="3"/>
                <c:pt idx="0">
                  <c:v>Replacing the ACA with Medicare-for-all</c:v>
                </c:pt>
                <c:pt idx="1">
                  <c:v>DK/Ref.</c:v>
                </c:pt>
                <c:pt idx="2">
                  <c:v>Build on the existing ACA</c:v>
                </c:pt>
              </c:strCache>
            </c:strRef>
          </c:cat>
          <c:val>
            <c:numRef>
              <c:f>Sheet1!$B$2:$B$4</c:f>
              <c:numCache>
                <c:formatCode>0%</c:formatCode>
                <c:ptCount val="3"/>
                <c:pt idx="0">
                  <c:v>0.4</c:v>
                </c:pt>
                <c:pt idx="1">
                  <c:v>0.05</c:v>
                </c:pt>
                <c:pt idx="2">
                  <c:v>0.55000000000000004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C783-4750-AB3E-08000ED4217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4.5350793746018418E-3"/>
          <c:y val="0.30466929937771919"/>
          <c:w val="0.60626906433336047"/>
          <c:h val="0.62680998884860539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Oppose</c:v>
                </c:pt>
              </c:strCache>
            </c:strRef>
          </c:tx>
          <c:spPr>
            <a:solidFill>
              <a:srgbClr val="0077C8"/>
            </a:solidFill>
            <a:ln w="9525">
              <a:solidFill>
                <a:srgbClr val="323A45"/>
              </a:solidFill>
            </a:ln>
          </c:spPr>
          <c:invertIfNegative val="0"/>
          <c:dLbls>
            <c:dLbl>
              <c:idx val="2"/>
              <c:layout>
                <c:manualLayout>
                  <c:x val="-4.9885873120620282E-2"/>
                  <c:y val="4.07836663047796E-7"/>
                </c:manualLayout>
              </c:layout>
              <c:tx>
                <c:rich>
                  <a:bodyPr/>
                  <a:lstStyle/>
                  <a:p>
                    <a:fld id="{545B8F30-3FE7-4821-A51B-68D6583C114E}" type="VALUE">
                      <a:rPr lang="en-US">
                        <a:solidFill>
                          <a:srgbClr val="323A45"/>
                        </a:solidFill>
                      </a:rPr>
                      <a:pPr/>
                      <a:t>[VALUE]</a:t>
                    </a:fld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B25D-4484-9646-F4CAC1FC19E1}"/>
                </c:ext>
              </c:extLst>
            </c:dLbl>
            <c:dLbl>
              <c:idx val="3"/>
              <c:layout>
                <c:manualLayout>
                  <c:x val="-1.3616557734204794E-3"/>
                  <c:y val="2.6952160537019724E-6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B25D-4484-9646-F4CAC1FC19E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800" b="0" baseline="0">
                    <a:solidFill>
                      <a:schemeClr val="bg1"/>
                    </a:solidFill>
                    <a:latin typeface="Arial" panose="020B0604020202020204" pitchFamily="34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Sheet1!$A$2:$A$6</c:f>
              <c:strCache>
                <c:ptCount val="5"/>
                <c:pt idx="0">
                  <c:v>Republicans</c:v>
                </c:pt>
                <c:pt idx="1">
                  <c:v>Independents</c:v>
                </c:pt>
                <c:pt idx="2">
                  <c:v>Democrats</c:v>
                </c:pt>
                <c:pt idx="4">
                  <c:v>Total</c:v>
                </c:pt>
              </c:strCache>
            </c:strRef>
          </c:cat>
          <c:val>
            <c:numRef>
              <c:f>Sheet1!$B$2:$B$6</c:f>
              <c:numCache>
                <c:formatCode>0%;0%</c:formatCode>
                <c:ptCount val="5"/>
                <c:pt idx="0">
                  <c:v>-0.26</c:v>
                </c:pt>
                <c:pt idx="1">
                  <c:v>-0.19</c:v>
                </c:pt>
                <c:pt idx="2">
                  <c:v>-0.12</c:v>
                </c:pt>
                <c:pt idx="4">
                  <c:v>-0.18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25D-4484-9646-F4CAC1FC19E1}"/>
            </c:ext>
          </c:extLst>
        </c:ser>
        <c:ser>
          <c:idx val="2"/>
          <c:order val="1"/>
          <c:tx>
            <c:strRef>
              <c:f>Sheet1!$C$1</c:f>
              <c:strCache>
                <c:ptCount val="1"/>
                <c:pt idx="0">
                  <c:v>Favor</c:v>
                </c:pt>
              </c:strCache>
            </c:strRef>
          </c:tx>
          <c:spPr>
            <a:solidFill>
              <a:srgbClr val="003C64"/>
            </a:solidFill>
            <a:ln>
              <a:solidFill>
                <a:srgbClr val="323A45"/>
              </a:solidFill>
            </a:ln>
          </c:spPr>
          <c:invertIfNegative val="0"/>
          <c:dLbls>
            <c:dLbl>
              <c:idx val="1"/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B25D-4484-9646-F4CAC1FC19E1}"/>
                </c:ext>
              </c:extLst>
            </c:dLbl>
            <c:dLbl>
              <c:idx val="5"/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B25D-4484-9646-F4CAC1FC19E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800" b="0" baseline="0">
                    <a:solidFill>
                      <a:schemeClr val="bg1"/>
                    </a:solidFill>
                    <a:latin typeface="Arial" panose="020B0604020202020204" pitchFamily="34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Sheet1!$A$2:$A$6</c:f>
              <c:strCache>
                <c:ptCount val="5"/>
                <c:pt idx="0">
                  <c:v>Republicans</c:v>
                </c:pt>
                <c:pt idx="1">
                  <c:v>Independents</c:v>
                </c:pt>
                <c:pt idx="2">
                  <c:v>Democrats</c:v>
                </c:pt>
                <c:pt idx="4">
                  <c:v>Total</c:v>
                </c:pt>
              </c:strCache>
            </c:strRef>
          </c:cat>
          <c:val>
            <c:numRef>
              <c:f>Sheet1!$C$2:$C$6</c:f>
              <c:numCache>
                <c:formatCode>0%</c:formatCode>
                <c:ptCount val="5"/>
                <c:pt idx="0">
                  <c:v>0.69</c:v>
                </c:pt>
                <c:pt idx="1">
                  <c:v>0.75</c:v>
                </c:pt>
                <c:pt idx="2">
                  <c:v>0.85</c:v>
                </c:pt>
                <c:pt idx="4">
                  <c:v>0.77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B25D-4484-9646-F4CAC1FC19E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45"/>
        <c:overlap val="100"/>
        <c:axId val="401353040"/>
        <c:axId val="401348728"/>
      </c:barChart>
      <c:catAx>
        <c:axId val="401353040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one"/>
        <c:crossAx val="401348728"/>
        <c:crosses val="autoZero"/>
        <c:auto val="1"/>
        <c:lblAlgn val="ctr"/>
        <c:lblOffset val="100"/>
        <c:noMultiLvlLbl val="0"/>
      </c:catAx>
      <c:valAx>
        <c:axId val="401348728"/>
        <c:scaling>
          <c:orientation val="minMax"/>
          <c:max val="1.1000000000000001"/>
          <c:min val="-1.1000000000000001"/>
        </c:scaling>
        <c:delete val="1"/>
        <c:axPos val="b"/>
        <c:numFmt formatCode="0%;0%" sourceLinked="1"/>
        <c:majorTickMark val="out"/>
        <c:minorTickMark val="none"/>
        <c:tickLblPos val="none"/>
        <c:crossAx val="401353040"/>
        <c:crosses val="autoZero"/>
        <c:crossBetween val="between"/>
        <c:majorUnit val="0.1"/>
      </c:valAx>
    </c:plotArea>
    <c:legend>
      <c:legendPos val="t"/>
      <c:layout>
        <c:manualLayout>
          <c:xMode val="edge"/>
          <c:yMode val="edge"/>
          <c:x val="0.24114064887979028"/>
          <c:y val="0.2535773198904902"/>
          <c:w val="0.75728374218085659"/>
          <c:h val="4.1991882419058699E-2"/>
        </c:manualLayout>
      </c:layout>
      <c:overlay val="0"/>
      <c:txPr>
        <a:bodyPr/>
        <a:lstStyle/>
        <a:p>
          <a:pPr>
            <a:defRPr sz="1800" b="0" baseline="0">
              <a:solidFill>
                <a:srgbClr val="323A45"/>
              </a:solidFill>
              <a:latin typeface="Arial" panose="020B0604020202020204" pitchFamily="34" charset="0"/>
            </a:defRPr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400" b="1">
          <a:latin typeface="+mn-lt"/>
          <a:cs typeface="Calibri" pitchFamily="34" charset="0"/>
        </a:defRPr>
      </a:pPr>
      <a:endParaRPr lang="en-US"/>
    </a:p>
  </c:txPr>
  <c:externalData r:id="rId2">
    <c:autoUpdate val="0"/>
  </c:externalData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2.4187089997876488E-2"/>
          <c:y val="0.26638707239852188"/>
          <c:w val="0.64501612631374461"/>
          <c:h val="0.66003082429499316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Oppose</c:v>
                </c:pt>
              </c:strCache>
            </c:strRef>
          </c:tx>
          <c:spPr>
            <a:solidFill>
              <a:srgbClr val="0077C8"/>
            </a:solidFill>
            <a:ln w="9525">
              <a:solidFill>
                <a:srgbClr val="323A45"/>
              </a:solidFill>
            </a:ln>
          </c:spPr>
          <c:invertIfNegative val="0"/>
          <c:dLbls>
            <c:dLbl>
              <c:idx val="2"/>
              <c:layout>
                <c:manualLayout>
                  <c:x val="-4.9885873120620282E-2"/>
                  <c:y val="4.07836663047796E-7"/>
                </c:manualLayout>
              </c:layout>
              <c:tx>
                <c:rich>
                  <a:bodyPr/>
                  <a:lstStyle/>
                  <a:p>
                    <a:fld id="{545B8F30-3FE7-4821-A51B-68D6583C114E}" type="VALUE">
                      <a:rPr lang="en-US">
                        <a:solidFill>
                          <a:srgbClr val="323A45"/>
                        </a:solidFill>
                      </a:rPr>
                      <a:pPr/>
                      <a:t>[VALUE]</a:t>
                    </a:fld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0-660F-49E2-B7F6-83081E42EBF8}"/>
                </c:ext>
              </c:extLst>
            </c:dLbl>
            <c:dLbl>
              <c:idx val="3"/>
              <c:layout>
                <c:manualLayout>
                  <c:x val="-1.3616557734204794E-3"/>
                  <c:y val="2.6952160537019724E-6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60F-49E2-B7F6-83081E42EBF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800" b="0" baseline="0">
                    <a:solidFill>
                      <a:schemeClr val="bg1"/>
                    </a:solidFill>
                    <a:latin typeface="Arial" panose="020B0604020202020204" pitchFamily="34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Sheet1!$A$2:$A$6</c:f>
              <c:strCache>
                <c:ptCount val="5"/>
                <c:pt idx="0">
                  <c:v>Republicans</c:v>
                </c:pt>
                <c:pt idx="1">
                  <c:v>Independents</c:v>
                </c:pt>
                <c:pt idx="2">
                  <c:v>Democrats</c:v>
                </c:pt>
                <c:pt idx="4">
                  <c:v>Total</c:v>
                </c:pt>
              </c:strCache>
            </c:strRef>
          </c:cat>
          <c:val>
            <c:numRef>
              <c:f>Sheet1!$B$2:$B$6</c:f>
              <c:numCache>
                <c:formatCode>0%;0%</c:formatCode>
                <c:ptCount val="5"/>
                <c:pt idx="0">
                  <c:v>-0.26</c:v>
                </c:pt>
                <c:pt idx="1">
                  <c:v>-0.2</c:v>
                </c:pt>
                <c:pt idx="2">
                  <c:v>-0.12</c:v>
                </c:pt>
                <c:pt idx="4">
                  <c:v>-0.18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660F-49E2-B7F6-83081E42EBF8}"/>
            </c:ext>
          </c:extLst>
        </c:ser>
        <c:ser>
          <c:idx val="2"/>
          <c:order val="1"/>
          <c:tx>
            <c:strRef>
              <c:f>Sheet1!$C$1</c:f>
              <c:strCache>
                <c:ptCount val="1"/>
                <c:pt idx="0">
                  <c:v>Favor</c:v>
                </c:pt>
              </c:strCache>
            </c:strRef>
          </c:tx>
          <c:spPr>
            <a:solidFill>
              <a:srgbClr val="0E3B5E"/>
            </a:solidFill>
            <a:ln>
              <a:solidFill>
                <a:srgbClr val="323A45"/>
              </a:solidFill>
            </a:ln>
          </c:spPr>
          <c:invertIfNegative val="0"/>
          <c:dLbls>
            <c:dLbl>
              <c:idx val="1"/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660F-49E2-B7F6-83081E42EBF8}"/>
                </c:ext>
              </c:extLst>
            </c:dLbl>
            <c:dLbl>
              <c:idx val="5"/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660F-49E2-B7F6-83081E42EBF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800" b="0" baseline="0">
                    <a:solidFill>
                      <a:schemeClr val="bg1"/>
                    </a:solidFill>
                    <a:latin typeface="Arial" panose="020B0604020202020204" pitchFamily="34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Sheet1!$A$2:$A$6</c:f>
              <c:strCache>
                <c:ptCount val="5"/>
                <c:pt idx="0">
                  <c:v>Republicans</c:v>
                </c:pt>
                <c:pt idx="1">
                  <c:v>Independents</c:v>
                </c:pt>
                <c:pt idx="2">
                  <c:v>Democrats</c:v>
                </c:pt>
                <c:pt idx="4">
                  <c:v>Total</c:v>
                </c:pt>
              </c:strCache>
            </c:strRef>
          </c:cat>
          <c:val>
            <c:numRef>
              <c:f>Sheet1!$C$2:$C$6</c:f>
              <c:numCache>
                <c:formatCode>0%</c:formatCode>
                <c:ptCount val="5"/>
                <c:pt idx="0">
                  <c:v>0.64</c:v>
                </c:pt>
                <c:pt idx="1">
                  <c:v>0.75</c:v>
                </c:pt>
                <c:pt idx="2">
                  <c:v>0.85</c:v>
                </c:pt>
                <c:pt idx="4">
                  <c:v>0.75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660F-49E2-B7F6-83081E42EBF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45"/>
        <c:overlap val="100"/>
        <c:axId val="401353040"/>
        <c:axId val="401348728"/>
      </c:barChart>
      <c:catAx>
        <c:axId val="401353040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one"/>
        <c:crossAx val="401348728"/>
        <c:crosses val="autoZero"/>
        <c:auto val="1"/>
        <c:lblAlgn val="ctr"/>
        <c:lblOffset val="100"/>
        <c:noMultiLvlLbl val="0"/>
      </c:catAx>
      <c:valAx>
        <c:axId val="401348728"/>
        <c:scaling>
          <c:orientation val="minMax"/>
          <c:max val="1.1000000000000001"/>
          <c:min val="-1.1000000000000001"/>
        </c:scaling>
        <c:delete val="1"/>
        <c:axPos val="b"/>
        <c:numFmt formatCode="0%;0%" sourceLinked="1"/>
        <c:majorTickMark val="out"/>
        <c:minorTickMark val="none"/>
        <c:tickLblPos val="none"/>
        <c:crossAx val="401353040"/>
        <c:crosses val="autoZero"/>
        <c:crossBetween val="between"/>
        <c:majorUnit val="0.1"/>
      </c:valAx>
    </c:plotArea>
    <c:plotVisOnly val="1"/>
    <c:dispBlanksAs val="gap"/>
    <c:showDLblsOverMax val="0"/>
  </c:chart>
  <c:txPr>
    <a:bodyPr/>
    <a:lstStyle/>
    <a:p>
      <a:pPr>
        <a:defRPr sz="1400" b="1">
          <a:latin typeface="+mn-lt"/>
          <a:cs typeface="Calibri" pitchFamily="34" charset="0"/>
        </a:defRPr>
      </a:pPr>
      <a:endParaRPr lang="en-US"/>
    </a:p>
  </c:txPr>
  <c:externalData r:id="rId2">
    <c:autoUpdate val="0"/>
  </c:externalData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0.36787570048171175"/>
          <c:y val="9.903405179322837E-2"/>
          <c:w val="0.57242667535003877"/>
          <c:h val="0.86757008468829144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Strongly favor</c:v>
                </c:pt>
              </c:strCache>
            </c:strRef>
          </c:tx>
          <c:spPr>
            <a:solidFill>
              <a:srgbClr val="003C64"/>
            </a:solidFill>
            <a:ln w="9525">
              <a:solidFill>
                <a:srgbClr val="323A45"/>
              </a:solidFill>
            </a:ln>
          </c:spPr>
          <c:invertIfNegative val="0"/>
          <c:dPt>
            <c:idx val="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0-63E3-4F73-A633-FD2CF5D218D5}"/>
              </c:ext>
            </c:extLst>
          </c:dPt>
          <c:dLbls>
            <c:dLbl>
              <c:idx val="2"/>
              <c:tx>
                <c:rich>
                  <a:bodyPr/>
                  <a:lstStyle/>
                  <a:p>
                    <a:fld id="{F793992F-A62A-4D58-BF1D-FA1BA72B105C}" type="VALUE">
                      <a:rPr lang="en-US">
                        <a:solidFill>
                          <a:schemeClr val="bg1"/>
                        </a:solidFill>
                      </a:rPr>
                      <a:pPr/>
                      <a:t>[VALUE]</a:t>
                    </a:fld>
                    <a:endParaRPr lang="en-US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63E3-4F73-A633-FD2CF5D218D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800" b="0" baseline="0">
                    <a:solidFill>
                      <a:schemeClr val="bg1"/>
                    </a:solidFill>
                    <a:latin typeface="Arial" panose="020B0604020202020204" pitchFamily="34" charset="0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Sheet1!$A$2:$A$5</c:f>
              <c:strCache>
                <c:ptCount val="4"/>
                <c:pt idx="0">
                  <c:v>Total</c:v>
                </c:pt>
                <c:pt idx="1">
                  <c:v>Democrats</c:v>
                </c:pt>
                <c:pt idx="2">
                  <c:v>Independents</c:v>
                </c:pt>
                <c:pt idx="3">
                  <c:v>Republicans</c:v>
                </c:pt>
              </c:strCache>
            </c:strRef>
          </c:cat>
          <c:val>
            <c:numRef>
              <c:f>Sheet1!$B$2:$B$5</c:f>
              <c:numCache>
                <c:formatCode>0%</c:formatCode>
                <c:ptCount val="4"/>
                <c:pt idx="0">
                  <c:v>0.3</c:v>
                </c:pt>
                <c:pt idx="1">
                  <c:v>0.47</c:v>
                </c:pt>
                <c:pt idx="2">
                  <c:v>0.28000000000000003</c:v>
                </c:pt>
                <c:pt idx="3">
                  <c:v>0.13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63E3-4F73-A633-FD2CF5D218D5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Somewhat favor</c:v>
                </c:pt>
              </c:strCache>
            </c:strRef>
          </c:tx>
          <c:spPr>
            <a:solidFill>
              <a:srgbClr val="0077C8"/>
            </a:solidFill>
            <a:ln>
              <a:solidFill>
                <a:srgbClr val="323A45"/>
              </a:solidFill>
            </a:ln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fld id="{B824885E-02EA-4935-83BE-5E10D3254FF2}" type="VALUE">
                      <a:rPr lang="en-US" sz="1800" u="none" kern="1200">
                        <a:solidFill>
                          <a:schemeClr val="bg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rPr>
                      <a:pPr/>
                      <a:t>[VALUE]</a:t>
                    </a:fld>
                    <a:endParaRPr lang="en-US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63E3-4F73-A633-FD2CF5D218D5}"/>
                </c:ext>
              </c:extLst>
            </c:dLbl>
            <c:dLbl>
              <c:idx val="5"/>
              <c:tx>
                <c:rich>
                  <a:bodyPr wrap="square" lIns="38100" tIns="19050" rIns="38100" bIns="19050" anchor="ctr">
                    <a:noAutofit/>
                  </a:bodyPr>
                  <a:lstStyle/>
                  <a:p>
                    <a:pPr>
                      <a:defRPr sz="1800" b="0" u="none" baseline="0">
                        <a:solidFill>
                          <a:schemeClr val="bg1"/>
                        </a:solidFill>
                        <a:latin typeface="Arial" panose="020B0604020202020204" pitchFamily="34" charset="0"/>
                      </a:defRPr>
                    </a:pPr>
                    <a:fld id="{42866434-BEAD-4E68-BAAD-62FA93278A44}" type="VALUE">
                      <a:rPr lang="en-US" sz="1800" u="none" baseline="0">
                        <a:solidFill>
                          <a:schemeClr val="bg1"/>
                        </a:solidFill>
                        <a:latin typeface="Arial" panose="020B0604020202020204" pitchFamily="34" charset="0"/>
                      </a:rPr>
                      <a:pPr>
                        <a:defRPr sz="1800" b="0" u="none" baseline="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pPr>
                      <a:t>[VALUE]</a:t>
                    </a:fld>
                    <a:endParaRPr lang="en-US"/>
                  </a:p>
                </c:rich>
              </c:tx>
              <c:spPr>
                <a:noFill/>
                <a:ln>
                  <a:noFill/>
                </a:ln>
                <a:effectLst/>
              </c:sp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4-63E3-4F73-A633-FD2CF5D218D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800" b="0" u="none" baseline="0">
                    <a:solidFill>
                      <a:schemeClr val="bg1"/>
                    </a:solidFill>
                    <a:latin typeface="Arial" panose="020B0604020202020204" pitchFamily="34" charset="0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Sheet1!$A$2:$A$5</c:f>
              <c:strCache>
                <c:ptCount val="4"/>
                <c:pt idx="0">
                  <c:v>Total</c:v>
                </c:pt>
                <c:pt idx="1">
                  <c:v>Democrats</c:v>
                </c:pt>
                <c:pt idx="2">
                  <c:v>Independents</c:v>
                </c:pt>
                <c:pt idx="3">
                  <c:v>Republicans</c:v>
                </c:pt>
              </c:strCache>
            </c:strRef>
          </c:cat>
          <c:val>
            <c:numRef>
              <c:f>Sheet1!$C$2:$C$5</c:f>
              <c:numCache>
                <c:formatCode>0%</c:formatCode>
                <c:ptCount val="4"/>
                <c:pt idx="0">
                  <c:v>0.36</c:v>
                </c:pt>
                <c:pt idx="1">
                  <c:v>0.35</c:v>
                </c:pt>
                <c:pt idx="2">
                  <c:v>0.41</c:v>
                </c:pt>
                <c:pt idx="3">
                  <c:v>0.31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63E3-4F73-A633-FD2CF5D218D5}"/>
            </c:ext>
          </c:extLst>
        </c:ser>
        <c:ser>
          <c:idx val="3"/>
          <c:order val="2"/>
          <c:tx>
            <c:strRef>
              <c:f>Sheet1!$D$1</c:f>
              <c:strCache>
                <c:ptCount val="1"/>
                <c:pt idx="0">
                  <c:v>Somewhat oppose</c:v>
                </c:pt>
              </c:strCache>
            </c:strRef>
          </c:tx>
          <c:spPr>
            <a:solidFill>
              <a:srgbClr val="3CABFD"/>
            </a:solidFill>
            <a:ln>
              <a:solidFill>
                <a:srgbClr val="323A45"/>
              </a:solidFill>
            </a:ln>
          </c:spPr>
          <c:invertIfNegative val="0"/>
          <c:dPt>
            <c:idx val="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6-63E3-4F73-A633-FD2CF5D218D5}"/>
              </c:ext>
            </c:extLst>
          </c:dPt>
          <c:dLbls>
            <c:dLbl>
              <c:idx val="0"/>
              <c:tx>
                <c:rich>
                  <a:bodyPr wrap="square" lIns="38100" tIns="19050" rIns="38100" bIns="19050" anchor="ctr">
                    <a:noAutofit/>
                  </a:bodyPr>
                  <a:lstStyle/>
                  <a:p>
                    <a:pPr>
                      <a:defRPr sz="1800" b="0" baseline="0">
                        <a:solidFill>
                          <a:schemeClr val="bg1"/>
                        </a:solidFill>
                        <a:latin typeface="Arial" panose="020B0604020202020204" pitchFamily="34" charset="0"/>
                      </a:defRPr>
                    </a:pPr>
                    <a:fld id="{D339EC50-EFF4-4F68-8837-EEAB013BE606}" type="VALUE">
                      <a:rPr lang="en-US" sz="1800" b="0" i="0" u="none" strike="noStrike" kern="1200" baseline="0">
                        <a:solidFill>
                          <a:schemeClr val="bg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rPr>
                      <a:pPr>
                        <a:defRPr sz="1800" b="0" baseline="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pPr>
                      <a:t>[VALUE]</a:t>
                    </a:fld>
                    <a:endParaRPr lang="en-US"/>
                  </a:p>
                </c:rich>
              </c:tx>
              <c:spPr>
                <a:noFill/>
                <a:ln>
                  <a:noFill/>
                </a:ln>
                <a:effectLst/>
              </c:sp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6-63E3-4F73-A633-FD2CF5D218D5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fld id="{C71E0184-0FF9-4E59-9E1F-C32965E4ACC9}" type="VALUE">
                      <a:rPr lang="en-US">
                        <a:solidFill>
                          <a:schemeClr val="bg1"/>
                        </a:solidFill>
                      </a:rPr>
                      <a:pPr/>
                      <a:t>[VALUE]</a:t>
                    </a:fld>
                    <a:endParaRPr lang="en-US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7-63E3-4F73-A633-FD2CF5D218D5}"/>
                </c:ext>
              </c:extLst>
            </c:dLbl>
            <c:dLbl>
              <c:idx val="2"/>
              <c:tx>
                <c:rich>
                  <a:bodyPr wrap="square" lIns="38100" tIns="19050" rIns="38100" bIns="19050" anchor="ctr">
                    <a:noAutofit/>
                  </a:bodyPr>
                  <a:lstStyle/>
                  <a:p>
                    <a:pPr>
                      <a:defRPr sz="1800" b="0" baseline="0">
                        <a:solidFill>
                          <a:schemeClr val="bg1"/>
                        </a:solidFill>
                        <a:latin typeface="Arial" panose="020B0604020202020204" pitchFamily="34" charset="0"/>
                      </a:defRPr>
                    </a:pPr>
                    <a:fld id="{35CC08EE-BBA9-4579-834D-2A5813B61517}" type="VALUE">
                      <a:rPr lang="en-US" sz="1800">
                        <a:solidFill>
                          <a:schemeClr val="bg1"/>
                        </a:solidFill>
                      </a:rPr>
                      <a:pPr>
                        <a:defRPr sz="1800" b="0" baseline="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pPr>
                      <a:t>[VALUE]</a:t>
                    </a:fld>
                    <a:endParaRPr lang="en-US"/>
                  </a:p>
                </c:rich>
              </c:tx>
              <c:spPr>
                <a:noFill/>
                <a:ln>
                  <a:noFill/>
                </a:ln>
                <a:effectLst/>
              </c:sp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8-63E3-4F73-A633-FD2CF5D218D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800" b="0" baseline="0">
                    <a:solidFill>
                      <a:schemeClr val="bg1"/>
                    </a:solidFill>
                    <a:latin typeface="Arial" panose="020B0604020202020204" pitchFamily="34" charset="0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Sheet1!$A$2:$A$5</c:f>
              <c:strCache>
                <c:ptCount val="4"/>
                <c:pt idx="0">
                  <c:v>Total</c:v>
                </c:pt>
                <c:pt idx="1">
                  <c:v>Democrats</c:v>
                </c:pt>
                <c:pt idx="2">
                  <c:v>Independents</c:v>
                </c:pt>
                <c:pt idx="3">
                  <c:v>Republicans</c:v>
                </c:pt>
              </c:strCache>
            </c:strRef>
          </c:cat>
          <c:val>
            <c:numRef>
              <c:f>Sheet1!$D$2:$D$5</c:f>
              <c:numCache>
                <c:formatCode>0%</c:formatCode>
                <c:ptCount val="4"/>
                <c:pt idx="0">
                  <c:v>0.1</c:v>
                </c:pt>
                <c:pt idx="1">
                  <c:v>7.0000000000000007E-2</c:v>
                </c:pt>
                <c:pt idx="2">
                  <c:v>0.08</c:v>
                </c:pt>
                <c:pt idx="3">
                  <c:v>0.14000000000000001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9-63E3-4F73-A633-FD2CF5D218D5}"/>
            </c:ext>
          </c:extLst>
        </c:ser>
        <c:ser>
          <c:idx val="2"/>
          <c:order val="3"/>
          <c:tx>
            <c:strRef>
              <c:f>Sheet1!$E$1</c:f>
              <c:strCache>
                <c:ptCount val="1"/>
                <c:pt idx="0">
                  <c:v>Strongly oppose</c:v>
                </c:pt>
              </c:strCache>
            </c:strRef>
          </c:tx>
          <c:spPr>
            <a:solidFill>
              <a:srgbClr val="C1E6FF"/>
            </a:solidFill>
            <a:ln>
              <a:solidFill>
                <a:srgbClr val="323A45"/>
              </a:solidFill>
            </a:ln>
          </c:spPr>
          <c:invertIfNegative val="0"/>
          <c:dPt>
            <c:idx val="6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A-63E3-4F73-A633-FD2CF5D218D5}"/>
              </c:ext>
            </c:extLst>
          </c:dPt>
          <c:dLbls>
            <c:dLbl>
              <c:idx val="1"/>
              <c:layout>
                <c:manualLayout>
                  <c:x val="4.0735382060034978E-2"/>
                  <c:y val="0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E5E8-4AD6-A425-44DF63B04BF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800" b="0">
                    <a:solidFill>
                      <a:srgbClr val="333333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Sheet1!$A$2:$A$5</c:f>
              <c:strCache>
                <c:ptCount val="4"/>
                <c:pt idx="0">
                  <c:v>Total</c:v>
                </c:pt>
                <c:pt idx="1">
                  <c:v>Democrats</c:v>
                </c:pt>
                <c:pt idx="2">
                  <c:v>Independents</c:v>
                </c:pt>
                <c:pt idx="3">
                  <c:v>Republicans</c:v>
                </c:pt>
              </c:strCache>
            </c:strRef>
          </c:cat>
          <c:val>
            <c:numRef>
              <c:f>Sheet1!$E$2:$E$5</c:f>
              <c:numCache>
                <c:formatCode>0%</c:formatCode>
                <c:ptCount val="4"/>
                <c:pt idx="0">
                  <c:v>0.19</c:v>
                </c:pt>
                <c:pt idx="1">
                  <c:v>7.0000000000000007E-2</c:v>
                </c:pt>
                <c:pt idx="2">
                  <c:v>0.17</c:v>
                </c:pt>
                <c:pt idx="3">
                  <c:v>0.4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B-63E3-4F73-A633-FD2CF5D218D5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50"/>
        <c:overlap val="100"/>
        <c:axId val="401353040"/>
        <c:axId val="401348728"/>
      </c:barChart>
      <c:catAx>
        <c:axId val="401353040"/>
        <c:scaling>
          <c:orientation val="maxMin"/>
        </c:scaling>
        <c:delete val="1"/>
        <c:axPos val="l"/>
        <c:numFmt formatCode="General" sourceLinked="1"/>
        <c:majorTickMark val="out"/>
        <c:minorTickMark val="none"/>
        <c:tickLblPos val="nextTo"/>
        <c:crossAx val="401348728"/>
        <c:crosses val="autoZero"/>
        <c:auto val="1"/>
        <c:lblAlgn val="ctr"/>
        <c:lblOffset val="100"/>
        <c:noMultiLvlLbl val="0"/>
      </c:catAx>
      <c:valAx>
        <c:axId val="401348728"/>
        <c:scaling>
          <c:orientation val="minMax"/>
          <c:max val="1.02"/>
          <c:min val="0"/>
        </c:scaling>
        <c:delete val="1"/>
        <c:axPos val="t"/>
        <c:numFmt formatCode="0%" sourceLinked="1"/>
        <c:majorTickMark val="none"/>
        <c:minorTickMark val="none"/>
        <c:tickLblPos val="nextTo"/>
        <c:crossAx val="401353040"/>
        <c:crosses val="autoZero"/>
        <c:crossBetween val="between"/>
        <c:majorUnit val="0.1"/>
      </c:valAx>
    </c:plotArea>
    <c:plotVisOnly val="1"/>
    <c:dispBlanksAs val="gap"/>
    <c:showDLblsOverMax val="0"/>
  </c:chart>
  <c:txPr>
    <a:bodyPr/>
    <a:lstStyle/>
    <a:p>
      <a:pPr>
        <a:defRPr sz="1400" b="1">
          <a:latin typeface="+mn-lt"/>
          <a:cs typeface="Calibri" pitchFamily="34" charset="0"/>
        </a:defRPr>
      </a:pPr>
      <a:endParaRPr lang="en-US"/>
    </a:p>
  </c:txPr>
  <c:externalData r:id="rId2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5.8561820397450316E-2"/>
          <c:y val="0.10672215315190865"/>
          <c:w val="0.94143821531811556"/>
          <c:h val="0.689872981472616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Favor</c:v>
                </c:pt>
              </c:strCache>
            </c:strRef>
          </c:tx>
          <c:spPr>
            <a:solidFill>
              <a:schemeClr val="accent1"/>
            </a:solidFill>
            <a:ln>
              <a:solidFill>
                <a:srgbClr val="323A45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bg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1998-2000
(avg of 6 polls)</c:v>
                </c:pt>
                <c:pt idx="1">
                  <c:v>2002-2004
(avg of 2 polls)</c:v>
                </c:pt>
                <c:pt idx="2">
                  <c:v>2008-2009
(avg of 7 polls)</c:v>
                </c:pt>
                <c:pt idx="3">
                  <c:v>Feb 2016</c:v>
                </c:pt>
              </c:strCache>
            </c:strRef>
          </c:cat>
          <c:val>
            <c:numRef>
              <c:f>Sheet1!$B$2:$B$5</c:f>
              <c:numCache>
                <c:formatCode>0%</c:formatCode>
                <c:ptCount val="4"/>
                <c:pt idx="0">
                  <c:v>0.4</c:v>
                </c:pt>
                <c:pt idx="1">
                  <c:v>0.39</c:v>
                </c:pt>
                <c:pt idx="2">
                  <c:v>0.46</c:v>
                </c:pt>
                <c:pt idx="3">
                  <c:v>0.5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302-4513-9EFD-55D9D6B35378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Oppose</c:v>
                </c:pt>
              </c:strCache>
            </c:strRef>
          </c:tx>
          <c:spPr>
            <a:solidFill>
              <a:schemeClr val="accent3"/>
            </a:solidFill>
            <a:ln>
              <a:solidFill>
                <a:srgbClr val="323A45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bg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1998-2000
(avg of 6 polls)</c:v>
                </c:pt>
                <c:pt idx="1">
                  <c:v>2002-2004
(avg of 2 polls)</c:v>
                </c:pt>
                <c:pt idx="2">
                  <c:v>2008-2009
(avg of 7 polls)</c:v>
                </c:pt>
                <c:pt idx="3">
                  <c:v>Feb 2016</c:v>
                </c:pt>
              </c:strCache>
            </c:strRef>
          </c:cat>
          <c:val>
            <c:numRef>
              <c:f>Sheet1!$C$2:$C$5</c:f>
              <c:numCache>
                <c:formatCode>0%</c:formatCode>
                <c:ptCount val="4"/>
                <c:pt idx="0">
                  <c:v>0.53</c:v>
                </c:pt>
                <c:pt idx="1">
                  <c:v>0.55000000000000004</c:v>
                </c:pt>
                <c:pt idx="2">
                  <c:v>0.49</c:v>
                </c:pt>
                <c:pt idx="3">
                  <c:v>0.43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302-4513-9EFD-55D9D6B3537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45"/>
        <c:overlap val="100"/>
        <c:axId val="31299247"/>
        <c:axId val="31301743"/>
        <c:extLst/>
      </c:barChart>
      <c:catAx>
        <c:axId val="31299247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rgbClr val="323A45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31301743"/>
        <c:crosses val="autoZero"/>
        <c:auto val="1"/>
        <c:lblAlgn val="ctr"/>
        <c:lblOffset val="100"/>
        <c:noMultiLvlLbl val="0"/>
      </c:catAx>
      <c:valAx>
        <c:axId val="31301743"/>
        <c:scaling>
          <c:orientation val="minMax"/>
          <c:max val="1"/>
        </c:scaling>
        <c:delete val="0"/>
        <c:axPos val="l"/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rgbClr val="323A45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31299247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16480299877673912"/>
          <c:y val="1.0205229942968498E-2"/>
          <c:w val="0.69654969835115865"/>
          <c:h val="5.886701161197213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rgbClr val="323A45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latin typeface="Arial" panose="020B0604020202020204" pitchFamily="34" charset="0"/>
          <a:cs typeface="Arial" panose="020B0604020202020204" pitchFamily="34" charset="0"/>
        </a:defRPr>
      </a:pPr>
      <a:endParaRPr lang="en-US"/>
    </a:p>
  </c:txPr>
  <c:externalData r:id="rId3">
    <c:autoUpdate val="0"/>
  </c:externalData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0.36787570048171175"/>
          <c:y val="9.903405179322837E-2"/>
          <c:w val="0.59197965873885572"/>
          <c:h val="0.86757008468829144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Strongly favor</c:v>
                </c:pt>
              </c:strCache>
            </c:strRef>
          </c:tx>
          <c:spPr>
            <a:solidFill>
              <a:srgbClr val="003C64"/>
            </a:solidFill>
            <a:ln w="9525">
              <a:solidFill>
                <a:srgbClr val="323A45"/>
              </a:solidFill>
            </a:ln>
          </c:spPr>
          <c:invertIfNegative val="0"/>
          <c:dPt>
            <c:idx val="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0-01F9-42DB-9848-47CADA2C72E0}"/>
              </c:ext>
            </c:extLst>
          </c:dPt>
          <c:dLbls>
            <c:dLbl>
              <c:idx val="2"/>
              <c:tx>
                <c:rich>
                  <a:bodyPr/>
                  <a:lstStyle/>
                  <a:p>
                    <a:fld id="{F793992F-A62A-4D58-BF1D-FA1BA72B105C}" type="VALUE">
                      <a:rPr lang="en-US">
                        <a:solidFill>
                          <a:schemeClr val="bg1"/>
                        </a:solidFill>
                      </a:rPr>
                      <a:pPr/>
                      <a:t>[VALUE]</a:t>
                    </a:fld>
                    <a:endParaRPr lang="en-US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0-91E8-428B-B257-2F0A18D521C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800" b="0" baseline="0">
                    <a:solidFill>
                      <a:schemeClr val="bg1"/>
                    </a:solidFill>
                    <a:latin typeface="Arial" panose="020B0604020202020204" pitchFamily="34" charset="0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Sheet1!$A$2:$A$5</c:f>
              <c:strCache>
                <c:ptCount val="4"/>
                <c:pt idx="0">
                  <c:v>Total</c:v>
                </c:pt>
                <c:pt idx="1">
                  <c:v>Democrats</c:v>
                </c:pt>
                <c:pt idx="2">
                  <c:v>Independents</c:v>
                </c:pt>
                <c:pt idx="3">
                  <c:v>Republicans</c:v>
                </c:pt>
              </c:strCache>
            </c:strRef>
          </c:cat>
          <c:val>
            <c:numRef>
              <c:f>Sheet1!$B$2:$B$5</c:f>
              <c:numCache>
                <c:formatCode>0%</c:formatCode>
                <c:ptCount val="4"/>
                <c:pt idx="0">
                  <c:v>0.28999999999999998</c:v>
                </c:pt>
                <c:pt idx="1">
                  <c:v>0.44</c:v>
                </c:pt>
                <c:pt idx="2">
                  <c:v>0.28000000000000003</c:v>
                </c:pt>
                <c:pt idx="3">
                  <c:v>0.1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1E8-428B-B257-2F0A18D521C1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Somewhat favor</c:v>
                </c:pt>
              </c:strCache>
            </c:strRef>
          </c:tx>
          <c:spPr>
            <a:solidFill>
              <a:srgbClr val="0077C8"/>
            </a:solidFill>
            <a:ln>
              <a:solidFill>
                <a:srgbClr val="323A45"/>
              </a:solidFill>
            </a:ln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fld id="{B824885E-02EA-4935-83BE-5E10D3254FF2}" type="VALUE">
                      <a:rPr lang="en-US" sz="1800" u="none" kern="1200">
                        <a:solidFill>
                          <a:schemeClr val="bg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rPr>
                      <a:pPr/>
                      <a:t>[VALUE]</a:t>
                    </a:fld>
                    <a:endParaRPr lang="en-US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01F9-42DB-9848-47CADA2C72E0}"/>
                </c:ext>
              </c:extLst>
            </c:dLbl>
            <c:dLbl>
              <c:idx val="5"/>
              <c:tx>
                <c:rich>
                  <a:bodyPr wrap="square" lIns="38100" tIns="19050" rIns="38100" bIns="19050" anchor="ctr">
                    <a:noAutofit/>
                  </a:bodyPr>
                  <a:lstStyle/>
                  <a:p>
                    <a:pPr>
                      <a:defRPr sz="1800" b="0" u="none" baseline="0">
                        <a:solidFill>
                          <a:schemeClr val="bg1"/>
                        </a:solidFill>
                        <a:latin typeface="Arial" panose="020B0604020202020204" pitchFamily="34" charset="0"/>
                      </a:defRPr>
                    </a:pPr>
                    <a:fld id="{42866434-BEAD-4E68-BAAD-62FA93278A44}" type="VALUE">
                      <a:rPr lang="en-US" sz="1800" u="none" baseline="0">
                        <a:solidFill>
                          <a:schemeClr val="bg1"/>
                        </a:solidFill>
                        <a:latin typeface="Arial" panose="020B0604020202020204" pitchFamily="34" charset="0"/>
                      </a:rPr>
                      <a:pPr>
                        <a:defRPr sz="1800" b="0" u="none" baseline="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pPr>
                      <a:t>[VALUE]</a:t>
                    </a:fld>
                    <a:endParaRPr lang="en-US"/>
                  </a:p>
                </c:rich>
              </c:tx>
              <c:spPr>
                <a:noFill/>
                <a:ln>
                  <a:noFill/>
                </a:ln>
                <a:effectLst/>
              </c:sp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2-91E8-428B-B257-2F0A18D521C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800" b="0" u="none" baseline="0">
                    <a:solidFill>
                      <a:schemeClr val="bg1"/>
                    </a:solidFill>
                    <a:latin typeface="Arial" panose="020B0604020202020204" pitchFamily="34" charset="0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Sheet1!$A$2:$A$5</c:f>
              <c:strCache>
                <c:ptCount val="4"/>
                <c:pt idx="0">
                  <c:v>Total</c:v>
                </c:pt>
                <c:pt idx="1">
                  <c:v>Democrats</c:v>
                </c:pt>
                <c:pt idx="2">
                  <c:v>Independents</c:v>
                </c:pt>
                <c:pt idx="3">
                  <c:v>Republicans</c:v>
                </c:pt>
              </c:strCache>
            </c:strRef>
          </c:cat>
          <c:val>
            <c:numRef>
              <c:f>Sheet1!$C$2:$C$5</c:f>
              <c:numCache>
                <c:formatCode>0%</c:formatCode>
                <c:ptCount val="4"/>
                <c:pt idx="0">
                  <c:v>0.22</c:v>
                </c:pt>
                <c:pt idx="1">
                  <c:v>0.3</c:v>
                </c:pt>
                <c:pt idx="2">
                  <c:v>0.26</c:v>
                </c:pt>
                <c:pt idx="3">
                  <c:v>0.1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91E8-428B-B257-2F0A18D521C1}"/>
            </c:ext>
          </c:extLst>
        </c:ser>
        <c:ser>
          <c:idx val="3"/>
          <c:order val="2"/>
          <c:tx>
            <c:strRef>
              <c:f>Sheet1!$D$1</c:f>
              <c:strCache>
                <c:ptCount val="1"/>
                <c:pt idx="0">
                  <c:v>Somewhat oppose</c:v>
                </c:pt>
              </c:strCache>
            </c:strRef>
          </c:tx>
          <c:spPr>
            <a:solidFill>
              <a:srgbClr val="3CABFD"/>
            </a:solidFill>
            <a:ln>
              <a:solidFill>
                <a:srgbClr val="323A45"/>
              </a:solidFill>
            </a:ln>
          </c:spPr>
          <c:invertIfNegative val="0"/>
          <c:dPt>
            <c:idx val="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4-91E8-428B-B257-2F0A18D521C1}"/>
              </c:ext>
            </c:extLst>
          </c:dPt>
          <c:dLbls>
            <c:dLbl>
              <c:idx val="0"/>
              <c:tx>
                <c:rich>
                  <a:bodyPr wrap="square" lIns="38100" tIns="19050" rIns="38100" bIns="19050" anchor="ctr">
                    <a:noAutofit/>
                  </a:bodyPr>
                  <a:lstStyle/>
                  <a:p>
                    <a:pPr>
                      <a:defRPr sz="1800" b="0" baseline="0">
                        <a:solidFill>
                          <a:schemeClr val="bg1"/>
                        </a:solidFill>
                        <a:latin typeface="Arial" panose="020B0604020202020204" pitchFamily="34" charset="0"/>
                      </a:defRPr>
                    </a:pPr>
                    <a:fld id="{D339EC50-EFF4-4F68-8837-EEAB013BE606}" type="VALUE">
                      <a:rPr lang="en-US" sz="1800" b="0" i="0" u="none" strike="noStrike" kern="1200" baseline="0">
                        <a:solidFill>
                          <a:schemeClr val="bg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rPr>
                      <a:pPr>
                        <a:defRPr sz="1800" b="0" baseline="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pPr>
                      <a:t>[VALUE]</a:t>
                    </a:fld>
                    <a:endParaRPr lang="en-US"/>
                  </a:p>
                </c:rich>
              </c:tx>
              <c:spPr>
                <a:noFill/>
                <a:ln>
                  <a:noFill/>
                </a:ln>
                <a:effectLst/>
              </c:sp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4-91E8-428B-B257-2F0A18D521C1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fld id="{C71E0184-0FF9-4E59-9E1F-C32965E4ACC9}" type="VALUE">
                      <a:rPr lang="en-US">
                        <a:solidFill>
                          <a:schemeClr val="bg1"/>
                        </a:solidFill>
                      </a:rPr>
                      <a:pPr/>
                      <a:t>[VALUE]</a:t>
                    </a:fld>
                    <a:endParaRPr lang="en-US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91E8-428B-B257-2F0A18D521C1}"/>
                </c:ext>
              </c:extLst>
            </c:dLbl>
            <c:dLbl>
              <c:idx val="2"/>
              <c:tx>
                <c:rich>
                  <a:bodyPr wrap="square" lIns="38100" tIns="19050" rIns="38100" bIns="19050" anchor="ctr">
                    <a:noAutofit/>
                  </a:bodyPr>
                  <a:lstStyle/>
                  <a:p>
                    <a:pPr>
                      <a:defRPr sz="1800" b="0" baseline="0">
                        <a:solidFill>
                          <a:schemeClr val="bg1"/>
                        </a:solidFill>
                        <a:latin typeface="Arial" panose="020B0604020202020204" pitchFamily="34" charset="0"/>
                      </a:defRPr>
                    </a:pPr>
                    <a:fld id="{35CC08EE-BBA9-4579-834D-2A5813B61517}" type="VALUE">
                      <a:rPr lang="en-US" sz="1800">
                        <a:solidFill>
                          <a:schemeClr val="bg1"/>
                        </a:solidFill>
                      </a:rPr>
                      <a:pPr>
                        <a:defRPr sz="1800" b="0" baseline="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pPr>
                      <a:t>[VALUE]</a:t>
                    </a:fld>
                    <a:endParaRPr lang="en-US"/>
                  </a:p>
                </c:rich>
              </c:tx>
              <c:spPr>
                <a:noFill/>
                <a:ln>
                  <a:noFill/>
                </a:ln>
                <a:effectLst/>
              </c:sp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6-91E8-428B-B257-2F0A18D521C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800" b="0" baseline="0">
                    <a:solidFill>
                      <a:schemeClr val="bg1"/>
                    </a:solidFill>
                    <a:latin typeface="Arial" panose="020B0604020202020204" pitchFamily="34" charset="0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Sheet1!$A$2:$A$5</c:f>
              <c:strCache>
                <c:ptCount val="4"/>
                <c:pt idx="0">
                  <c:v>Total</c:v>
                </c:pt>
                <c:pt idx="1">
                  <c:v>Democrats</c:v>
                </c:pt>
                <c:pt idx="2">
                  <c:v>Independents</c:v>
                </c:pt>
                <c:pt idx="3">
                  <c:v>Republicans</c:v>
                </c:pt>
              </c:strCache>
            </c:strRef>
          </c:cat>
          <c:val>
            <c:numRef>
              <c:f>Sheet1!$D$2:$D$5</c:f>
              <c:numCache>
                <c:formatCode>0%</c:formatCode>
                <c:ptCount val="4"/>
                <c:pt idx="0">
                  <c:v>0.13</c:v>
                </c:pt>
                <c:pt idx="1">
                  <c:v>0.14000000000000001</c:v>
                </c:pt>
                <c:pt idx="2">
                  <c:v>0.16</c:v>
                </c:pt>
                <c:pt idx="3">
                  <c:v>0.12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91E8-428B-B257-2F0A18D521C1}"/>
            </c:ext>
          </c:extLst>
        </c:ser>
        <c:ser>
          <c:idx val="2"/>
          <c:order val="3"/>
          <c:tx>
            <c:strRef>
              <c:f>Sheet1!$E$1</c:f>
              <c:strCache>
                <c:ptCount val="1"/>
                <c:pt idx="0">
                  <c:v>Strongly oppose</c:v>
                </c:pt>
              </c:strCache>
            </c:strRef>
          </c:tx>
          <c:spPr>
            <a:solidFill>
              <a:srgbClr val="C1E6FF"/>
            </a:solidFill>
            <a:ln>
              <a:solidFill>
                <a:srgbClr val="323A45"/>
              </a:solidFill>
            </a:ln>
          </c:spPr>
          <c:invertIfNegative val="0"/>
          <c:dPt>
            <c:idx val="6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6-B36D-49B6-B263-936B17957D54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800" b="0">
                    <a:solidFill>
                      <a:srgbClr val="333333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Sheet1!$A$2:$A$5</c:f>
              <c:strCache>
                <c:ptCount val="4"/>
                <c:pt idx="0">
                  <c:v>Total</c:v>
                </c:pt>
                <c:pt idx="1">
                  <c:v>Democrats</c:v>
                </c:pt>
                <c:pt idx="2">
                  <c:v>Independents</c:v>
                </c:pt>
                <c:pt idx="3">
                  <c:v>Republicans</c:v>
                </c:pt>
              </c:strCache>
            </c:strRef>
          </c:cat>
          <c:val>
            <c:numRef>
              <c:f>Sheet1!$E$2:$E$5</c:f>
              <c:numCache>
                <c:formatCode>0%</c:formatCode>
                <c:ptCount val="4"/>
                <c:pt idx="0">
                  <c:v>0.31</c:v>
                </c:pt>
                <c:pt idx="1">
                  <c:v>0.08</c:v>
                </c:pt>
                <c:pt idx="2">
                  <c:v>0.3</c:v>
                </c:pt>
                <c:pt idx="3">
                  <c:v>0.64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9-91E8-428B-B257-2F0A18D521C1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50"/>
        <c:overlap val="100"/>
        <c:axId val="401353040"/>
        <c:axId val="401348728"/>
      </c:barChart>
      <c:catAx>
        <c:axId val="401353040"/>
        <c:scaling>
          <c:orientation val="maxMin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ln>
            <a:noFill/>
          </a:ln>
        </c:spPr>
        <c:txPr>
          <a:bodyPr/>
          <a:lstStyle/>
          <a:p>
            <a:pPr>
              <a:defRPr sz="1600" b="0">
                <a:latin typeface="Arial" panose="020B0604020202020204" pitchFamily="34" charset="0"/>
                <a:cs typeface="Arial" panose="020B0604020202020204" pitchFamily="34" charset="0"/>
              </a:defRPr>
            </a:pPr>
            <a:endParaRPr lang="en-US"/>
          </a:p>
        </c:txPr>
        <c:crossAx val="401348728"/>
        <c:crosses val="autoZero"/>
        <c:auto val="1"/>
        <c:lblAlgn val="ctr"/>
        <c:lblOffset val="100"/>
        <c:noMultiLvlLbl val="0"/>
      </c:catAx>
      <c:valAx>
        <c:axId val="401348728"/>
        <c:scaling>
          <c:orientation val="minMax"/>
          <c:max val="1.02"/>
          <c:min val="0"/>
        </c:scaling>
        <c:delete val="1"/>
        <c:axPos val="t"/>
        <c:numFmt formatCode="0%" sourceLinked="1"/>
        <c:majorTickMark val="none"/>
        <c:minorTickMark val="none"/>
        <c:tickLblPos val="nextTo"/>
        <c:crossAx val="401353040"/>
        <c:crosses val="autoZero"/>
        <c:crossBetween val="between"/>
        <c:majorUnit val="0.1"/>
      </c:valAx>
    </c:plotArea>
    <c:plotVisOnly val="1"/>
    <c:dispBlanksAs val="gap"/>
    <c:showDLblsOverMax val="0"/>
  </c:chart>
  <c:txPr>
    <a:bodyPr/>
    <a:lstStyle/>
    <a:p>
      <a:pPr>
        <a:defRPr sz="1400" b="1">
          <a:latin typeface="+mn-lt"/>
          <a:cs typeface="Calibri" pitchFamily="34" charset="0"/>
        </a:defRPr>
      </a:pPr>
      <a:endParaRPr lang="en-US"/>
    </a:p>
  </c:txPr>
  <c:externalData r:id="rId2">
    <c:autoUpdate val="0"/>
  </c:externalData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6.5633411863717545E-2"/>
          <c:y val="0.13083195528330122"/>
          <c:w val="0.87641669976767966"/>
          <c:h val="0.81801141723879112"/>
        </c:manualLayout>
      </c:layout>
      <c:scatterChart>
        <c:scatterStyle val="lineMarker"/>
        <c:varyColors val="0"/>
        <c:ser>
          <c:idx val="0"/>
          <c:order val="0"/>
          <c:tx>
            <c:strRef>
              <c:f>Sheet1!$C$1</c:f>
              <c:strCache>
                <c:ptCount val="1"/>
                <c:pt idx="0">
                  <c:v>Under Medicare-for-all</c:v>
                </c:pt>
              </c:strCache>
            </c:strRef>
          </c:tx>
          <c:spPr>
            <a:ln w="28575">
              <a:noFill/>
            </a:ln>
          </c:spPr>
          <c:marker>
            <c:symbol val="circle"/>
            <c:size val="12"/>
            <c:spPr>
              <a:solidFill>
                <a:schemeClr val="accent6"/>
              </a:solidFill>
              <a:ln>
                <a:noFill/>
              </a:ln>
            </c:spPr>
          </c:marker>
          <c:dPt>
            <c:idx val="1"/>
            <c:bubble3D val="0"/>
            <c:extLst>
              <c:ext xmlns:c16="http://schemas.microsoft.com/office/drawing/2014/chart" uri="{C3380CC4-5D6E-409C-BE32-E72D297353CC}">
                <c16:uniqueId val="{00000000-B8B4-44CD-84C7-858DB8BDE3E7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 sz="1600">
                      <a:solidFill>
                        <a:srgbClr val="323A45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pPr>
                  <a:endParaRPr lang="en-US"/>
                </a:p>
              </c:txPr>
              <c:dLblPos val="r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</c:ext>
                <c:ext xmlns:c16="http://schemas.microsoft.com/office/drawing/2014/chart" uri="{C3380CC4-5D6E-409C-BE32-E72D297353CC}">
                  <c16:uniqueId val="{00000001-B8B4-44CD-84C7-858DB8BDE3E7}"/>
                </c:ext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 sz="1600">
                      <a:solidFill>
                        <a:srgbClr val="323A45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pPr>
                  <a:endParaRPr lang="en-US"/>
                </a:p>
              </c:txPr>
              <c:dLblPos val="r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</c:ext>
                <c:ext xmlns:c16="http://schemas.microsoft.com/office/drawing/2014/chart" uri="{C3380CC4-5D6E-409C-BE32-E72D297353CC}">
                  <c16:uniqueId val="{00000000-B8B4-44CD-84C7-858DB8BDE3E7}"/>
                </c:ext>
              </c:extLst>
            </c:dLbl>
            <c:dLbl>
              <c:idx val="2"/>
              <c:layout>
                <c:manualLayout>
                  <c:x val="-0.1118858268224192"/>
                  <c:y val="0"/>
                </c:manualLayout>
              </c:layout>
              <c:dLblPos val="r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B8B4-44CD-84C7-858DB8BDE3E7}"/>
                </c:ext>
              </c:extLst>
            </c:dLbl>
            <c:dLbl>
              <c:idx val="6"/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 sz="1600">
                      <a:solidFill>
                        <a:srgbClr val="323A45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pPr>
                  <a:endParaRPr lang="en-US"/>
                </a:p>
              </c:txPr>
              <c:dLblPos val="l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</c:ext>
                <c:ext xmlns:c16="http://schemas.microsoft.com/office/drawing/2014/chart" uri="{C3380CC4-5D6E-409C-BE32-E72D297353CC}">
                  <c16:uniqueId val="{00000003-B8B4-44CD-84C7-858DB8BDE3E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600">
                    <a:solidFill>
                      <a:srgbClr val="323A45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pPr>
                <a:endParaRPr lang="en-US"/>
              </a:p>
            </c:txPr>
            <c:dLblPos val="l"/>
            <c:showLegendKey val="0"/>
            <c:showVal val="0"/>
            <c:showCatName val="1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xVal>
            <c:numRef>
              <c:f>Sheet1!$C$2:$C$7</c:f>
              <c:numCache>
                <c:formatCode>0%</c:formatCode>
                <c:ptCount val="6"/>
                <c:pt idx="0">
                  <c:v>0.62</c:v>
                </c:pt>
                <c:pt idx="1">
                  <c:v>0.83</c:v>
                </c:pt>
                <c:pt idx="2">
                  <c:v>0.44</c:v>
                </c:pt>
                <c:pt idx="3">
                  <c:v>0.61</c:v>
                </c:pt>
                <c:pt idx="4">
                  <c:v>0.47</c:v>
                </c:pt>
                <c:pt idx="5">
                  <c:v>0.48</c:v>
                </c:pt>
              </c:numCache>
            </c:numRef>
          </c:xVal>
          <c:yVal>
            <c:numRef>
              <c:f>Sheet1!$D$2:$D$7</c:f>
              <c:numCache>
                <c:formatCode>General</c:formatCode>
                <c:ptCount val="6"/>
                <c:pt idx="0">
                  <c:v>4</c:v>
                </c:pt>
                <c:pt idx="1">
                  <c:v>6</c:v>
                </c:pt>
                <c:pt idx="2">
                  <c:v>5</c:v>
                </c:pt>
                <c:pt idx="3">
                  <c:v>3</c:v>
                </c:pt>
                <c:pt idx="4">
                  <c:v>1</c:v>
                </c:pt>
                <c:pt idx="5">
                  <c:v>2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4-B8B4-44CD-84C7-858DB8BDE3E7}"/>
            </c:ext>
          </c:extLst>
        </c:ser>
        <c:ser>
          <c:idx val="3"/>
          <c:order val="1"/>
          <c:tx>
            <c:strRef>
              <c:f>Sheet1!$B$1</c:f>
              <c:strCache>
                <c:ptCount val="1"/>
                <c:pt idx="0">
                  <c:v>if the country had a government-administered health plan, sometimes called a public option</c:v>
                </c:pt>
              </c:strCache>
            </c:strRef>
          </c:tx>
          <c:spPr>
            <a:ln w="28575">
              <a:noFill/>
            </a:ln>
          </c:spPr>
          <c:marker>
            <c:symbol val="circle"/>
            <c:size val="12"/>
            <c:spPr>
              <a:solidFill>
                <a:schemeClr val="accent1"/>
              </a:solidFill>
              <a:ln>
                <a:noFill/>
              </a:ln>
            </c:spPr>
          </c:marker>
          <c:dPt>
            <c:idx val="1"/>
            <c:bubble3D val="0"/>
            <c:extLst>
              <c:ext xmlns:c16="http://schemas.microsoft.com/office/drawing/2014/chart" uri="{C3380CC4-5D6E-409C-BE32-E72D297353CC}">
                <c16:uniqueId val="{00000005-B8B4-44CD-84C7-858DB8BDE3E7}"/>
              </c:ext>
            </c:extLst>
          </c:dPt>
          <c:dLbls>
            <c:dLbl>
              <c:idx val="0"/>
              <c:layout>
                <c:manualLayout>
                  <c:x val="-0.10389755385872897"/>
                  <c:y val="-9.1617544596730111E-17"/>
                </c:manualLayout>
              </c:layout>
              <c:dLblPos val="r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B8B4-44CD-84C7-858DB8BDE3E7}"/>
                </c:ext>
              </c:extLst>
            </c:dLbl>
            <c:dLbl>
              <c:idx val="1"/>
              <c:dLblPos val="l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B8B4-44CD-84C7-858DB8BDE3E7}"/>
                </c:ext>
              </c:extLst>
            </c:dLbl>
            <c:dLbl>
              <c:idx val="3"/>
              <c:layout>
                <c:manualLayout>
                  <c:x val="-7.9882729636901548E-3"/>
                  <c:y val="9.8373589354076788E-8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 sz="1600">
                      <a:solidFill>
                        <a:srgbClr val="323A45"/>
                      </a:solidFill>
                    </a:defRPr>
                  </a:pPr>
                  <a:endParaRPr lang="en-US"/>
                </a:p>
              </c:txPr>
              <c:dLblPos val="r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9.4135349648909114E-2"/>
                      <c:h val="7.2711854902890505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7-B8B4-44CD-84C7-858DB8BDE3E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600">
                    <a:solidFill>
                      <a:srgbClr val="323A45"/>
                    </a:solidFill>
                  </a:defRPr>
                </a:pPr>
                <a:endParaRPr lang="en-US"/>
              </a:p>
            </c:txPr>
            <c:dLblPos val="r"/>
            <c:showLegendKey val="0"/>
            <c:showVal val="0"/>
            <c:showCatName val="1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xVal>
            <c:numRef>
              <c:f>Sheet1!$B$2:$B$7</c:f>
              <c:numCache>
                <c:formatCode>0%</c:formatCode>
                <c:ptCount val="6"/>
                <c:pt idx="0">
                  <c:v>0.53</c:v>
                </c:pt>
                <c:pt idx="1">
                  <c:v>0.81</c:v>
                </c:pt>
                <c:pt idx="2">
                  <c:v>0.5</c:v>
                </c:pt>
                <c:pt idx="3">
                  <c:v>0.68</c:v>
                </c:pt>
                <c:pt idx="4">
                  <c:v>0.6</c:v>
                </c:pt>
                <c:pt idx="5">
                  <c:v>0.59</c:v>
                </c:pt>
              </c:numCache>
            </c:numRef>
          </c:xVal>
          <c:yVal>
            <c:numRef>
              <c:f>Sheet1!$D$2:$D$7</c:f>
              <c:numCache>
                <c:formatCode>General</c:formatCode>
                <c:ptCount val="6"/>
                <c:pt idx="0">
                  <c:v>4</c:v>
                </c:pt>
                <c:pt idx="1">
                  <c:v>6</c:v>
                </c:pt>
                <c:pt idx="2">
                  <c:v>5</c:v>
                </c:pt>
                <c:pt idx="3">
                  <c:v>3</c:v>
                </c:pt>
                <c:pt idx="4">
                  <c:v>1</c:v>
                </c:pt>
                <c:pt idx="5">
                  <c:v>2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8-B8B4-44CD-84C7-858DB8BDE3E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414129488"/>
        <c:axId val="414130664"/>
      </c:scatterChart>
      <c:valAx>
        <c:axId val="414129488"/>
        <c:scaling>
          <c:orientation val="minMax"/>
          <c:max val="1"/>
        </c:scaling>
        <c:delete val="1"/>
        <c:axPos val="b"/>
        <c:numFmt formatCode="0%" sourceLinked="1"/>
        <c:majorTickMark val="out"/>
        <c:minorTickMark val="none"/>
        <c:tickLblPos val="nextTo"/>
        <c:crossAx val="414130664"/>
        <c:crosses val="autoZero"/>
        <c:crossBetween val="midCat"/>
        <c:majorUnit val="0.1"/>
      </c:valAx>
      <c:valAx>
        <c:axId val="414130664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414129488"/>
        <c:crosses val="autoZero"/>
        <c:crossBetween val="midCat"/>
      </c:valAx>
      <c:spPr>
        <a:noFill/>
        <a:ln w="25400">
          <a:noFill/>
        </a:ln>
      </c:spPr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7745573441438809"/>
          <c:y val="5.8062554241897373E-2"/>
          <c:w val="0.35475655892254154"/>
          <c:h val="0.77147535064762041"/>
        </c:manualLayout>
      </c:layout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spPr>
            <a:ln w="9525">
              <a:solidFill>
                <a:srgbClr val="323A45"/>
              </a:solidFill>
            </a:ln>
          </c:spPr>
          <c:dPt>
            <c:idx val="0"/>
            <c:bubble3D val="0"/>
            <c:spPr>
              <a:solidFill>
                <a:schemeClr val="accent4"/>
              </a:solidFill>
              <a:ln w="9525">
                <a:solidFill>
                  <a:srgbClr val="323A45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C754-4295-9476-288256A00DD5}"/>
              </c:ext>
            </c:extLst>
          </c:dPt>
          <c:dPt>
            <c:idx val="1"/>
            <c:bubble3D val="0"/>
            <c:spPr>
              <a:solidFill>
                <a:schemeClr val="accent5"/>
              </a:solidFill>
              <a:ln w="9525">
                <a:solidFill>
                  <a:srgbClr val="323A45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C754-4295-9476-288256A00DD5}"/>
              </c:ext>
            </c:extLst>
          </c:dPt>
          <c:dPt>
            <c:idx val="2"/>
            <c:bubble3D val="0"/>
            <c:spPr>
              <a:solidFill>
                <a:schemeClr val="bg1">
                  <a:lumMod val="50000"/>
                </a:schemeClr>
              </a:solidFill>
              <a:ln w="9525">
                <a:solidFill>
                  <a:srgbClr val="323A45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C754-4295-9476-288256A00DD5}"/>
              </c:ext>
            </c:extLst>
          </c:dPt>
          <c:dPt>
            <c:idx val="3"/>
            <c:bubble3D val="0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C754-4295-9476-288256A00DD5}"/>
              </c:ext>
            </c:extLst>
          </c:dPt>
          <c:dPt>
            <c:idx val="4"/>
            <c:bubble3D val="0"/>
            <c:spPr>
              <a:solidFill>
                <a:schemeClr val="accent3"/>
              </a:solidFill>
              <a:ln w="9525">
                <a:solidFill>
                  <a:srgbClr val="323A45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C754-4295-9476-288256A00DD5}"/>
              </c:ext>
            </c:extLst>
          </c:dPt>
          <c:dLbls>
            <c:dLbl>
              <c:idx val="0"/>
              <c:layout>
                <c:manualLayout>
                  <c:x val="-8.9824573054430479E-2"/>
                  <c:y val="-7.8721923332004423E-2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C754-4295-9476-288256A00DD5}"/>
                </c:ext>
              </c:extLst>
            </c:dLbl>
            <c:dLbl>
              <c:idx val="1"/>
              <c:layout>
                <c:manualLayout>
                  <c:x val="-4.1193623088607703E-2"/>
                  <c:y val="-0.13695457630260197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 sz="1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pPr>
                  <a:endParaRPr lang="en-US"/>
                </a:p>
              </c:txPr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4.3991554533516358E-2"/>
                      <c:h val="5.320943092224982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C754-4295-9476-288256A00DD5}"/>
                </c:ext>
              </c:extLst>
            </c:dLbl>
            <c:dLbl>
              <c:idx val="2"/>
              <c:layout>
                <c:manualLayout>
                  <c:x val="1.7522984562013282E-2"/>
                  <c:y val="-0.17647482451931673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5-C754-4295-9476-288256A00DD5}"/>
                </c:ext>
              </c:extLst>
            </c:dLbl>
            <c:dLbl>
              <c:idx val="3"/>
              <c:layout>
                <c:manualLayout>
                  <c:x val="0.12405266617190432"/>
                  <c:y val="-4.0129398601560715E-2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7-C754-4295-9476-288256A00DD5}"/>
                </c:ext>
              </c:extLst>
            </c:dLbl>
            <c:dLbl>
              <c:idx val="4"/>
              <c:layout>
                <c:manualLayout>
                  <c:x val="-6.3431735631080829E-2"/>
                  <c:y val="0.15311492090216036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9-C754-4295-9476-288256A00DD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80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Sheet1!$A$2:$A$6</c:f>
              <c:strCache>
                <c:ptCount val="5"/>
                <c:pt idx="0">
                  <c:v>Favor public option, Oppose Medicare-for-all</c:v>
                </c:pt>
                <c:pt idx="1">
                  <c:v>Favor Medicare-for-all, Oppose public option</c:v>
                </c:pt>
                <c:pt idx="2">
                  <c:v>DK/Ref.</c:v>
                </c:pt>
                <c:pt idx="3">
                  <c:v>Favor both</c:v>
                </c:pt>
                <c:pt idx="4">
                  <c:v>Oppose both</c:v>
                </c:pt>
              </c:strCache>
            </c:strRef>
          </c:cat>
          <c:val>
            <c:numRef>
              <c:f>Sheet1!$B$2:$B$6</c:f>
              <c:numCache>
                <c:formatCode>0%</c:formatCode>
                <c:ptCount val="5"/>
                <c:pt idx="0">
                  <c:v>0.2</c:v>
                </c:pt>
                <c:pt idx="1">
                  <c:v>0.06</c:v>
                </c:pt>
                <c:pt idx="2">
                  <c:v>0.09</c:v>
                </c:pt>
                <c:pt idx="3">
                  <c:v>0.43</c:v>
                </c:pt>
                <c:pt idx="4">
                  <c:v>0.21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C754-4295-9476-288256A00DD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76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5.3843053732627863E-2"/>
          <c:y val="2.3834947241333688E-2"/>
          <c:w val="0.91160368621902998"/>
          <c:h val="0.9097378708818471"/>
        </c:manualLayout>
      </c:layout>
      <c:lineChart>
        <c:grouping val="standard"/>
        <c:varyColors val="0"/>
        <c:ser>
          <c:idx val="0"/>
          <c:order val="0"/>
          <c:tx>
            <c:strRef>
              <c:f>Sheet1!$C$1</c:f>
              <c:strCache>
                <c:ptCount val="1"/>
                <c:pt idx="0">
                  <c:v>Favor</c:v>
                </c:pt>
              </c:strCache>
            </c:strRef>
          </c:tx>
          <c:spPr>
            <a:ln>
              <a:solidFill>
                <a:srgbClr val="003C64"/>
              </a:solidFill>
            </a:ln>
          </c:spPr>
          <c:marker>
            <c:symbol val="circle"/>
            <c:size val="7"/>
          </c:marker>
          <c:dPt>
            <c:idx val="0"/>
            <c:bubble3D val="0"/>
            <c:extLst>
              <c:ext xmlns:c16="http://schemas.microsoft.com/office/drawing/2014/chart" uri="{C3380CC4-5D6E-409C-BE32-E72D297353CC}">
                <c16:uniqueId val="{0000000D-ECAE-4FE8-B3A0-060EF3B4D091}"/>
              </c:ext>
            </c:extLst>
          </c:dPt>
          <c:dPt>
            <c:idx val="1"/>
            <c:bubble3D val="0"/>
            <c:extLst>
              <c:ext xmlns:c16="http://schemas.microsoft.com/office/drawing/2014/chart" uri="{C3380CC4-5D6E-409C-BE32-E72D297353CC}">
                <c16:uniqueId val="{0000000C-ECAE-4FE8-B3A0-060EF3B4D091}"/>
              </c:ext>
            </c:extLst>
          </c:dPt>
          <c:dPt>
            <c:idx val="2"/>
            <c:bubble3D val="0"/>
            <c:extLst>
              <c:ext xmlns:c16="http://schemas.microsoft.com/office/drawing/2014/chart" uri="{C3380CC4-5D6E-409C-BE32-E72D297353CC}">
                <c16:uniqueId val="{0000000B-ECAE-4FE8-B3A0-060EF3B4D091}"/>
              </c:ext>
            </c:extLst>
          </c:dPt>
          <c:dPt>
            <c:idx val="3"/>
            <c:bubble3D val="0"/>
            <c:extLst>
              <c:ext xmlns:c16="http://schemas.microsoft.com/office/drawing/2014/chart" uri="{C3380CC4-5D6E-409C-BE32-E72D297353CC}">
                <c16:uniqueId val="{0000000A-ECAE-4FE8-B3A0-060EF3B4D091}"/>
              </c:ext>
            </c:extLst>
          </c:dPt>
          <c:dPt>
            <c:idx val="4"/>
            <c:bubble3D val="0"/>
            <c:extLst>
              <c:ext xmlns:c16="http://schemas.microsoft.com/office/drawing/2014/chart" uri="{C3380CC4-5D6E-409C-BE32-E72D297353CC}">
                <c16:uniqueId val="{00000009-ECAE-4FE8-B3A0-060EF3B4D091}"/>
              </c:ext>
            </c:extLst>
          </c:dPt>
          <c:dPt>
            <c:idx val="5"/>
            <c:bubble3D val="0"/>
            <c:extLst>
              <c:ext xmlns:c16="http://schemas.microsoft.com/office/drawing/2014/chart" uri="{C3380CC4-5D6E-409C-BE32-E72D297353CC}">
                <c16:uniqueId val="{00000008-ECAE-4FE8-B3A0-060EF3B4D091}"/>
              </c:ext>
            </c:extLst>
          </c:dPt>
          <c:dPt>
            <c:idx val="6"/>
            <c:bubble3D val="0"/>
            <c:extLst>
              <c:ext xmlns:c16="http://schemas.microsoft.com/office/drawing/2014/chart" uri="{C3380CC4-5D6E-409C-BE32-E72D297353CC}">
                <c16:uniqueId val="{00000006-ECAE-4FE8-B3A0-060EF3B4D091}"/>
              </c:ext>
            </c:extLst>
          </c:dPt>
          <c:dPt>
            <c:idx val="7"/>
            <c:bubble3D val="0"/>
            <c:extLst>
              <c:ext xmlns:c16="http://schemas.microsoft.com/office/drawing/2014/chart" uri="{C3380CC4-5D6E-409C-BE32-E72D297353CC}">
                <c16:uniqueId val="{00000005-ECAE-4FE8-B3A0-060EF3B4D091}"/>
              </c:ext>
            </c:extLst>
          </c:dPt>
          <c:dPt>
            <c:idx val="8"/>
            <c:bubble3D val="0"/>
            <c:extLst>
              <c:ext xmlns:c16="http://schemas.microsoft.com/office/drawing/2014/chart" uri="{C3380CC4-5D6E-409C-BE32-E72D297353CC}">
                <c16:uniqueId val="{00000007-ECAE-4FE8-B3A0-060EF3B4D091}"/>
              </c:ext>
            </c:extLst>
          </c:dPt>
          <c:dPt>
            <c:idx val="9"/>
            <c:marker>
              <c:spPr>
                <a:ln cap="rnd"/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04-ECAE-4FE8-B3A0-060EF3B4D091}"/>
              </c:ext>
            </c:extLst>
          </c:dPt>
          <c:dPt>
            <c:idx val="35"/>
            <c:bubble3D val="0"/>
            <c:spPr>
              <a:ln>
                <a:solidFill>
                  <a:srgbClr val="003C64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1-42DC-4535-8BCA-8AC5F94800EA}"/>
              </c:ext>
            </c:extLst>
          </c:dPt>
          <c:dLbls>
            <c:dLbl>
              <c:idx val="0"/>
              <c:layout>
                <c:manualLayout>
                  <c:x val="-2.2895013114606036E-3"/>
                  <c:y val="-5.9074407912146042E-2"/>
                </c:manualLayout>
              </c:layout>
              <c:tx>
                <c:rich>
                  <a:bodyPr/>
                  <a:lstStyle/>
                  <a:p>
                    <a:fld id="{304911FF-67C7-482D-986A-D587904CD646}" type="VALUE">
                      <a:rPr lang="en-US" smtClean="0"/>
                      <a:pPr/>
                      <a:t>[VALUE]</a:t>
                    </a:fld>
                    <a:r>
                      <a:rPr lang="en-US" dirty="0" smtClean="0"/>
                      <a:t>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D-ECAE-4FE8-B3A0-060EF3B4D091}"/>
                </c:ext>
              </c:extLst>
            </c:dLbl>
            <c:dLbl>
              <c:idx val="1"/>
              <c:layout>
                <c:manualLayout>
                  <c:x val="-2.4039763770336339E-2"/>
                  <c:y val="-5.9074407912146097E-2"/>
                </c:manualLayout>
              </c:layout>
              <c:tx>
                <c:rich>
                  <a:bodyPr/>
                  <a:lstStyle/>
                  <a:p>
                    <a:fld id="{4EA94EB6-8304-43F0-95E9-6F86E3B4CAB2}" type="VALUE">
                      <a:rPr lang="en-US" smtClean="0"/>
                      <a:pPr/>
                      <a:t>[VALUE]</a:t>
                    </a:fld>
                    <a:r>
                      <a:rPr lang="en-US" dirty="0" smtClean="0"/>
                      <a:t>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C-ECAE-4FE8-B3A0-060EF3B4D091}"/>
                </c:ext>
              </c:extLst>
            </c:dLbl>
            <c:dLbl>
              <c:idx val="2"/>
              <c:layout>
                <c:manualLayout>
                  <c:x val="-2.0605511803145474E-2"/>
                  <c:y val="-5.2510584810796505E-2"/>
                </c:manualLayout>
              </c:layout>
              <c:tx>
                <c:rich>
                  <a:bodyPr/>
                  <a:lstStyle/>
                  <a:p>
                    <a:fld id="{75FDC341-F3E6-4C39-A66E-3269E9CF34B2}" type="VALUE">
                      <a:rPr lang="en-US" smtClean="0"/>
                      <a:pPr/>
                      <a:t>[VALUE]</a:t>
                    </a:fld>
                    <a:r>
                      <a:rPr lang="en-US" dirty="0" smtClean="0"/>
                      <a:t>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B-ECAE-4FE8-B3A0-060EF3B4D091}"/>
                </c:ext>
              </c:extLst>
            </c:dLbl>
            <c:dLbl>
              <c:idx val="3"/>
              <c:layout>
                <c:manualLayout>
                  <c:x val="-3.5487270327639354E-2"/>
                  <c:y val="-5.251058481079654E-2"/>
                </c:manualLayout>
              </c:layout>
              <c:tx>
                <c:rich>
                  <a:bodyPr/>
                  <a:lstStyle/>
                  <a:p>
                    <a:fld id="{80EAD49F-2BE0-44D0-8DE8-EE7CF1D5BF04}" type="VALUE">
                      <a:rPr lang="en-US" smtClean="0"/>
                      <a:pPr/>
                      <a:t>[VALUE]</a:t>
                    </a:fld>
                    <a:r>
                      <a:rPr lang="en-US" dirty="0" smtClean="0"/>
                      <a:t>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A-ECAE-4FE8-B3A0-060EF3B4D091}"/>
                </c:ext>
              </c:extLst>
            </c:dLbl>
            <c:dLbl>
              <c:idx val="4"/>
              <c:layout>
                <c:manualLayout>
                  <c:x val="-2.7474015737527328E-2"/>
                  <c:y val="-7.2202054114845191E-2"/>
                </c:manualLayout>
              </c:layout>
              <c:tx>
                <c:rich>
                  <a:bodyPr/>
                  <a:lstStyle/>
                  <a:p>
                    <a:fld id="{D09C52CF-786B-417A-BCEE-2E212850E624}" type="VALUE">
                      <a:rPr lang="en-US" smtClean="0"/>
                      <a:pPr/>
                      <a:t>[VALUE]</a:t>
                    </a:fld>
                    <a:r>
                      <a:rPr lang="en-US" dirty="0" smtClean="0"/>
                      <a:t>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9-ECAE-4FE8-B3A0-060EF3B4D091}"/>
                </c:ext>
              </c:extLst>
            </c:dLbl>
            <c:dLbl>
              <c:idx val="5"/>
              <c:layout>
                <c:manualLayout>
                  <c:x val="-1.9460761147415132E-2"/>
                  <c:y val="-5.251058481079654E-2"/>
                </c:manualLayout>
              </c:layout>
              <c:tx>
                <c:rich>
                  <a:bodyPr/>
                  <a:lstStyle/>
                  <a:p>
                    <a:fld id="{73BA83BD-7703-4FD4-A3C4-19360D7D7ACC}" type="VALUE">
                      <a:rPr lang="en-US" smtClean="0"/>
                      <a:pPr/>
                      <a:t>[VALUE]</a:t>
                    </a:fld>
                    <a:r>
                      <a:rPr lang="en-US" dirty="0" smtClean="0"/>
                      <a:t>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8-ECAE-4FE8-B3A0-060EF3B4D091}"/>
                </c:ext>
              </c:extLst>
            </c:dLbl>
            <c:dLbl>
              <c:idx val="6"/>
              <c:layout>
                <c:manualLayout>
                  <c:x val="-7.0324096498576034E-3"/>
                  <c:y val="-5.5792496361471287E-2"/>
                </c:manualLayout>
              </c:layout>
              <c:tx>
                <c:rich>
                  <a:bodyPr/>
                  <a:lstStyle/>
                  <a:p>
                    <a:fld id="{C96D63E1-6B62-4E89-9B81-B179CCA28A0A}" type="VALUE">
                      <a:rPr lang="en-US" smtClean="0"/>
                      <a:pPr/>
                      <a:t>[VALUE]</a:t>
                    </a:fld>
                    <a:r>
                      <a:rPr lang="en-US" dirty="0" smtClean="0"/>
                      <a:t>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6-ECAE-4FE8-B3A0-060EF3B4D091}"/>
                </c:ext>
              </c:extLst>
            </c:dLbl>
            <c:dLbl>
              <c:idx val="7"/>
              <c:layout>
                <c:manualLayout>
                  <c:x val="-1.9460761147415132E-2"/>
                  <c:y val="-6.8920142564170409E-2"/>
                </c:manualLayout>
              </c:layout>
              <c:tx>
                <c:rich>
                  <a:bodyPr/>
                  <a:lstStyle/>
                  <a:p>
                    <a:fld id="{D50438F5-33BB-41EC-B780-9E145FD2316B}" type="VALUE">
                      <a:rPr lang="en-US" smtClean="0"/>
                      <a:pPr/>
                      <a:t>[VALUE]</a:t>
                    </a:fld>
                    <a:r>
                      <a:rPr lang="en-US" dirty="0" smtClean="0"/>
                      <a:t>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ECAE-4FE8-B3A0-060EF3B4D091}"/>
                </c:ext>
              </c:extLst>
            </c:dLbl>
            <c:dLbl>
              <c:idx val="8"/>
              <c:layout>
                <c:manualLayout>
                  <c:x val="-3.8520530500627329E-2"/>
                  <c:y val="-8.2047788766869537E-2"/>
                </c:manualLayout>
              </c:layout>
              <c:tx>
                <c:rich>
                  <a:bodyPr/>
                  <a:lstStyle/>
                  <a:p>
                    <a:fld id="{E006C342-3BFB-4D3D-A6FA-CD53D99C6F4B}" type="VALUE">
                      <a:rPr lang="en-US" smtClean="0"/>
                      <a:pPr/>
                      <a:t>[VALUE]</a:t>
                    </a:fld>
                    <a:r>
                      <a:rPr lang="en-US" dirty="0" smtClean="0"/>
                      <a:t>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7-ECAE-4FE8-B3A0-060EF3B4D091}"/>
                </c:ext>
              </c:extLst>
            </c:dLbl>
            <c:dLbl>
              <c:idx val="9"/>
              <c:layout>
                <c:manualLayout>
                  <c:x val="-2.5793541966607793E-2"/>
                  <c:y val="-0.10173925807091823"/>
                </c:manualLayout>
              </c:layout>
              <c:tx>
                <c:rich>
                  <a:bodyPr/>
                  <a:lstStyle/>
                  <a:p>
                    <a:endParaRPr lang="en-US" dirty="0" smtClean="0"/>
                  </a:p>
                  <a:p>
                    <a:fld id="{54806374-D1FC-41EF-9697-C800402A6076}" type="VALUE">
                      <a:rPr lang="en-US" smtClean="0"/>
                      <a:pPr/>
                      <a:t>[VALUE]</a:t>
                    </a:fld>
                    <a:r>
                      <a:rPr lang="en-US" dirty="0" smtClean="0"/>
                      <a:t>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4-ECAE-4FE8-B3A0-060EF3B4D091}"/>
                </c:ext>
              </c:extLst>
            </c:dLbl>
            <c:dLbl>
              <c:idx val="10"/>
              <c:layout>
                <c:manualLayout>
                  <c:x val="-1.6351646404787968E-2"/>
                  <c:y val="-0.10941091701045871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Nov</a:t>
                    </a:r>
                  </a:p>
                  <a:p>
                    <a:fld id="{32F9FAF3-F272-4D37-A892-0653298A91F1}" type="VALUE">
                      <a:rPr lang="en-US" smtClean="0"/>
                      <a:pPr/>
                      <a:t>[VALUE]</a:t>
                    </a:fld>
                    <a:r>
                      <a:rPr lang="en-US" dirty="0" smtClean="0"/>
                      <a:t>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17-F379-4645-AB2B-86EB618FE3D2}"/>
                </c:ext>
              </c:extLst>
            </c:dLbl>
            <c:dLbl>
              <c:idx val="11"/>
              <c:layout>
                <c:manualLayout>
                  <c:x val="-2.616263424766075E-2"/>
                  <c:y val="-8.2522543997702938E-2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Jan</a:t>
                    </a:r>
                  </a:p>
                  <a:p>
                    <a:fld id="{B01B9CF4-EE27-43F8-BE0C-BDEFF629D514}" type="VALUE">
                      <a:rPr lang="en-US" smtClean="0"/>
                      <a:pPr/>
                      <a:t>[VALUE]</a:t>
                    </a:fld>
                    <a:r>
                      <a:rPr lang="en-US" dirty="0" smtClean="0"/>
                      <a:t>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0-219E-405F-9C1F-EA5015A94415}"/>
                </c:ext>
              </c:extLst>
            </c:dLbl>
            <c:dLbl>
              <c:idx val="12"/>
              <c:layout>
                <c:manualLayout>
                  <c:x val="0"/>
                  <c:y val="-7.9124082055004916E-2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Feb</a:t>
                    </a:r>
                  </a:p>
                  <a:p>
                    <a:fld id="{18E71AD8-356C-4D4E-8AD4-3710F86E49D0}" type="VALUE">
                      <a:rPr lang="en-US" smtClean="0"/>
                      <a:pPr/>
                      <a:t>[VALUE]</a:t>
                    </a:fld>
                    <a:r>
                      <a:rPr lang="en-US" dirty="0" smtClean="0"/>
                      <a:t>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17-0CBF-497E-B517-2C1DEAC520D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60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Sheet1!$B$2:$B$104</c:f>
              <c:numCache>
                <c:formatCode>[$-409]mmm\-yyyy;@</c:formatCode>
                <c:ptCount val="103"/>
                <c:pt idx="0">
                  <c:v>42900</c:v>
                </c:pt>
                <c:pt idx="1">
                  <c:v>42979</c:v>
                </c:pt>
                <c:pt idx="2">
                  <c:v>43160</c:v>
                </c:pt>
                <c:pt idx="3">
                  <c:v>43466</c:v>
                </c:pt>
                <c:pt idx="4">
                  <c:v>43497</c:v>
                </c:pt>
                <c:pt idx="5">
                  <c:v>43525</c:v>
                </c:pt>
                <c:pt idx="6">
                  <c:v>43556</c:v>
                </c:pt>
                <c:pt idx="7">
                  <c:v>43647</c:v>
                </c:pt>
                <c:pt idx="8">
                  <c:v>43709</c:v>
                </c:pt>
                <c:pt idx="9">
                  <c:v>43739</c:v>
                </c:pt>
                <c:pt idx="10">
                  <c:v>43770</c:v>
                </c:pt>
                <c:pt idx="11">
                  <c:v>43831</c:v>
                </c:pt>
                <c:pt idx="12">
                  <c:v>43862</c:v>
                </c:pt>
              </c:numCache>
            </c:numRef>
          </c:cat>
          <c:val>
            <c:numRef>
              <c:f>Sheet1!$C$2:$C$104</c:f>
              <c:numCache>
                <c:formatCode>0</c:formatCode>
                <c:ptCount val="103"/>
                <c:pt idx="0">
                  <c:v>57</c:v>
                </c:pt>
                <c:pt idx="1">
                  <c:v>55</c:v>
                </c:pt>
                <c:pt idx="2">
                  <c:v>59</c:v>
                </c:pt>
                <c:pt idx="3">
                  <c:v>56</c:v>
                </c:pt>
                <c:pt idx="4">
                  <c:v>57</c:v>
                </c:pt>
                <c:pt idx="5">
                  <c:v>56</c:v>
                </c:pt>
                <c:pt idx="6">
                  <c:v>56</c:v>
                </c:pt>
                <c:pt idx="7">
                  <c:v>51</c:v>
                </c:pt>
                <c:pt idx="8">
                  <c:v>53</c:v>
                </c:pt>
                <c:pt idx="9">
                  <c:v>51</c:v>
                </c:pt>
                <c:pt idx="10">
                  <c:v>53</c:v>
                </c:pt>
                <c:pt idx="11">
                  <c:v>56</c:v>
                </c:pt>
                <c:pt idx="12">
                  <c:v>52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F-42DC-4535-8BCA-8AC5F94800EA}"/>
            </c:ext>
          </c:extLst>
        </c:ser>
        <c:ser>
          <c:idx val="1"/>
          <c:order val="1"/>
          <c:tx>
            <c:strRef>
              <c:f>Sheet1!$D$1</c:f>
              <c:strCache>
                <c:ptCount val="1"/>
                <c:pt idx="0">
                  <c:v>Oppose</c:v>
                </c:pt>
              </c:strCache>
            </c:strRef>
          </c:tx>
          <c:spPr>
            <a:ln w="28575" cap="rnd" cmpd="sng">
              <a:solidFill>
                <a:schemeClr val="tx2"/>
              </a:solidFill>
              <a:prstDash val="solid"/>
              <a:round/>
              <a:headEnd type="none"/>
            </a:ln>
          </c:spPr>
          <c:marker>
            <c:symbol val="circle"/>
            <c:size val="7"/>
            <c:spPr>
              <a:solidFill>
                <a:schemeClr val="tx2"/>
              </a:solidFill>
              <a:ln>
                <a:solidFill>
                  <a:schemeClr val="tx2"/>
                </a:solidFill>
              </a:ln>
            </c:spPr>
          </c:marker>
          <c:dPt>
            <c:idx val="0"/>
            <c:bubble3D val="0"/>
            <c:extLst>
              <c:ext xmlns:c16="http://schemas.microsoft.com/office/drawing/2014/chart" uri="{C3380CC4-5D6E-409C-BE32-E72D297353CC}">
                <c16:uniqueId val="{00000017-ECAE-4FE8-B3A0-060EF3B4D091}"/>
              </c:ext>
            </c:extLst>
          </c:dPt>
          <c:dPt>
            <c:idx val="1"/>
            <c:bubble3D val="0"/>
            <c:extLst>
              <c:ext xmlns:c16="http://schemas.microsoft.com/office/drawing/2014/chart" uri="{C3380CC4-5D6E-409C-BE32-E72D297353CC}">
                <c16:uniqueId val="{00000016-ECAE-4FE8-B3A0-060EF3B4D091}"/>
              </c:ext>
            </c:extLst>
          </c:dPt>
          <c:dPt>
            <c:idx val="2"/>
            <c:bubble3D val="0"/>
            <c:extLst>
              <c:ext xmlns:c16="http://schemas.microsoft.com/office/drawing/2014/chart" uri="{C3380CC4-5D6E-409C-BE32-E72D297353CC}">
                <c16:uniqueId val="{00000015-ECAE-4FE8-B3A0-060EF3B4D091}"/>
              </c:ext>
            </c:extLst>
          </c:dPt>
          <c:dPt>
            <c:idx val="3"/>
            <c:bubble3D val="0"/>
            <c:extLst>
              <c:ext xmlns:c16="http://schemas.microsoft.com/office/drawing/2014/chart" uri="{C3380CC4-5D6E-409C-BE32-E72D297353CC}">
                <c16:uniqueId val="{00000014-ECAE-4FE8-B3A0-060EF3B4D091}"/>
              </c:ext>
            </c:extLst>
          </c:dPt>
          <c:dPt>
            <c:idx val="4"/>
            <c:bubble3D val="0"/>
            <c:extLst>
              <c:ext xmlns:c16="http://schemas.microsoft.com/office/drawing/2014/chart" uri="{C3380CC4-5D6E-409C-BE32-E72D297353CC}">
                <c16:uniqueId val="{00000013-ECAE-4FE8-B3A0-060EF3B4D091}"/>
              </c:ext>
            </c:extLst>
          </c:dPt>
          <c:dPt>
            <c:idx val="5"/>
            <c:bubble3D val="0"/>
            <c:extLst>
              <c:ext xmlns:c16="http://schemas.microsoft.com/office/drawing/2014/chart" uri="{C3380CC4-5D6E-409C-BE32-E72D297353CC}">
                <c16:uniqueId val="{00000012-ECAE-4FE8-B3A0-060EF3B4D091}"/>
              </c:ext>
            </c:extLst>
          </c:dPt>
          <c:dPt>
            <c:idx val="6"/>
            <c:bubble3D val="0"/>
            <c:extLst>
              <c:ext xmlns:c16="http://schemas.microsoft.com/office/drawing/2014/chart" uri="{C3380CC4-5D6E-409C-BE32-E72D297353CC}">
                <c16:uniqueId val="{00000011-ECAE-4FE8-B3A0-060EF3B4D091}"/>
              </c:ext>
            </c:extLst>
          </c:dPt>
          <c:dPt>
            <c:idx val="7"/>
            <c:bubble3D val="0"/>
            <c:extLst>
              <c:ext xmlns:c16="http://schemas.microsoft.com/office/drawing/2014/chart" uri="{C3380CC4-5D6E-409C-BE32-E72D297353CC}">
                <c16:uniqueId val="{00000010-ECAE-4FE8-B3A0-060EF3B4D091}"/>
              </c:ext>
            </c:extLst>
          </c:dPt>
          <c:dPt>
            <c:idx val="8"/>
            <c:bubble3D val="0"/>
            <c:extLst>
              <c:ext xmlns:c16="http://schemas.microsoft.com/office/drawing/2014/chart" uri="{C3380CC4-5D6E-409C-BE32-E72D297353CC}">
                <c16:uniqueId val="{0000000F-ECAE-4FE8-B3A0-060EF3B4D091}"/>
              </c:ext>
            </c:extLst>
          </c:dPt>
          <c:dPt>
            <c:idx val="9"/>
            <c:bubble3D val="0"/>
            <c:extLst>
              <c:ext xmlns:c16="http://schemas.microsoft.com/office/drawing/2014/chart" uri="{C3380CC4-5D6E-409C-BE32-E72D297353CC}">
                <c16:uniqueId val="{0000000E-ECAE-4FE8-B3A0-060EF3B4D091}"/>
              </c:ext>
            </c:extLst>
          </c:dPt>
          <c:dPt>
            <c:idx val="35"/>
            <c:bubble3D val="0"/>
            <c:extLst>
              <c:ext xmlns:c16="http://schemas.microsoft.com/office/drawing/2014/chart" uri="{C3380CC4-5D6E-409C-BE32-E72D297353CC}">
                <c16:uniqueId val="{00000011-42DC-4535-8BCA-8AC5F94800EA}"/>
              </c:ext>
            </c:extLst>
          </c:dPt>
          <c:dLbls>
            <c:dLbl>
              <c:idx val="0"/>
              <c:layout>
                <c:manualLayout>
                  <c:x val="-4.5790026229212072E-3"/>
                  <c:y val="8.2047788766869537E-2"/>
                </c:manualLayout>
              </c:layout>
              <c:tx>
                <c:rich>
                  <a:bodyPr/>
                  <a:lstStyle/>
                  <a:p>
                    <a:fld id="{7F0EB371-4DFF-4672-B77A-F9C47060139C}" type="VALUE">
                      <a:rPr lang="en-US" smtClean="0"/>
                      <a:pPr/>
                      <a:t>[VALUE]</a:t>
                    </a:fld>
                    <a:r>
                      <a:rPr lang="en-US" dirty="0" smtClean="0"/>
                      <a:t>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17-ECAE-4FE8-B3A0-060EF3B4D091}"/>
                </c:ext>
              </c:extLst>
            </c:dLbl>
            <c:dLbl>
              <c:idx val="1"/>
              <c:layout>
                <c:manualLayout>
                  <c:x val="-3.2053018360448451E-2"/>
                  <c:y val="6.3668402925738582E-2"/>
                </c:manualLayout>
              </c:layout>
              <c:tx>
                <c:rich>
                  <a:bodyPr/>
                  <a:lstStyle/>
                  <a:p>
                    <a:fld id="{4169F492-3A15-4EE7-A83A-37F2042020C0}" type="VALUE">
                      <a:rPr lang="en-US" smtClean="0"/>
                      <a:pPr/>
                      <a:t>[VALUE]</a:t>
                    </a:fld>
                    <a:r>
                      <a:rPr lang="en-US" dirty="0" smtClean="0"/>
                      <a:t>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16-ECAE-4FE8-B3A0-060EF3B4D091}"/>
                </c:ext>
              </c:extLst>
            </c:dLbl>
            <c:dLbl>
              <c:idx val="2"/>
              <c:layout>
                <c:manualLayout>
                  <c:x val="-3.4342519671909093E-2"/>
                  <c:y val="7.428004214003181E-2"/>
                </c:manualLayout>
              </c:layout>
              <c:tx>
                <c:rich>
                  <a:bodyPr wrap="square" lIns="38100" tIns="19050" rIns="38100" bIns="19050" anchor="ctr">
                    <a:noAutofit/>
                  </a:bodyPr>
                  <a:lstStyle/>
                  <a:p>
                    <a:pPr>
                      <a:defRPr sz="1600">
                        <a:solidFill>
                          <a:schemeClr val="tx2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pPr>
                    <a:fld id="{AD640F32-EF42-4B99-8D21-865DF80E0BFC}" type="VALUE">
                      <a:rPr lang="en-US" sz="1600" smtClean="0">
                        <a:solidFill>
                          <a:schemeClr val="tx2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rPr>
                      <a:pPr>
                        <a:defRPr sz="160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pPr>
                      <a:t>[VALUE]</a:t>
                    </a:fld>
                    <a:r>
                      <a:rPr lang="en-US" sz="1600" dirty="0" smtClean="0">
                        <a:solidFill>
                          <a:schemeClr val="tx2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rPr>
                      <a:t>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5.4455788693090458E-2"/>
                      <c:h val="0.10338535903655646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15-ECAE-4FE8-B3A0-060EF3B4D091}"/>
                </c:ext>
              </c:extLst>
            </c:dLbl>
            <c:dLbl>
              <c:idx val="3"/>
              <c:layout>
                <c:manualLayout>
                  <c:x val="-4.4645275573481767E-2"/>
                  <c:y val="5.1541088082740695E-2"/>
                </c:manualLayout>
              </c:layout>
              <c:tx>
                <c:rich>
                  <a:bodyPr/>
                  <a:lstStyle/>
                  <a:p>
                    <a:fld id="{617A43F0-8AC7-426E-9D39-C0C8133DDB9A}" type="VALUE">
                      <a:rPr lang="en-US" smtClean="0"/>
                      <a:pPr/>
                      <a:t>[VALUE]</a:t>
                    </a:fld>
                    <a:r>
                      <a:rPr lang="en-US" dirty="0" smtClean="0"/>
                      <a:t>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14-ECAE-4FE8-B3A0-060EF3B4D091}"/>
                </c:ext>
              </c:extLst>
            </c:dLbl>
            <c:dLbl>
              <c:idx val="4"/>
              <c:layout>
                <c:manualLayout>
                  <c:x val="-4.2355774262021167E-2"/>
                  <c:y val="4.9228673260121668E-2"/>
                </c:manualLayout>
              </c:layout>
              <c:tx>
                <c:rich>
                  <a:bodyPr/>
                  <a:lstStyle/>
                  <a:p>
                    <a:fld id="{26AC1EB6-343A-4D96-9C14-BE262E21BBEC}" type="VALUE">
                      <a:rPr lang="en-US" smtClean="0"/>
                      <a:pPr/>
                      <a:t>[VALUE]</a:t>
                    </a:fld>
                    <a:r>
                      <a:rPr lang="en-US" dirty="0" smtClean="0"/>
                      <a:t>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13-ECAE-4FE8-B3A0-060EF3B4D091}"/>
                </c:ext>
              </c:extLst>
            </c:dLbl>
            <c:dLbl>
              <c:idx val="5"/>
              <c:layout>
                <c:manualLayout>
                  <c:x val="-2.8618766393257711E-2"/>
                  <c:y val="4.7508899923921676E-2"/>
                </c:manualLayout>
              </c:layout>
              <c:tx>
                <c:rich>
                  <a:bodyPr/>
                  <a:lstStyle/>
                  <a:p>
                    <a:fld id="{DCF0FAF8-BBB8-4A6B-93F8-20B1C89C0220}" type="VALUE">
                      <a:rPr lang="en-US" smtClean="0"/>
                      <a:pPr/>
                      <a:t>[VALUE]</a:t>
                    </a:fld>
                    <a:r>
                      <a:rPr lang="en-US" dirty="0" smtClean="0"/>
                      <a:t>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12-ECAE-4FE8-B3A0-060EF3B4D091}"/>
                </c:ext>
              </c:extLst>
            </c:dLbl>
            <c:dLbl>
              <c:idx val="6"/>
              <c:layout>
                <c:manualLayout>
                  <c:x val="-1.4805235582590438E-2"/>
                  <c:y val="6.2356319462820851E-2"/>
                </c:manualLayout>
              </c:layout>
              <c:tx>
                <c:rich>
                  <a:bodyPr/>
                  <a:lstStyle/>
                  <a:p>
                    <a:fld id="{A4ECDF9F-6560-4297-B82D-F1C2C5A5D500}" type="VALUE">
                      <a:rPr lang="en-US" smtClean="0"/>
                      <a:pPr/>
                      <a:t>[VALUE]</a:t>
                    </a:fld>
                    <a:r>
                      <a:rPr lang="en-US" dirty="0" smtClean="0"/>
                      <a:t>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11-ECAE-4FE8-B3A0-060EF3B4D091}"/>
                </c:ext>
              </c:extLst>
            </c:dLbl>
            <c:dLbl>
              <c:idx val="7"/>
              <c:layout>
                <c:manualLayout>
                  <c:x val="-2.9763517048987848E-2"/>
                  <c:y val="5.6604446447472874E-2"/>
                </c:manualLayout>
              </c:layout>
              <c:tx>
                <c:rich>
                  <a:bodyPr/>
                  <a:lstStyle/>
                  <a:p>
                    <a:fld id="{4A7080BB-6F7C-4E89-A1AD-4F5B104F636C}" type="VALUE">
                      <a:rPr lang="en-US" smtClean="0"/>
                      <a:pPr/>
                      <a:t>[VALUE]</a:t>
                    </a:fld>
                    <a:r>
                      <a:rPr lang="en-US" dirty="0" smtClean="0"/>
                      <a:t>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10-ECAE-4FE8-B3A0-060EF3B4D091}"/>
                </c:ext>
              </c:extLst>
            </c:dLbl>
            <c:dLbl>
              <c:idx val="8"/>
              <c:layout>
                <c:manualLayout>
                  <c:x val="-3.6533526497349443E-2"/>
                  <c:y val="9.2455324655993654E-2"/>
                </c:manualLayout>
              </c:layout>
              <c:tx>
                <c:rich>
                  <a:bodyPr/>
                  <a:lstStyle/>
                  <a:p>
                    <a:fld id="{0A41C6EC-58AF-4595-B7B6-6DFCC1EA8BB3}" type="VALUE">
                      <a:rPr lang="en-US" smtClean="0"/>
                      <a:pPr/>
                      <a:t>[VALUE]</a:t>
                    </a:fld>
                    <a:r>
                      <a:rPr lang="en-US" dirty="0" smtClean="0"/>
                      <a:t>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F-ECAE-4FE8-B3A0-060EF3B4D091}"/>
                </c:ext>
              </c:extLst>
            </c:dLbl>
            <c:dLbl>
              <c:idx val="9"/>
              <c:layout>
                <c:manualLayout>
                  <c:x val="-2.5684273484333279E-2"/>
                  <c:y val="9.1204838829716861E-2"/>
                </c:manualLayout>
              </c:layout>
              <c:tx>
                <c:rich>
                  <a:bodyPr/>
                  <a:lstStyle/>
                  <a:p>
                    <a:fld id="{3BB926EB-9D72-468D-89F0-664475202F74}" type="VALUE">
                      <a:rPr lang="en-US" smtClean="0"/>
                      <a:pPr/>
                      <a:t>[VALUE]</a:t>
                    </a:fld>
                    <a:r>
                      <a:rPr lang="en-US" dirty="0" smtClean="0"/>
                      <a:t>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E-ECAE-4FE8-B3A0-060EF3B4D091}"/>
                </c:ext>
              </c:extLst>
            </c:dLbl>
            <c:dLbl>
              <c:idx val="10"/>
              <c:layout>
                <c:manualLayout>
                  <c:x val="-1.5261536644468771E-2"/>
                  <c:y val="9.988162538905157E-2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Nov</a:t>
                    </a:r>
                  </a:p>
                  <a:p>
                    <a:fld id="{56AC51EE-1534-4A93-A5E8-E0459F186356}" type="VALUE">
                      <a:rPr lang="en-US" smtClean="0"/>
                      <a:pPr/>
                      <a:t>[VALUE]</a:t>
                    </a:fld>
                    <a:r>
                      <a:rPr lang="en-US" dirty="0" smtClean="0"/>
                      <a:t>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18-F379-4645-AB2B-86EB618FE3D2}"/>
                </c:ext>
              </c:extLst>
            </c:dLbl>
            <c:dLbl>
              <c:idx val="11"/>
              <c:layout>
                <c:manualLayout>
                  <c:x val="-1.8531865925426366E-2"/>
                  <c:y val="9.9090384568501513E-2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Jan</a:t>
                    </a:r>
                  </a:p>
                  <a:p>
                    <a:fld id="{000C0A6C-90D0-4CB4-9074-896FA3AFCDD7}" type="VALUE">
                      <a:rPr lang="en-US" smtClean="0"/>
                      <a:pPr/>
                      <a:t>[VALUE]</a:t>
                    </a:fld>
                    <a:r>
                      <a:rPr lang="en-US" dirty="0" smtClean="0"/>
                      <a:t>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219E-405F-9C1F-EA5015A94415}"/>
                </c:ext>
              </c:extLst>
            </c:dLbl>
            <c:dLbl>
              <c:idx val="12"/>
              <c:layout>
                <c:manualLayout>
                  <c:x val="0"/>
                  <c:y val="9.9765146938919247E-2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Feb</a:t>
                    </a:r>
                  </a:p>
                  <a:p>
                    <a:fld id="{6BDF9967-9A8C-4910-91F9-4198044D4AF7}" type="VALUE">
                      <a:rPr lang="en-US" smtClean="0"/>
                      <a:pPr/>
                      <a:t>[VALUE]</a:t>
                    </a:fld>
                    <a:r>
                      <a:rPr lang="en-US" dirty="0" smtClean="0"/>
                      <a:t>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18-0CBF-497E-B517-2C1DEAC520D3}"/>
                </c:ext>
              </c:extLst>
            </c:dLbl>
            <c:dLbl>
              <c:idx val="99"/>
              <c:layout>
                <c:manualLayout>
                  <c:x val="-4.0456929064237229E-2"/>
                  <c:y val="0.10914583358698042"/>
                </c:manualLayout>
              </c:layout>
              <c:tx>
                <c:rich>
                  <a:bodyPr/>
                  <a:lstStyle/>
                  <a:p>
                    <a:r>
                      <a:rPr lang="en-US" sz="1600" dirty="0" smtClean="0">
                        <a:solidFill>
                          <a:schemeClr val="tx2"/>
                        </a:solidFill>
                      </a:rPr>
                      <a:t>Jul</a:t>
                    </a:r>
                  </a:p>
                  <a:p>
                    <a:fld id="{3B9E4E77-6825-4074-B1E1-816002EA1A9F}" type="VALUE">
                      <a:rPr lang="en-US" sz="1600" smtClean="0">
                        <a:solidFill>
                          <a:schemeClr val="tx2"/>
                        </a:solidFill>
                      </a:rPr>
                      <a:pPr/>
                      <a:t>[VALUE]</a:t>
                    </a:fld>
                    <a:r>
                      <a:rPr lang="en-US" sz="1600" dirty="0" smtClean="0">
                        <a:solidFill>
                          <a:schemeClr val="tx2"/>
                        </a:solidFill>
                      </a:rPr>
                      <a:t>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6-173C-486D-81B8-24A414D1969A}"/>
                </c:ext>
              </c:extLst>
            </c:dLbl>
            <c:dLbl>
              <c:idx val="100"/>
              <c:layout>
                <c:manualLayout>
                  <c:x val="-2.0871109452108606E-2"/>
                  <c:y val="0.10308217616548151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>
                        <a:solidFill>
                          <a:schemeClr val="tx2"/>
                        </a:solidFill>
                      </a:rPr>
                      <a:t>Sep</a:t>
                    </a:r>
                  </a:p>
                  <a:p>
                    <a:fld id="{D647A627-DF23-4118-A1EB-0B40FA99C08E}" type="VALUE">
                      <a:rPr lang="en-US" smtClean="0">
                        <a:solidFill>
                          <a:schemeClr val="tx2"/>
                        </a:solidFill>
                      </a:rPr>
                      <a:pPr/>
                      <a:t>[VALUE]</a:t>
                    </a:fld>
                    <a:r>
                      <a:rPr lang="en-US" dirty="0" smtClean="0">
                        <a:solidFill>
                          <a:schemeClr val="tx2"/>
                        </a:solidFill>
                      </a:rPr>
                      <a:t>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1368-4F80-8D4D-3FD728063A6F}"/>
                </c:ext>
              </c:extLst>
            </c:dLbl>
            <c:dLbl>
              <c:idx val="101"/>
              <c:layout>
                <c:manualLayout>
                  <c:x val="4.7596387134394994E-3"/>
                  <c:y val="1.5159143553747225E-2"/>
                </c:manualLayout>
              </c:layout>
              <c:tx>
                <c:rich>
                  <a:bodyPr/>
                  <a:lstStyle/>
                  <a:p>
                    <a:r>
                      <a:rPr lang="en-US" sz="1600" dirty="0" smtClean="0">
                        <a:solidFill>
                          <a:schemeClr val="tx2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rPr>
                      <a:t>Oct</a:t>
                    </a:r>
                    <a:br>
                      <a:rPr lang="en-US" sz="1600" dirty="0" smtClean="0">
                        <a:solidFill>
                          <a:schemeClr val="tx2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rPr>
                    </a:br>
                    <a:fld id="{D0EC4E6E-3EBE-47E2-877C-B76B54F96E91}" type="VALUE">
                      <a:rPr lang="en-US" sz="1600" smtClean="0">
                        <a:solidFill>
                          <a:schemeClr val="tx2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rPr>
                      <a:pPr/>
                      <a:t>[VALUE]</a:t>
                    </a:fld>
                    <a:r>
                      <a:rPr lang="en-US" sz="1600" dirty="0" smtClean="0">
                        <a:solidFill>
                          <a:schemeClr val="tx2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rPr>
                      <a:t>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383D-4B6C-A5EA-C79A9982D42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600">
                    <a:solidFill>
                      <a:schemeClr val="tx2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Sheet1!$B$2:$B$104</c:f>
              <c:numCache>
                <c:formatCode>[$-409]mmm\-yyyy;@</c:formatCode>
                <c:ptCount val="103"/>
                <c:pt idx="0">
                  <c:v>42900</c:v>
                </c:pt>
                <c:pt idx="1">
                  <c:v>42979</c:v>
                </c:pt>
                <c:pt idx="2">
                  <c:v>43160</c:v>
                </c:pt>
                <c:pt idx="3">
                  <c:v>43466</c:v>
                </c:pt>
                <c:pt idx="4">
                  <c:v>43497</c:v>
                </c:pt>
                <c:pt idx="5">
                  <c:v>43525</c:v>
                </c:pt>
                <c:pt idx="6">
                  <c:v>43556</c:v>
                </c:pt>
                <c:pt idx="7">
                  <c:v>43647</c:v>
                </c:pt>
                <c:pt idx="8">
                  <c:v>43709</c:v>
                </c:pt>
                <c:pt idx="9">
                  <c:v>43739</c:v>
                </c:pt>
                <c:pt idx="10">
                  <c:v>43770</c:v>
                </c:pt>
                <c:pt idx="11">
                  <c:v>43831</c:v>
                </c:pt>
                <c:pt idx="12">
                  <c:v>43862</c:v>
                </c:pt>
              </c:numCache>
            </c:numRef>
          </c:cat>
          <c:val>
            <c:numRef>
              <c:f>Sheet1!$D$2:$D$104</c:f>
              <c:numCache>
                <c:formatCode>0</c:formatCode>
                <c:ptCount val="103"/>
                <c:pt idx="0">
                  <c:v>38</c:v>
                </c:pt>
                <c:pt idx="1">
                  <c:v>43</c:v>
                </c:pt>
                <c:pt idx="2">
                  <c:v>38</c:v>
                </c:pt>
                <c:pt idx="3">
                  <c:v>42</c:v>
                </c:pt>
                <c:pt idx="4">
                  <c:v>37</c:v>
                </c:pt>
                <c:pt idx="5">
                  <c:v>39</c:v>
                </c:pt>
                <c:pt idx="6">
                  <c:v>38</c:v>
                </c:pt>
                <c:pt idx="7">
                  <c:v>42</c:v>
                </c:pt>
                <c:pt idx="8">
                  <c:v>45</c:v>
                </c:pt>
                <c:pt idx="9">
                  <c:v>47</c:v>
                </c:pt>
                <c:pt idx="10">
                  <c:v>43</c:v>
                </c:pt>
                <c:pt idx="11">
                  <c:v>41</c:v>
                </c:pt>
                <c:pt idx="12">
                  <c:v>44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1E-42DC-4535-8BCA-8AC5F94800E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09873896"/>
        <c:axId val="409880952"/>
      </c:lineChart>
      <c:dateAx>
        <c:axId val="409873896"/>
        <c:scaling>
          <c:orientation val="minMax"/>
          <c:max val="43862"/>
        </c:scaling>
        <c:delete val="0"/>
        <c:axPos val="b"/>
        <c:numFmt formatCode="[$-409]mmm\-yyyy;@" sourceLinked="1"/>
        <c:majorTickMark val="none"/>
        <c:minorTickMark val="none"/>
        <c:tickLblPos val="nextTo"/>
        <c:spPr>
          <a:ln/>
        </c:spPr>
        <c:txPr>
          <a:bodyPr rot="0" vert="horz"/>
          <a:lstStyle/>
          <a:p>
            <a:pPr>
              <a:defRPr sz="1300" baseline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pPr>
            <a:endParaRPr lang="en-US"/>
          </a:p>
        </c:txPr>
        <c:crossAx val="409880952"/>
        <c:crosses val="autoZero"/>
        <c:auto val="0"/>
        <c:lblOffset val="0"/>
        <c:baseTimeUnit val="days"/>
      </c:dateAx>
      <c:valAx>
        <c:axId val="409880952"/>
        <c:scaling>
          <c:orientation val="minMax"/>
          <c:max val="100"/>
        </c:scaling>
        <c:delete val="0"/>
        <c:axPos val="l"/>
        <c:numFmt formatCode="0&quot;%&quot;" sourceLinked="0"/>
        <c:majorTickMark val="none"/>
        <c:minorTickMark val="none"/>
        <c:tickLblPos val="nextTo"/>
        <c:txPr>
          <a:bodyPr/>
          <a:lstStyle/>
          <a:p>
            <a:pPr>
              <a:defRPr sz="130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pPr>
            <a:endParaRPr lang="en-US"/>
          </a:p>
        </c:txPr>
        <c:crossAx val="409873896"/>
        <c:crosses val="autoZero"/>
        <c:crossBetween val="between"/>
        <c:majorUnit val="20"/>
      </c:valAx>
      <c:spPr>
        <a:noFill/>
        <a:ln w="25400">
          <a:noFill/>
        </a:ln>
      </c:spPr>
    </c:plotArea>
    <c:legend>
      <c:legendPos val="r"/>
      <c:layout>
        <c:manualLayout>
          <c:xMode val="edge"/>
          <c:yMode val="edge"/>
          <c:x val="5.4390168340541487E-2"/>
          <c:y val="2.4350120354024533E-5"/>
          <c:w val="0.94446508100372806"/>
          <c:h val="0.1055615913615322"/>
        </c:manualLayout>
      </c:layout>
      <c:overlay val="0"/>
    </c:legend>
    <c:plotVisOnly val="1"/>
    <c:dispBlanksAs val="span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6866335020857606"/>
          <c:y val="2.4372011914461502E-2"/>
          <c:w val="0.82063881286015405"/>
          <c:h val="0.95974532316513694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Somewhat favor</c:v>
                </c:pt>
              </c:strCache>
            </c:strRef>
          </c:tx>
          <c:spPr>
            <a:solidFill>
              <a:schemeClr val="accent3"/>
            </a:solidFill>
            <a:ln>
              <a:solidFill>
                <a:schemeClr val="accent1"/>
              </a:solidFill>
            </a:ln>
            <a:effectLst/>
          </c:spPr>
          <c:invertIfNegative val="0"/>
          <c:dLbls>
            <c:dLbl>
              <c:idx val="4"/>
              <c:layout>
                <c:manualLayout>
                  <c:x val="-8.0106329062293313E-3"/>
                  <c:y val="-3.5445602861325361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800" b="0" i="0" u="none" strike="noStrike" kern="1200" baseline="0">
                      <a:solidFill>
                        <a:schemeClr val="bg1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pPr>
                  <a:endParaRPr lang="en-US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6.5440247879679031E-2"/>
                      <c:h val="0.1229962419287990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0-6746-4C12-9B37-1257310AA2A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bg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Sheet1!$A$2:$A$6</c:f>
              <c:strCache>
                <c:ptCount val="5"/>
                <c:pt idx="0">
                  <c:v>Total</c:v>
                </c:pt>
                <c:pt idx="2">
                  <c:v>Democrats</c:v>
                </c:pt>
                <c:pt idx="3">
                  <c:v>Independents</c:v>
                </c:pt>
                <c:pt idx="4">
                  <c:v>Republicans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 formatCode="_(* #,##0_);_(* #,###%">
                  <c:v>-0.22</c:v>
                </c:pt>
                <c:pt idx="2" formatCode="_(* #,##0_);_(* #,###%">
                  <c:v>-0.3</c:v>
                </c:pt>
                <c:pt idx="3" formatCode="_(* #,##0_);_(* #,###%">
                  <c:v>-0.22</c:v>
                </c:pt>
                <c:pt idx="4" formatCode="_(* #,##0_);_(* #,###%">
                  <c:v>-0.1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746-4C12-9B37-1257310AA2A3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Strongly favor</c:v>
                </c:pt>
              </c:strCache>
            </c:strRef>
          </c:tx>
          <c:spPr>
            <a:solidFill>
              <a:srgbClr val="003C64"/>
            </a:solidFill>
            <a:ln>
              <a:solidFill>
                <a:schemeClr val="accent1"/>
              </a:solidFill>
            </a:ln>
            <a:effectLst/>
          </c:spPr>
          <c:invertIfNegative val="1"/>
          <c:dLbls>
            <c:dLbl>
              <c:idx val="4"/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800" b="0" i="0" u="none" strike="noStrike" kern="1200" baseline="0">
                        <a:solidFill>
                          <a:schemeClr val="bg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pPr>
                    <a:fld id="{39202F08-7A61-4ED6-BA9E-359E1F0906C8}" type="VALUE">
                      <a:rPr lang="en-US">
                        <a:solidFill>
                          <a:schemeClr val="bg1"/>
                        </a:solidFill>
                      </a:rPr>
                      <a:pPr>
                        <a:defRPr sz="1800" b="0" i="0" u="none" strike="noStrike" kern="1200" baseline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defRPr>
                      </a:pPr>
                      <a:t>[VALUE]</a:t>
                    </a:fld>
                    <a:endParaRPr lang="en-US"/>
                  </a:p>
                </c:rich>
              </c:tx>
              <c:spPr>
                <a:noFill/>
                <a:ln>
                  <a:noFill/>
                </a:ln>
                <a:effectLst/>
              </c:sp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2-6746-4C12-9B37-1257310AA2A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bg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Sheet1!$A$2:$A$6</c:f>
              <c:strCache>
                <c:ptCount val="5"/>
                <c:pt idx="0">
                  <c:v>Total</c:v>
                </c:pt>
                <c:pt idx="2">
                  <c:v>Democrats</c:v>
                </c:pt>
                <c:pt idx="3">
                  <c:v>Independents</c:v>
                </c:pt>
                <c:pt idx="4">
                  <c:v>Republicans</c:v>
                </c:pt>
              </c:strCache>
            </c:strRef>
          </c:cat>
          <c:val>
            <c:numRef>
              <c:f>Sheet1!$C$2:$C$6</c:f>
              <c:numCache>
                <c:formatCode>General</c:formatCode>
                <c:ptCount val="5"/>
                <c:pt idx="0" formatCode="_(* #,##0_);_(* #,###%">
                  <c:v>-0.28999999999999998</c:v>
                </c:pt>
                <c:pt idx="2" formatCode="_(* #,##0_);_(* #,###%">
                  <c:v>-0.44</c:v>
                </c:pt>
                <c:pt idx="3" formatCode="_(* #,##0_);_(* #,###%">
                  <c:v>-0.28000000000000003</c:v>
                </c:pt>
                <c:pt idx="4" formatCode="_(* #,##0_);_(* #,###%">
                  <c:v>-0.1</c:v>
                </c:pt>
              </c:numCache>
            </c:numRef>
          </c:val>
          <c:extLst>
            <c:ext xmlns:c14="http://schemas.microsoft.com/office/drawing/2007/8/2/chart" uri="{6F2FDCE9-48DA-4B69-8628-5D25D57E5C99}">
              <c14:invertSolidFillFmt>
                <c14:spPr xmlns:c14="http://schemas.microsoft.com/office/drawing/2007/8/2/chart">
                  <a:solidFill>
                    <a:srgbClr val="0E3B5E"/>
                  </a:solidFill>
                  <a:ln>
                    <a:solidFill>
                      <a:schemeClr val="accent1"/>
                    </a:solidFill>
                  </a:ln>
                  <a:effectLst/>
                </c14:spPr>
              </c14:invertSolidFillFmt>
            </c:ext>
            <c:ext xmlns:c16="http://schemas.microsoft.com/office/drawing/2014/chart" uri="{C3380CC4-5D6E-409C-BE32-E72D297353CC}">
              <c16:uniqueId val="{00000003-6746-4C12-9B37-1257310AA2A3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Somewhat oppose</c:v>
                </c:pt>
              </c:strCache>
            </c:strRef>
          </c:tx>
          <c:spPr>
            <a:solidFill>
              <a:schemeClr val="accent4"/>
            </a:solidFill>
            <a:ln>
              <a:solidFill>
                <a:srgbClr val="323A45"/>
              </a:solidFill>
            </a:ln>
            <a:effectLst/>
          </c:spPr>
          <c:invertIfNegative val="0"/>
          <c:dLbls>
            <c:dLbl>
              <c:idx val="3"/>
              <c:layout>
                <c:manualLayout>
                  <c:x val="5.3404219374861561E-3"/>
                  <c:y val="-6.7515281851977128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5.8764720457821336E-2"/>
                      <c:h val="8.0011909144920734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0-A338-4BA7-93D9-0B16E0BEBD9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bg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Sheet1!$A$2:$A$6</c:f>
              <c:strCache>
                <c:ptCount val="5"/>
                <c:pt idx="0">
                  <c:v>Total</c:v>
                </c:pt>
                <c:pt idx="2">
                  <c:v>Democrats</c:v>
                </c:pt>
                <c:pt idx="3">
                  <c:v>Independents</c:v>
                </c:pt>
                <c:pt idx="4">
                  <c:v>Republicans</c:v>
                </c:pt>
              </c:strCache>
            </c:strRef>
          </c:cat>
          <c:val>
            <c:numRef>
              <c:f>Sheet1!$D$2:$D$6</c:f>
              <c:numCache>
                <c:formatCode>General</c:formatCode>
                <c:ptCount val="5"/>
                <c:pt idx="0" formatCode="0%">
                  <c:v>0.13</c:v>
                </c:pt>
                <c:pt idx="2" formatCode="0%">
                  <c:v>0.14000000000000001</c:v>
                </c:pt>
                <c:pt idx="3" formatCode="0%">
                  <c:v>0.16</c:v>
                </c:pt>
                <c:pt idx="4" formatCode="0%">
                  <c:v>0.12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6746-4C12-9B37-1257310AA2A3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Strongly oppose</c:v>
                </c:pt>
              </c:strCache>
            </c:strRef>
          </c:tx>
          <c:spPr>
            <a:solidFill>
              <a:schemeClr val="accent5"/>
            </a:solidFill>
            <a:ln>
              <a:solidFill>
                <a:srgbClr val="323A45"/>
              </a:solidFill>
            </a:ln>
            <a:effectLst/>
          </c:spPr>
          <c:invertIfNegative val="0"/>
          <c:dLbls>
            <c:dLbl>
              <c:idx val="2"/>
              <c:layout>
                <c:manualLayout>
                  <c:x val="2.0812443638014949E-3"/>
                  <c:y val="-3.3463998291912681E-4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8.1474759620565107E-2"/>
                      <c:h val="8.0011909144920734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A338-4BA7-93D9-0B16E0BEBD9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rgbClr val="323A45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Sheet1!$A$2:$A$6</c:f>
              <c:strCache>
                <c:ptCount val="5"/>
                <c:pt idx="0">
                  <c:v>Total</c:v>
                </c:pt>
                <c:pt idx="2">
                  <c:v>Democrats</c:v>
                </c:pt>
                <c:pt idx="3">
                  <c:v>Independents</c:v>
                </c:pt>
                <c:pt idx="4">
                  <c:v>Republicans</c:v>
                </c:pt>
              </c:strCache>
            </c:strRef>
          </c:cat>
          <c:val>
            <c:numRef>
              <c:f>Sheet1!$E$2:$E$6</c:f>
              <c:numCache>
                <c:formatCode>General</c:formatCode>
                <c:ptCount val="5"/>
                <c:pt idx="0" formatCode="0%">
                  <c:v>0.31</c:v>
                </c:pt>
                <c:pt idx="2" formatCode="0%">
                  <c:v>0.08</c:v>
                </c:pt>
                <c:pt idx="3" formatCode="0%">
                  <c:v>0.3</c:v>
                </c:pt>
                <c:pt idx="4" formatCode="0%">
                  <c:v>0.64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6746-4C12-9B37-1257310AA2A3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50"/>
        <c:overlap val="100"/>
        <c:axId val="501119888"/>
        <c:axId val="501120304"/>
      </c:barChart>
      <c:valAx>
        <c:axId val="501120304"/>
        <c:scaling>
          <c:orientation val="minMax"/>
          <c:max val="1"/>
          <c:min val="-1"/>
        </c:scaling>
        <c:delete val="1"/>
        <c:axPos val="b"/>
        <c:numFmt formatCode="_(* #,##0_);_(* #,###%" sourceLinked="1"/>
        <c:majorTickMark val="out"/>
        <c:minorTickMark val="none"/>
        <c:tickLblPos val="nextTo"/>
        <c:crossAx val="501119888"/>
        <c:crosses val="max"/>
        <c:crossBetween val="between"/>
      </c:valAx>
      <c:catAx>
        <c:axId val="501119888"/>
        <c:scaling>
          <c:orientation val="maxMin"/>
        </c:scaling>
        <c:delete val="0"/>
        <c:axPos val="l"/>
        <c:numFmt formatCode="General" sourceLinked="1"/>
        <c:majorTickMark val="out"/>
        <c:minorTickMark val="none"/>
        <c:tickLblPos val="low"/>
        <c:spPr>
          <a:noFill/>
          <a:ln w="9525" cap="flat" cmpd="sng" algn="ctr">
            <a:noFill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rgbClr val="323A45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501120304"/>
        <c:crosses val="autoZero"/>
        <c:auto val="1"/>
        <c:lblAlgn val="ctr"/>
        <c:lblOffset val="100"/>
        <c:noMultiLvlLbl val="0"/>
      </c:catAx>
      <c:spPr>
        <a:noFill/>
        <a:ln w="25400"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0.25133182861161318"/>
          <c:y val="0.12541058799815774"/>
          <c:w val="0.57884673600534553"/>
          <c:h val="0.84026643954097968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Pos</c:v>
                </c:pt>
              </c:strCache>
            </c:strRef>
          </c:tx>
          <c:spPr>
            <a:solidFill>
              <a:srgbClr val="003C64"/>
            </a:solidFill>
            <a:ln w="9525">
              <a:solidFill>
                <a:srgbClr val="323A45"/>
              </a:solidFill>
            </a:ln>
          </c:spPr>
          <c:invertIfNegative val="0"/>
          <c:dLbls>
            <c:dLbl>
              <c:idx val="3"/>
              <c:layout>
                <c:manualLayout>
                  <c:x val="-1.3616557734204794E-3"/>
                  <c:y val="2.6952160537019724E-6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BE4F-4A87-9A51-8751C8A6C52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800" b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Sheet1!$A$2:$A$6</c:f>
              <c:strCache>
                <c:ptCount val="5"/>
                <c:pt idx="0">
                  <c:v>Universal health coverage</c:v>
                </c:pt>
                <c:pt idx="1">
                  <c:v>Medicare-for-all</c:v>
                </c:pt>
                <c:pt idx="2">
                  <c:v>National health plan</c:v>
                </c:pt>
                <c:pt idx="3">
                  <c:v>Single-payer health insurance system</c:v>
                </c:pt>
                <c:pt idx="4">
                  <c:v>Socialized medicine</c:v>
                </c:pt>
              </c:strCache>
            </c:strRef>
          </c:cat>
          <c:val>
            <c:numRef>
              <c:f>Sheet1!$B$2:$B$6</c:f>
              <c:numCache>
                <c:formatCode>0%;0%</c:formatCode>
                <c:ptCount val="5"/>
                <c:pt idx="0">
                  <c:v>-0.63</c:v>
                </c:pt>
                <c:pt idx="1">
                  <c:v>-0.63</c:v>
                </c:pt>
                <c:pt idx="2">
                  <c:v>-0.59</c:v>
                </c:pt>
                <c:pt idx="3">
                  <c:v>-0.49</c:v>
                </c:pt>
                <c:pt idx="4">
                  <c:v>-0.46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E4F-4A87-9A51-8751C8A6C522}"/>
            </c:ext>
          </c:extLst>
        </c:ser>
        <c:ser>
          <c:idx val="2"/>
          <c:order val="1"/>
          <c:tx>
            <c:strRef>
              <c:f>Sheet1!$C$1</c:f>
              <c:strCache>
                <c:ptCount val="1"/>
                <c:pt idx="0">
                  <c:v>Neg</c:v>
                </c:pt>
              </c:strCache>
            </c:strRef>
          </c:tx>
          <c:spPr>
            <a:solidFill>
              <a:srgbClr val="0077C8"/>
            </a:solidFill>
            <a:ln>
              <a:solidFill>
                <a:srgbClr val="323A45"/>
              </a:solidFill>
            </a:ln>
          </c:spPr>
          <c:invertIfNegative val="0"/>
          <c:dLbls>
            <c:dLbl>
              <c:idx val="1"/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BE4F-4A87-9A51-8751C8A6C522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pPr>
                      <a:defRPr sz="1800" b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pPr>
                    <a:fld id="{442A39E1-C9E1-48A3-A6D2-8F20FE74D0A5}" type="VALUE">
                      <a:rPr lang="en-US" sz="180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rPr>
                      <a:pPr>
                        <a:defRPr sz="1800" b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pPr>
                      <a:t>[VALUE]</a:t>
                    </a:fld>
                    <a:endParaRPr lang="en-US"/>
                  </a:p>
                </c:rich>
              </c:tx>
              <c:spPr>
                <a:noFill/>
                <a:ln>
                  <a:noFill/>
                </a:ln>
                <a:effectLst/>
              </c:sp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BE4F-4A87-9A51-8751C8A6C522}"/>
                </c:ext>
              </c:extLst>
            </c:dLbl>
            <c:dLbl>
              <c:idx val="5"/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BE4F-4A87-9A51-8751C8A6C52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800" b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Sheet1!$A$2:$A$6</c:f>
              <c:strCache>
                <c:ptCount val="5"/>
                <c:pt idx="0">
                  <c:v>Universal health coverage</c:v>
                </c:pt>
                <c:pt idx="1">
                  <c:v>Medicare-for-all</c:v>
                </c:pt>
                <c:pt idx="2">
                  <c:v>National health plan</c:v>
                </c:pt>
                <c:pt idx="3">
                  <c:v>Single-payer health insurance system</c:v>
                </c:pt>
                <c:pt idx="4">
                  <c:v>Socialized medicine</c:v>
                </c:pt>
              </c:strCache>
            </c:strRef>
          </c:cat>
          <c:val>
            <c:numRef>
              <c:f>Sheet1!$C$2:$C$6</c:f>
              <c:numCache>
                <c:formatCode>0%</c:formatCode>
                <c:ptCount val="5"/>
                <c:pt idx="0">
                  <c:v>0.31</c:v>
                </c:pt>
                <c:pt idx="1">
                  <c:v>0.34</c:v>
                </c:pt>
                <c:pt idx="2">
                  <c:v>0.36</c:v>
                </c:pt>
                <c:pt idx="3">
                  <c:v>0.32</c:v>
                </c:pt>
                <c:pt idx="4">
                  <c:v>0.44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BE4F-4A87-9A51-8751C8A6C52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overlap val="100"/>
        <c:axId val="401353040"/>
        <c:axId val="401348728"/>
      </c:barChart>
      <c:catAx>
        <c:axId val="401353040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low"/>
        <c:spPr>
          <a:ln>
            <a:noFill/>
          </a:ln>
        </c:spPr>
        <c:txPr>
          <a:bodyPr/>
          <a:lstStyle/>
          <a:p>
            <a:pPr>
              <a:defRPr sz="1800" b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pPr>
            <a:endParaRPr lang="en-US"/>
          </a:p>
        </c:txPr>
        <c:crossAx val="401348728"/>
        <c:crosses val="autoZero"/>
        <c:auto val="1"/>
        <c:lblAlgn val="ctr"/>
        <c:lblOffset val="100"/>
        <c:noMultiLvlLbl val="0"/>
      </c:catAx>
      <c:valAx>
        <c:axId val="401348728"/>
        <c:scaling>
          <c:orientation val="minMax"/>
          <c:max val="0.5"/>
          <c:min val="-0.70000000000000007"/>
        </c:scaling>
        <c:delete val="1"/>
        <c:axPos val="t"/>
        <c:numFmt formatCode="0%;0%" sourceLinked="1"/>
        <c:majorTickMark val="out"/>
        <c:minorTickMark val="none"/>
        <c:tickLblPos val="nextTo"/>
        <c:crossAx val="401353040"/>
        <c:crosses val="autoZero"/>
        <c:crossBetween val="between"/>
        <c:majorUnit val="0.1"/>
      </c:valAx>
      <c:spPr>
        <a:noFill/>
        <a:ln w="25400">
          <a:noFill/>
        </a:ln>
      </c:spPr>
    </c:plotArea>
    <c:plotVisOnly val="1"/>
    <c:dispBlanksAs val="gap"/>
    <c:showDLblsOverMax val="0"/>
  </c:chart>
  <c:txPr>
    <a:bodyPr/>
    <a:lstStyle/>
    <a:p>
      <a:pPr>
        <a:defRPr sz="1400" b="1">
          <a:latin typeface="+mn-lt"/>
          <a:cs typeface="Calibri" pitchFamily="34" charset="0"/>
        </a:defRPr>
      </a:pPr>
      <a:endParaRPr lang="en-US"/>
    </a:p>
  </c:txPr>
  <c:externalData r:id="rId2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6.8758931175269752E-2"/>
          <c:y val="6.0653293810335351E-2"/>
          <c:w val="0.9042547635542777"/>
          <c:h val="0.86161406212928404"/>
        </c:manualLayout>
      </c:layout>
      <c:scatterChart>
        <c:scatterStyle val="lineMarker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Total</c:v>
                </c:pt>
              </c:strCache>
            </c:strRef>
          </c:tx>
          <c:spPr>
            <a:ln w="28575">
              <a:noFill/>
            </a:ln>
          </c:spPr>
          <c:marker>
            <c:symbol val="circle"/>
            <c:size val="8"/>
            <c:spPr>
              <a:solidFill>
                <a:schemeClr val="bg1">
                  <a:lumMod val="75000"/>
                </a:schemeClr>
              </a:solidFill>
              <a:ln>
                <a:noFill/>
              </a:ln>
            </c:spPr>
          </c:marker>
          <c:dLbls>
            <c:dLbl>
              <c:idx val="0"/>
              <c:dLblPos val="r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EB6-4879-8E7D-CBD8464FBE8E}"/>
                </c:ext>
              </c:extLst>
            </c:dLbl>
            <c:dLbl>
              <c:idx val="1"/>
              <c:layout>
                <c:manualLayout>
                  <c:x val="-2.1978021978021306E-3"/>
                  <c:y val="-2.8290395789319863E-3"/>
                </c:manualLayout>
              </c:layout>
              <c:dLblPos val="r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EB6-4879-8E7D-CBD8464FBE8E}"/>
                </c:ext>
              </c:extLst>
            </c:dLbl>
            <c:dLbl>
              <c:idx val="2"/>
              <c:dLblPos val="r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7EB6-4879-8E7D-CBD8464FBE8E}"/>
                </c:ext>
              </c:extLst>
            </c:dLbl>
            <c:dLbl>
              <c:idx val="3"/>
              <c:layout>
                <c:manualLayout>
                  <c:x val="-2.9071183945328103E-3"/>
                  <c:y val="0"/>
                </c:manualLayout>
              </c:layout>
              <c:dLblPos val="r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7EB6-4879-8E7D-CBD8464FBE8E}"/>
                </c:ext>
              </c:extLst>
            </c:dLbl>
            <c:dLbl>
              <c:idx val="4"/>
              <c:dLblPos val="r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7EB6-4879-8E7D-CBD8464FBE8E}"/>
                </c:ext>
              </c:extLst>
            </c:dLbl>
            <c:dLbl>
              <c:idx val="7"/>
              <c:layout>
                <c:manualLayout>
                  <c:x val="-9.0361445783132682E-2"/>
                  <c:y val="-2.4924206860711755E-3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47%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7EB6-4879-8E7D-CBD8464FBE8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800" baseline="0">
                    <a:solidFill>
                      <a:srgbClr val="323A45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pPr>
                <a:endParaRPr lang="en-US"/>
              </a:p>
            </c:txPr>
            <c:dLblPos val="l"/>
            <c:showLegendKey val="0"/>
            <c:showVal val="0"/>
            <c:showCatName val="1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xVal>
            <c:numRef>
              <c:f>Sheet1!$B$2:$B$6</c:f>
              <c:numCache>
                <c:formatCode>0%</c:formatCode>
                <c:ptCount val="5"/>
                <c:pt idx="0">
                  <c:v>0.63</c:v>
                </c:pt>
                <c:pt idx="1">
                  <c:v>0.63</c:v>
                </c:pt>
                <c:pt idx="2">
                  <c:v>0.59</c:v>
                </c:pt>
                <c:pt idx="3">
                  <c:v>0.49</c:v>
                </c:pt>
                <c:pt idx="4">
                  <c:v>0.46</c:v>
                </c:pt>
              </c:numCache>
            </c:numRef>
          </c:xVal>
          <c:yVal>
            <c:numRef>
              <c:f>Sheet1!$F$2:$F$6</c:f>
              <c:numCache>
                <c:formatCode>General</c:formatCode>
                <c:ptCount val="5"/>
                <c:pt idx="0">
                  <c:v>5</c:v>
                </c:pt>
                <c:pt idx="1">
                  <c:v>4</c:v>
                </c:pt>
                <c:pt idx="2">
                  <c:v>3</c:v>
                </c:pt>
                <c:pt idx="3">
                  <c:v>2</c:v>
                </c:pt>
                <c:pt idx="4">
                  <c:v>1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6-7EB6-4879-8E7D-CBD8464FBE8E}"/>
            </c:ext>
          </c:extLst>
        </c:ser>
        <c:ser>
          <c:idx val="1"/>
          <c:order val="1"/>
          <c:tx>
            <c:strRef>
              <c:f>Sheet1!$E$1</c:f>
              <c:strCache>
                <c:ptCount val="1"/>
                <c:pt idx="0">
                  <c:v>Republicans</c:v>
                </c:pt>
              </c:strCache>
            </c:strRef>
          </c:tx>
          <c:spPr>
            <a:ln w="28575">
              <a:noFill/>
            </a:ln>
          </c:spPr>
          <c:marker>
            <c:symbol val="circle"/>
            <c:size val="8"/>
            <c:spPr>
              <a:solidFill>
                <a:schemeClr val="accent1"/>
              </a:solidFill>
              <a:ln>
                <a:noFill/>
              </a:ln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800" baseline="0">
                    <a:solidFill>
                      <a:srgbClr val="323A45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pPr>
                <a:endParaRPr lang="en-US"/>
              </a:p>
            </c:txPr>
            <c:dLblPos val="l"/>
            <c:showLegendKey val="0"/>
            <c:showVal val="0"/>
            <c:showCatName val="1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xVal>
            <c:numRef>
              <c:f>Sheet1!$E$2:$E$6</c:f>
              <c:numCache>
                <c:formatCode>0%</c:formatCode>
                <c:ptCount val="5"/>
                <c:pt idx="0">
                  <c:v>0.33</c:v>
                </c:pt>
                <c:pt idx="1">
                  <c:v>0.39</c:v>
                </c:pt>
                <c:pt idx="2">
                  <c:v>0.34</c:v>
                </c:pt>
                <c:pt idx="3">
                  <c:v>0.39</c:v>
                </c:pt>
                <c:pt idx="4">
                  <c:v>0.17</c:v>
                </c:pt>
              </c:numCache>
            </c:numRef>
          </c:xVal>
          <c:yVal>
            <c:numRef>
              <c:f>Sheet1!$F$2:$F$6</c:f>
              <c:numCache>
                <c:formatCode>General</c:formatCode>
                <c:ptCount val="5"/>
                <c:pt idx="0">
                  <c:v>5</c:v>
                </c:pt>
                <c:pt idx="1">
                  <c:v>4</c:v>
                </c:pt>
                <c:pt idx="2">
                  <c:v>3</c:v>
                </c:pt>
                <c:pt idx="3">
                  <c:v>2</c:v>
                </c:pt>
                <c:pt idx="4">
                  <c:v>1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7-7EB6-4879-8E7D-CBD8464FBE8E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Independents</c:v>
                </c:pt>
              </c:strCache>
            </c:strRef>
          </c:tx>
          <c:spPr>
            <a:ln w="28575">
              <a:noFill/>
            </a:ln>
          </c:spPr>
          <c:marker>
            <c:symbol val="circle"/>
            <c:size val="8"/>
            <c:spPr>
              <a:solidFill>
                <a:schemeClr val="accent3"/>
              </a:solidFill>
              <a:ln>
                <a:noFill/>
              </a:ln>
            </c:spPr>
          </c:marker>
          <c:dLbls>
            <c:dLbl>
              <c:idx val="1"/>
              <c:layout>
                <c:manualLayout>
                  <c:x val="-9.0571156985926438E-2"/>
                  <c:y val="1.6214137025975202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 sz="1800" baseline="0">
                      <a:solidFill>
                        <a:srgbClr val="323A45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pPr>
                  <a:endParaRPr lang="en-US"/>
                </a:p>
              </c:txPr>
              <c:dLblPos val="r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7.7470344484735845E-2"/>
                      <c:h val="6.6672132579754156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8-7EB6-4879-8E7D-CBD8464FBE8E}"/>
                </c:ext>
              </c:extLst>
            </c:dLbl>
            <c:dLbl>
              <c:idx val="3"/>
              <c:layout>
                <c:manualLayout>
                  <c:x val="-7.5265606740276561E-2"/>
                  <c:y val="0"/>
                </c:manualLayout>
              </c:layout>
              <c:dLblPos val="r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7EB6-4879-8E7D-CBD8464FBE8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800" baseline="0">
                    <a:solidFill>
                      <a:srgbClr val="323A45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pPr>
                <a:endParaRPr lang="en-US"/>
              </a:p>
            </c:txPr>
            <c:dLblPos val="l"/>
            <c:showLegendKey val="0"/>
            <c:showVal val="0"/>
            <c:showCatName val="1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xVal>
            <c:numRef>
              <c:f>Sheet1!$D$2:$D$6</c:f>
              <c:numCache>
                <c:formatCode>0%</c:formatCode>
                <c:ptCount val="5"/>
                <c:pt idx="0">
                  <c:v>0.62</c:v>
                </c:pt>
                <c:pt idx="1">
                  <c:v>0.59</c:v>
                </c:pt>
                <c:pt idx="2">
                  <c:v>0.56999999999999995</c:v>
                </c:pt>
                <c:pt idx="3">
                  <c:v>0.47</c:v>
                </c:pt>
                <c:pt idx="4">
                  <c:v>0.45</c:v>
                </c:pt>
              </c:numCache>
            </c:numRef>
          </c:xVal>
          <c:yVal>
            <c:numRef>
              <c:f>Sheet1!$F$2:$F$6</c:f>
              <c:numCache>
                <c:formatCode>General</c:formatCode>
                <c:ptCount val="5"/>
                <c:pt idx="0">
                  <c:v>5</c:v>
                </c:pt>
                <c:pt idx="1">
                  <c:v>4</c:v>
                </c:pt>
                <c:pt idx="2">
                  <c:v>3</c:v>
                </c:pt>
                <c:pt idx="3">
                  <c:v>2</c:v>
                </c:pt>
                <c:pt idx="4">
                  <c:v>1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A-7EB6-4879-8E7D-CBD8464FBE8E}"/>
            </c:ext>
          </c:extLst>
        </c:ser>
        <c:ser>
          <c:idx val="3"/>
          <c:order val="3"/>
          <c:tx>
            <c:strRef>
              <c:f>Sheet1!$C$1</c:f>
              <c:strCache>
                <c:ptCount val="1"/>
                <c:pt idx="0">
                  <c:v>Democrats</c:v>
                </c:pt>
              </c:strCache>
            </c:strRef>
          </c:tx>
          <c:spPr>
            <a:ln w="28575">
              <a:noFill/>
            </a:ln>
          </c:spPr>
          <c:marker>
            <c:symbol val="circle"/>
            <c:size val="8"/>
            <c:spPr>
              <a:solidFill>
                <a:schemeClr val="accent4"/>
              </a:solidFill>
              <a:ln>
                <a:noFill/>
              </a:ln>
            </c:spPr>
          </c:marker>
          <c:dLbls>
            <c:dLbl>
              <c:idx val="0"/>
              <c:layout>
                <c:manualLayout>
                  <c:x val="0"/>
                  <c:y val="-2.9339611548163782E-3"/>
                </c:manualLayout>
              </c:layout>
              <c:dLblPos val="r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4316-469E-BDC1-0F92DB2C230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800" baseline="0">
                    <a:solidFill>
                      <a:srgbClr val="323A45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pPr>
                <a:endParaRPr lang="en-US"/>
              </a:p>
            </c:txPr>
            <c:dLblPos val="r"/>
            <c:showLegendKey val="0"/>
            <c:showVal val="0"/>
            <c:showCatName val="1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xVal>
            <c:numRef>
              <c:f>Sheet1!$C$2:$C$6</c:f>
              <c:numCache>
                <c:formatCode>0%</c:formatCode>
                <c:ptCount val="5"/>
                <c:pt idx="0">
                  <c:v>0.87</c:v>
                </c:pt>
                <c:pt idx="1">
                  <c:v>0.83</c:v>
                </c:pt>
                <c:pt idx="2">
                  <c:v>0.87</c:v>
                </c:pt>
                <c:pt idx="3">
                  <c:v>0.64</c:v>
                </c:pt>
                <c:pt idx="4">
                  <c:v>0.74</c:v>
                </c:pt>
              </c:numCache>
            </c:numRef>
          </c:xVal>
          <c:yVal>
            <c:numRef>
              <c:f>Sheet1!$F$2:$F$6</c:f>
              <c:numCache>
                <c:formatCode>General</c:formatCode>
                <c:ptCount val="5"/>
                <c:pt idx="0">
                  <c:v>5</c:v>
                </c:pt>
                <c:pt idx="1">
                  <c:v>4</c:v>
                </c:pt>
                <c:pt idx="2">
                  <c:v>3</c:v>
                </c:pt>
                <c:pt idx="3">
                  <c:v>2</c:v>
                </c:pt>
                <c:pt idx="4">
                  <c:v>1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B-7EB6-4879-8E7D-CBD8464FBE8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414129488"/>
        <c:axId val="414130664"/>
      </c:scatterChart>
      <c:valAx>
        <c:axId val="414129488"/>
        <c:scaling>
          <c:orientation val="minMax"/>
          <c:max val="0.9"/>
        </c:scaling>
        <c:delete val="1"/>
        <c:axPos val="b"/>
        <c:numFmt formatCode="0%" sourceLinked="1"/>
        <c:majorTickMark val="out"/>
        <c:minorTickMark val="none"/>
        <c:tickLblPos val="nextTo"/>
        <c:crossAx val="414130664"/>
        <c:crosses val="autoZero"/>
        <c:crossBetween val="midCat"/>
        <c:majorUnit val="0.1"/>
      </c:valAx>
      <c:valAx>
        <c:axId val="414130664"/>
        <c:scaling>
          <c:orientation val="minMax"/>
        </c:scaling>
        <c:delete val="1"/>
        <c:axPos val="l"/>
        <c:majorGridlines>
          <c:spPr>
            <a:ln>
              <a:noFill/>
            </a:ln>
          </c:spPr>
        </c:majorGridlines>
        <c:numFmt formatCode="General" sourceLinked="1"/>
        <c:majorTickMark val="out"/>
        <c:minorTickMark val="none"/>
        <c:tickLblPos val="nextTo"/>
        <c:crossAx val="414129488"/>
        <c:crosses val="autoZero"/>
        <c:crossBetween val="midCat"/>
      </c:valAx>
      <c:spPr>
        <a:noFill/>
        <a:ln w="25400">
          <a:noFill/>
        </a:ln>
      </c:spPr>
    </c:plotArea>
    <c:legend>
      <c:legendPos val="r"/>
      <c:layout>
        <c:manualLayout>
          <c:xMode val="edge"/>
          <c:yMode val="edge"/>
          <c:x val="4.9768518518518517E-2"/>
          <c:y val="2.9339611548163513E-3"/>
          <c:w val="0.94166393263342063"/>
          <c:h val="8.3289762837615341E-2"/>
        </c:manualLayout>
      </c:layout>
      <c:overlay val="0"/>
      <c:txPr>
        <a:bodyPr/>
        <a:lstStyle/>
        <a:p>
          <a:pPr>
            <a:defRPr sz="1800" baseline="0">
              <a:solidFill>
                <a:srgbClr val="323A45"/>
              </a:solidFill>
              <a:latin typeface="Arial" panose="020B0604020202020204" pitchFamily="34" charset="0"/>
            </a:defRPr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38597750869677716"/>
          <c:y val="1.8118643821091514E-2"/>
          <c:w val="0.46534701769554615"/>
          <c:h val="0.98188134703334906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Column4</c:v>
                </c:pt>
              </c:strCache>
            </c:strRef>
          </c:tx>
          <c:spPr>
            <a:solidFill>
              <a:srgbClr val="003C64"/>
            </a:solidFill>
            <a:ln w="9525">
              <a:solidFill>
                <a:srgbClr val="323A45"/>
              </a:solidFill>
            </a:ln>
          </c:spPr>
          <c:invertIfNegative val="0"/>
          <c:dPt>
            <c:idx val="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0-C556-4C51-AD26-9D6122FE683D}"/>
              </c:ext>
            </c:extLst>
          </c:dPt>
          <c:dLbls>
            <c:dLbl>
              <c:idx val="0"/>
              <c:tx>
                <c:rich>
                  <a:bodyPr wrap="square" lIns="38100" tIns="19050" rIns="38100" bIns="19050" anchor="ctr">
                    <a:noAutofit/>
                  </a:bodyPr>
                  <a:lstStyle/>
                  <a:p>
                    <a:pPr>
                      <a:defRPr sz="1800" b="0" baseline="0">
                        <a:solidFill>
                          <a:schemeClr val="bg1"/>
                        </a:solidFill>
                        <a:latin typeface="Arial" panose="020B0604020202020204" pitchFamily="34" charset="0"/>
                      </a:defRPr>
                    </a:pPr>
                    <a:fld id="{7EF724F2-91A9-48BE-8FA2-D15543399F07}" type="VALUE">
                      <a:rPr lang="en-US">
                        <a:solidFill>
                          <a:schemeClr val="bg1"/>
                        </a:solidFill>
                      </a:rPr>
                      <a:pPr>
                        <a:defRPr sz="1800" b="0" baseline="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pPr>
                      <a:t>[VALUE]</a:t>
                    </a:fld>
                    <a:endParaRPr lang="en-US"/>
                  </a:p>
                </c:rich>
              </c:tx>
              <c:spPr>
                <a:noFill/>
                <a:ln>
                  <a:noFill/>
                </a:ln>
                <a:effectLst/>
              </c:sp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C556-4C51-AD26-9D6122FE683D}"/>
                </c:ext>
              </c:extLst>
            </c:dLbl>
            <c:dLbl>
              <c:idx val="1"/>
              <c:layout>
                <c:manualLayout>
                  <c:x val="9.8015129316942604E-2"/>
                  <c:y val="1.027982036889398E-2"/>
                </c:manualLayout>
              </c:layout>
              <c:tx>
                <c:rich>
                  <a:bodyPr wrap="square" lIns="38100" tIns="19050" rIns="38100" bIns="19050" anchor="ctr">
                    <a:noAutofit/>
                  </a:bodyPr>
                  <a:lstStyle/>
                  <a:p>
                    <a:pPr>
                      <a:defRPr sz="1800" b="0" baseline="0">
                        <a:solidFill>
                          <a:schemeClr val="bg1"/>
                        </a:solidFill>
                        <a:latin typeface="Arial" panose="020B0604020202020204" pitchFamily="34" charset="0"/>
                      </a:defRPr>
                    </a:pPr>
                    <a:fld id="{E032CACB-9174-4738-87D8-1E5DE5582181}" type="VALUE">
                      <a:rPr lang="en-US">
                        <a:solidFill>
                          <a:srgbClr val="323A45"/>
                        </a:solidFill>
                      </a:rPr>
                      <a:pPr>
                        <a:defRPr sz="1800" b="0" baseline="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pPr>
                      <a:t>[VALUE]</a:t>
                    </a:fld>
                    <a:endParaRPr lang="en-US"/>
                  </a:p>
                </c:rich>
              </c:tx>
              <c:spPr>
                <a:noFill/>
                <a:ln>
                  <a:noFill/>
                </a:ln>
                <a:effectLst/>
              </c:sp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399815546331443"/>
                      <c:h val="7.3877541660090348E-2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0-C556-4C51-AD26-9D6122FE683D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fld id="{F793992F-A62A-4D58-BF1D-FA1BA72B105C}" type="VALUE">
                      <a:rPr lang="en-US">
                        <a:solidFill>
                          <a:schemeClr val="bg1"/>
                        </a:solidFill>
                      </a:rPr>
                      <a:pPr/>
                      <a:t>[VALUE]</a:t>
                    </a:fld>
                    <a:endParaRPr lang="en-US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2-C556-4C51-AD26-9D6122FE683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800" b="0" baseline="0">
                    <a:solidFill>
                      <a:schemeClr val="bg1"/>
                    </a:solidFill>
                    <a:latin typeface="Arial" panose="020B0604020202020204" pitchFamily="34" charset="0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Sheet1!$A$2:$A$3</c:f>
              <c:strCache>
                <c:ptCount val="2"/>
                <c:pt idx="0">
                  <c:v>Universal coverage</c:v>
                </c:pt>
                <c:pt idx="1">
                  <c:v>Make health care more affordable/ Costs too high</c:v>
                </c:pt>
              </c:strCache>
            </c:strRef>
          </c:cat>
          <c:val>
            <c:numRef>
              <c:f>Sheet1!$B$2:$B$3</c:f>
              <c:numCache>
                <c:formatCode>0%</c:formatCode>
                <c:ptCount val="2"/>
                <c:pt idx="0">
                  <c:v>0.34</c:v>
                </c:pt>
                <c:pt idx="1">
                  <c:v>0.17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C556-4C51-AD26-9D6122FE683D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Column1</c:v>
                </c:pt>
              </c:strCache>
            </c:strRef>
          </c:tx>
          <c:spPr>
            <a:solidFill>
              <a:srgbClr val="0077C8"/>
            </a:solidFill>
            <a:ln>
              <a:solidFill>
                <a:srgbClr val="323A45"/>
              </a:solidFill>
            </a:ln>
          </c:spPr>
          <c:invertIfNegative val="0"/>
          <c:dLbls>
            <c:delete val="1"/>
          </c:dLbls>
          <c:cat>
            <c:strRef>
              <c:f>Sheet1!$A$2:$A$3</c:f>
              <c:strCache>
                <c:ptCount val="2"/>
                <c:pt idx="0">
                  <c:v>Universal coverage</c:v>
                </c:pt>
                <c:pt idx="1">
                  <c:v>Make health care more affordable/ Costs too high</c:v>
                </c:pt>
              </c:strCache>
            </c:strRef>
          </c:cat>
          <c:val>
            <c:numRef>
              <c:f>Sheet1!$C$2:$C$3</c:f>
              <c:numCache>
                <c:formatCode>0%</c:formatCode>
                <c:ptCount val="2"/>
                <c:pt idx="0">
                  <c:v>7.0000000000000007E-2</c:v>
                </c:pt>
                <c:pt idx="1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F97-42C9-92EF-C86AE58EC47F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50"/>
        <c:overlap val="100"/>
        <c:axId val="401353040"/>
        <c:axId val="401348728"/>
      </c:barChart>
      <c:catAx>
        <c:axId val="401353040"/>
        <c:scaling>
          <c:orientation val="maxMin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ln>
            <a:noFill/>
          </a:ln>
        </c:spPr>
        <c:txPr>
          <a:bodyPr/>
          <a:lstStyle/>
          <a:p>
            <a:pPr>
              <a:defRPr sz="1600" b="0" baseline="0">
                <a:solidFill>
                  <a:srgbClr val="323A45"/>
                </a:solidFill>
                <a:latin typeface="Arial" panose="020B0604020202020204" pitchFamily="34" charset="0"/>
              </a:defRPr>
            </a:pPr>
            <a:endParaRPr lang="en-US"/>
          </a:p>
        </c:txPr>
        <c:crossAx val="401348728"/>
        <c:crosses val="autoZero"/>
        <c:auto val="1"/>
        <c:lblAlgn val="ctr"/>
        <c:lblOffset val="100"/>
        <c:noMultiLvlLbl val="0"/>
      </c:catAx>
      <c:valAx>
        <c:axId val="401348728"/>
        <c:scaling>
          <c:orientation val="minMax"/>
          <c:max val="1"/>
          <c:min val="0"/>
        </c:scaling>
        <c:delete val="1"/>
        <c:axPos val="t"/>
        <c:numFmt formatCode="0%" sourceLinked="1"/>
        <c:majorTickMark val="out"/>
        <c:minorTickMark val="none"/>
        <c:tickLblPos val="nextTo"/>
        <c:crossAx val="401353040"/>
        <c:crosses val="autoZero"/>
        <c:crossBetween val="between"/>
        <c:majorUnit val="0.1"/>
      </c:valAx>
    </c:plotArea>
    <c:plotVisOnly val="1"/>
    <c:dispBlanksAs val="gap"/>
    <c:showDLblsOverMax val="0"/>
  </c:chart>
  <c:txPr>
    <a:bodyPr/>
    <a:lstStyle/>
    <a:p>
      <a:pPr>
        <a:defRPr sz="1400" b="1">
          <a:latin typeface="+mn-lt"/>
          <a:cs typeface="Calibri" pitchFamily="34" charset="0"/>
        </a:defRPr>
      </a:pPr>
      <a:endParaRPr lang="en-US"/>
    </a:p>
  </c:txPr>
  <c:externalData r:id="rId2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9684701692990128"/>
          <c:y val="3.3352881158159771E-2"/>
          <c:w val="0.57952510322174644"/>
          <c:h val="0.9458268066060459"/>
        </c:manualLayout>
      </c:layout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spPr>
            <a:ln w="9525">
              <a:solidFill>
                <a:srgbClr val="323A45"/>
              </a:solidFill>
            </a:ln>
          </c:spPr>
          <c:dPt>
            <c:idx val="0"/>
            <c:bubble3D val="0"/>
            <c:spPr>
              <a:solidFill>
                <a:schemeClr val="accent1"/>
              </a:solidFill>
              <a:ln w="9525">
                <a:solidFill>
                  <a:srgbClr val="323A45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1DD7-4FCA-ADB1-E2C233D505C5}"/>
              </c:ext>
            </c:extLst>
          </c:dPt>
          <c:dPt>
            <c:idx val="1"/>
            <c:bubble3D val="0"/>
            <c:spPr>
              <a:solidFill>
                <a:schemeClr val="bg1">
                  <a:lumMod val="50000"/>
                </a:schemeClr>
              </a:solidFill>
              <a:ln w="9525">
                <a:solidFill>
                  <a:srgbClr val="323A45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1DD7-4FCA-ADB1-E2C233D505C5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9525">
                <a:solidFill>
                  <a:srgbClr val="323A45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1DD7-4FCA-ADB1-E2C233D505C5}"/>
              </c:ext>
            </c:extLst>
          </c:dPt>
          <c:dPt>
            <c:idx val="3"/>
            <c:bubble3D val="0"/>
            <c:spPr>
              <a:solidFill>
                <a:schemeClr val="accent6"/>
              </a:solidFill>
              <a:ln w="9525">
                <a:solidFill>
                  <a:srgbClr val="323A45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1DD7-4FCA-ADB1-E2C233D505C5}"/>
              </c:ext>
            </c:extLst>
          </c:dPt>
          <c:dPt>
            <c:idx val="4"/>
            <c:bubble3D val="0"/>
            <c:spPr>
              <a:solidFill>
                <a:schemeClr val="accent6"/>
              </a:solidFill>
              <a:ln w="9525">
                <a:solidFill>
                  <a:srgbClr val="323A45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1DD7-4FCA-ADB1-E2C233D505C5}"/>
              </c:ext>
            </c:extLst>
          </c:dPt>
          <c:dLbls>
            <c:dLbl>
              <c:idx val="0"/>
              <c:tx>
                <c:rich>
                  <a:bodyPr rot="0" spcFirstLastPara="1" vertOverflow="ellipsis" vert="horz" wrap="square" lIns="38100" tIns="19050" rIns="38100" bIns="19050" anchor="ctr" anchorCtr="0">
                    <a:noAutofit/>
                  </a:bodyPr>
                  <a:lstStyle/>
                  <a:p>
                    <a:pPr algn="ctr">
                      <a:defRPr sz="1800" b="0" i="0" u="none" strike="noStrike" kern="1200" baseline="0">
                        <a:solidFill>
                          <a:srgbClr val="323A45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pPr>
                    <a:fld id="{A97EA0FD-97D9-44D5-B630-4F8AC5596EF2}" type="CATEGORYNAME">
                      <a:rPr lang="en-US" smtClean="0">
                        <a:solidFill>
                          <a:schemeClr val="bg1"/>
                        </a:solidFill>
                      </a:rPr>
                      <a:pPr algn="ctr">
                        <a:defRPr sz="1800" b="0" i="0" u="none" strike="noStrike" kern="1200" baseline="0">
                          <a:solidFill>
                            <a:srgbClr val="323A45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defRPr>
                      </a:pPr>
                      <a:t>[CATEGORY NAME]</a:t>
                    </a:fld>
                    <a:endParaRPr lang="en-US" baseline="0" dirty="0">
                      <a:solidFill>
                        <a:schemeClr val="bg1"/>
                      </a:solidFill>
                    </a:endParaRPr>
                  </a:p>
                  <a:p>
                    <a:pPr algn="ctr">
                      <a:defRPr sz="1800" b="0" i="0" u="none" strike="noStrike" kern="1200" baseline="0">
                        <a:solidFill>
                          <a:srgbClr val="323A45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pPr>
                    <a:fld id="{A5922850-FE3A-4BAE-BD87-EB57AD94921C}" type="VALUE">
                      <a:rPr lang="en-US" dirty="0">
                        <a:solidFill>
                          <a:schemeClr val="bg1"/>
                        </a:solidFill>
                      </a:rPr>
                      <a:pPr algn="ctr">
                        <a:defRPr sz="1800" b="0" i="0" u="none" strike="noStrike" kern="1200" baseline="0">
                          <a:solidFill>
                            <a:srgbClr val="323A45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defRPr>
                      </a:pPr>
                      <a:t>[VALUE]</a:t>
                    </a:fld>
                    <a:endParaRPr lang="en-US"/>
                  </a:p>
                </c:rich>
              </c:tx>
              <c:spPr>
                <a:noFill/>
                <a:ln>
                  <a:noFill/>
                </a:ln>
                <a:effectLst/>
              </c:spPr>
              <c:dLblPos val="ctr"/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1DD7-4FCA-ADB1-E2C233D505C5}"/>
                </c:ext>
              </c:extLst>
            </c:dLbl>
            <c:dLbl>
              <c:idx val="1"/>
              <c:layout>
                <c:manualLayout>
                  <c:x val="0.12896233531579585"/>
                  <c:y val="-0.1705433124783183"/>
                </c:manualLayout>
              </c:layout>
              <c:tx>
                <c:rich>
                  <a:bodyPr/>
                  <a:lstStyle/>
                  <a:p>
                    <a:fld id="{2CD0C957-B77C-4FCD-A127-AC176E014266}" type="CATEGORYNAME">
                      <a:rPr lang="en-US">
                        <a:solidFill>
                          <a:schemeClr val="bg1"/>
                        </a:solidFill>
                      </a:rPr>
                      <a:pPr/>
                      <a:t>[CATEGORY NAME]</a:t>
                    </a:fld>
                    <a:endParaRPr lang="en-US" baseline="0" dirty="0">
                      <a:solidFill>
                        <a:schemeClr val="bg1"/>
                      </a:solidFill>
                    </a:endParaRPr>
                  </a:p>
                  <a:p>
                    <a:fld id="{67D24B18-A7A1-4717-B938-B4D143615B7D}" type="VALUE">
                      <a:rPr lang="en-US">
                        <a:solidFill>
                          <a:schemeClr val="bg1"/>
                        </a:solidFill>
                      </a:rPr>
                      <a:pPr/>
                      <a:t>[VALUE]</a:t>
                    </a:fld>
                    <a:endParaRPr lang="en-US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1DD7-4FCA-ADB1-E2C233D505C5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fld id="{6DCDF609-595F-4DAE-8A2C-1B79E9E4A3FD}" type="CATEGORYNAME">
                      <a:rPr lang="en-US">
                        <a:solidFill>
                          <a:schemeClr val="bg1"/>
                        </a:solidFill>
                      </a:rPr>
                      <a:pPr/>
                      <a:t>[CATEGORY NAME]</a:t>
                    </a:fld>
                    <a:endParaRPr lang="en-US" baseline="0" dirty="0">
                      <a:solidFill>
                        <a:schemeClr val="bg1"/>
                      </a:solidFill>
                    </a:endParaRPr>
                  </a:p>
                  <a:p>
                    <a:fld id="{31851EA2-D947-4B5A-A13D-1BC864017F6B}" type="VALUE">
                      <a:rPr lang="en-US">
                        <a:solidFill>
                          <a:schemeClr val="bg1"/>
                        </a:solidFill>
                      </a:rPr>
                      <a:pPr/>
                      <a:t>[VALUE]</a:t>
                    </a:fld>
                    <a:endParaRPr lang="en-US"/>
                  </a:p>
                </c:rich>
              </c:tx>
              <c:dLblPos val="ctr"/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1DD7-4FCA-ADB1-E2C233D505C5}"/>
                </c:ext>
              </c:extLst>
            </c:dLbl>
            <c:dLbl>
              <c:idx val="3"/>
              <c:tx>
                <c:rich>
                  <a:bodyPr rot="0" spcFirstLastPara="1" vertOverflow="ellipsis" vert="horz" wrap="square" lIns="38100" tIns="19050" rIns="38100" bIns="19050" anchor="ctr" anchorCtr="0">
                    <a:noAutofit/>
                  </a:bodyPr>
                  <a:lstStyle/>
                  <a:p>
                    <a:pPr algn="ctr">
                      <a:defRPr sz="1800" b="0" i="0" u="none" strike="noStrike" kern="1200" baseline="0">
                        <a:solidFill>
                          <a:srgbClr val="323A45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pPr>
                    <a:fld id="{223B3327-B7D5-4C7E-BAF3-3833C306D158}" type="CATEGORYNAME">
                      <a:rPr lang="en-US">
                        <a:solidFill>
                          <a:schemeClr val="bg1"/>
                        </a:solidFill>
                      </a:rPr>
                      <a:pPr algn="ctr">
                        <a:defRPr sz="1800" b="0" i="0" u="none" strike="noStrike" kern="1200" baseline="0">
                          <a:solidFill>
                            <a:srgbClr val="323A45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defRPr>
                      </a:pPr>
                      <a:t>[CATEGORY NAME]</a:t>
                    </a:fld>
                    <a:endParaRPr lang="en-US" baseline="0" dirty="0">
                      <a:solidFill>
                        <a:schemeClr val="bg1"/>
                      </a:solidFill>
                    </a:endParaRPr>
                  </a:p>
                  <a:p>
                    <a:pPr algn="ctr">
                      <a:defRPr sz="1800" b="0" i="0" u="none" strike="noStrike" kern="1200" baseline="0">
                        <a:solidFill>
                          <a:srgbClr val="323A45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pPr>
                    <a:fld id="{FF1974C7-797D-4D6D-B299-1C610C501293}" type="VALUE">
                      <a:rPr lang="en-US">
                        <a:solidFill>
                          <a:schemeClr val="bg1"/>
                        </a:solidFill>
                      </a:rPr>
                      <a:pPr algn="ctr">
                        <a:defRPr sz="1800" b="0" i="0" u="none" strike="noStrike" kern="1200" baseline="0">
                          <a:solidFill>
                            <a:srgbClr val="323A45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defRPr>
                      </a:pPr>
                      <a:t>[VALUE]</a:t>
                    </a:fld>
                    <a:endParaRPr lang="en-US"/>
                  </a:p>
                </c:rich>
              </c:tx>
              <c:spPr>
                <a:noFill/>
                <a:ln>
                  <a:noFill/>
                </a:ln>
                <a:effectLst/>
              </c:spPr>
              <c:dLblPos val="ctr"/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7-1DD7-4FCA-ADB1-E2C233D505C5}"/>
                </c:ext>
              </c:extLst>
            </c:dLbl>
            <c:dLbl>
              <c:idx val="4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0">
                  <a:noAutofit/>
                </a:bodyPr>
                <a:lstStyle/>
                <a:p>
                  <a:pPr algn="ctr">
                    <a:defRPr sz="1800" b="0" i="0" u="none" strike="noStrike" kern="1200" baseline="0">
                      <a:solidFill>
                        <a:srgbClr val="323A45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pPr>
                  <a:endParaRPr lang="en-US"/>
                </a:p>
              </c:txPr>
              <c:dLblPos val="ctr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1DD7-4FCA-ADB1-E2C233D505C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0">
                <a:spAutoFit/>
              </a:bodyPr>
              <a:lstStyle/>
              <a:p>
                <a:pPr algn="ctr">
                  <a:defRPr sz="1800" b="0" i="0" u="none" strike="noStrike" kern="1200" baseline="0">
                    <a:solidFill>
                      <a:srgbClr val="323A45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1"/>
            <c:showSerName val="0"/>
            <c:showPercent val="0"/>
            <c:showBubbleSize val="0"/>
            <c:separator>
</c:separator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Sheet1!$A$2:$A$4</c:f>
              <c:strCache>
                <c:ptCount val="3"/>
                <c:pt idx="0">
                  <c:v>Favor</c:v>
                </c:pt>
                <c:pt idx="1">
                  <c:v>DK/Ref.</c:v>
                </c:pt>
                <c:pt idx="2">
                  <c:v>Oppose</c:v>
                </c:pt>
              </c:strCache>
            </c:strRef>
          </c:cat>
          <c:val>
            <c:numRef>
              <c:f>Sheet1!$B$2:$B$4</c:f>
              <c:numCache>
                <c:formatCode>0%</c:formatCode>
                <c:ptCount val="3"/>
                <c:pt idx="0">
                  <c:v>0.56000000000000005</c:v>
                </c:pt>
                <c:pt idx="1">
                  <c:v>0.05</c:v>
                </c:pt>
                <c:pt idx="2">
                  <c:v>0.39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1DD7-4FCA-ADB1-E2C233D505C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38597750869677716"/>
          <c:y val="1.6945291297717328E-2"/>
          <c:w val="0.46534701769554615"/>
          <c:h val="0.98188134703334906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Column4</c:v>
                </c:pt>
              </c:strCache>
            </c:strRef>
          </c:tx>
          <c:spPr>
            <a:solidFill>
              <a:srgbClr val="0077C8"/>
            </a:solidFill>
            <a:ln w="9525">
              <a:solidFill>
                <a:srgbClr val="323A45"/>
              </a:solidFill>
            </a:ln>
          </c:spPr>
          <c:invertIfNegative val="0"/>
          <c:dPt>
            <c:idx val="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0-2906-4ADE-A908-6FA88D55C1CE}"/>
              </c:ext>
            </c:extLst>
          </c:dPt>
          <c:dLbls>
            <c:dLbl>
              <c:idx val="0"/>
              <c:tx>
                <c:rich>
                  <a:bodyPr wrap="square" lIns="38100" tIns="19050" rIns="38100" bIns="19050" anchor="ctr">
                    <a:noAutofit/>
                  </a:bodyPr>
                  <a:lstStyle/>
                  <a:p>
                    <a:pPr>
                      <a:defRPr sz="1800" b="0" baseline="0">
                        <a:solidFill>
                          <a:schemeClr val="bg1"/>
                        </a:solidFill>
                        <a:latin typeface="Arial" panose="020B0604020202020204" pitchFamily="34" charset="0"/>
                      </a:defRPr>
                    </a:pPr>
                    <a:fld id="{7EF724F2-91A9-48BE-8FA2-D15543399F07}" type="VALUE">
                      <a:rPr lang="en-US">
                        <a:solidFill>
                          <a:schemeClr val="bg1"/>
                        </a:solidFill>
                      </a:rPr>
                      <a:pPr>
                        <a:defRPr sz="1800" b="0" baseline="0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pPr>
                      <a:t>[VALUE]</a:t>
                    </a:fld>
                    <a:endParaRPr lang="en-US"/>
                  </a:p>
                </c:rich>
              </c:tx>
              <c:spPr>
                <a:noFill/>
                <a:ln>
                  <a:noFill/>
                </a:ln>
                <a:effectLst/>
              </c:sp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2906-4ADE-A908-6FA88D55C1CE}"/>
                </c:ext>
              </c:extLst>
            </c:dLbl>
            <c:dLbl>
              <c:idx val="1"/>
              <c:layout>
                <c:manualLayout>
                  <c:x val="9.1255626739654663E-2"/>
                  <c:y val="-1.4335133634982773E-7"/>
                </c:manualLayout>
              </c:layout>
              <c:tx>
                <c:rich>
                  <a:bodyPr/>
                  <a:lstStyle/>
                  <a:p>
                    <a:fld id="{E032CACB-9174-4738-87D8-1E5DE5582181}" type="VALUE">
                      <a:rPr lang="en-US">
                        <a:solidFill>
                          <a:srgbClr val="323A45"/>
                        </a:solidFill>
                      </a:rPr>
                      <a:pPr/>
                      <a:t>[VALUE]</a:t>
                    </a:fld>
                    <a:endParaRPr lang="en-US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1757976827516078"/>
                      <c:h val="6.615486158778261E-2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0-2906-4ADE-A908-6FA88D55C1CE}"/>
                </c:ext>
              </c:extLst>
            </c:dLbl>
            <c:dLbl>
              <c:idx val="2"/>
              <c:layout>
                <c:manualLayout>
                  <c:x val="8.6040922713448625E-2"/>
                  <c:y val="0"/>
                </c:manualLayout>
              </c:layout>
              <c:tx>
                <c:rich>
                  <a:bodyPr/>
                  <a:lstStyle/>
                  <a:p>
                    <a:fld id="{F793992F-A62A-4D58-BF1D-FA1BA72B105C}" type="VALUE">
                      <a:rPr lang="en-US">
                        <a:solidFill>
                          <a:srgbClr val="323A45"/>
                        </a:solidFill>
                      </a:rPr>
                      <a:pPr/>
                      <a:t>[VALUE]</a:t>
                    </a:fld>
                    <a:endParaRPr lang="en-US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2-2906-4ADE-A908-6FA88D55C1C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800" b="0" baseline="0">
                    <a:solidFill>
                      <a:schemeClr val="bg1"/>
                    </a:solidFill>
                    <a:latin typeface="Arial" panose="020B0604020202020204" pitchFamily="34" charset="0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Sheet1!$A$2:$A$4</c:f>
              <c:strCache>
                <c:ptCount val="3"/>
                <c:pt idx="0">
                  <c:v>Don’t want government involved</c:v>
                </c:pt>
                <c:pt idx="1">
                  <c:v>Too expensive to implement</c:v>
                </c:pt>
                <c:pt idx="2">
                  <c:v>Limits choice/competition</c:v>
                </c:pt>
              </c:strCache>
            </c:strRef>
          </c:cat>
          <c:val>
            <c:numRef>
              <c:f>Sheet1!$B$2:$B$4</c:f>
              <c:numCache>
                <c:formatCode>0%</c:formatCode>
                <c:ptCount val="3"/>
                <c:pt idx="0">
                  <c:v>0.23</c:v>
                </c:pt>
                <c:pt idx="1">
                  <c:v>0.14000000000000001</c:v>
                </c:pt>
                <c:pt idx="2">
                  <c:v>0.14000000000000001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2906-4ADE-A908-6FA88D55C1CE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50"/>
        <c:overlap val="100"/>
        <c:axId val="401353040"/>
        <c:axId val="401348728"/>
      </c:barChart>
      <c:catAx>
        <c:axId val="401353040"/>
        <c:scaling>
          <c:orientation val="maxMin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ln>
            <a:noFill/>
          </a:ln>
        </c:spPr>
        <c:txPr>
          <a:bodyPr/>
          <a:lstStyle/>
          <a:p>
            <a:pPr>
              <a:defRPr sz="1600" b="0" baseline="0">
                <a:solidFill>
                  <a:srgbClr val="323A45"/>
                </a:solidFill>
                <a:latin typeface="Arial" panose="020B0604020202020204" pitchFamily="34" charset="0"/>
              </a:defRPr>
            </a:pPr>
            <a:endParaRPr lang="en-US"/>
          </a:p>
        </c:txPr>
        <c:crossAx val="401348728"/>
        <c:crosses val="autoZero"/>
        <c:auto val="1"/>
        <c:lblAlgn val="ctr"/>
        <c:lblOffset val="100"/>
        <c:noMultiLvlLbl val="0"/>
      </c:catAx>
      <c:valAx>
        <c:axId val="401348728"/>
        <c:scaling>
          <c:orientation val="minMax"/>
          <c:max val="1"/>
          <c:min val="0"/>
        </c:scaling>
        <c:delete val="1"/>
        <c:axPos val="t"/>
        <c:numFmt formatCode="0%" sourceLinked="1"/>
        <c:majorTickMark val="out"/>
        <c:minorTickMark val="none"/>
        <c:tickLblPos val="nextTo"/>
        <c:crossAx val="401353040"/>
        <c:crosses val="autoZero"/>
        <c:crossBetween val="between"/>
        <c:majorUnit val="0.1"/>
      </c:valAx>
    </c:plotArea>
    <c:plotVisOnly val="1"/>
    <c:dispBlanksAs val="gap"/>
    <c:showDLblsOverMax val="0"/>
  </c:chart>
  <c:txPr>
    <a:bodyPr/>
    <a:lstStyle/>
    <a:p>
      <a:pPr>
        <a:defRPr sz="1400" b="1">
          <a:latin typeface="+mn-lt"/>
          <a:cs typeface="Calibri" pitchFamily="34" charset="0"/>
        </a:defRPr>
      </a:pPr>
      <a:endParaRPr lang="en-US"/>
    </a:p>
  </c:txPr>
  <c:externalData r:id="rId2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0.1551</cdr:x>
      <cdr:y>0.1827</cdr:y>
    </cdr:from>
    <cdr:to>
      <cdr:x>0.33751</cdr:x>
      <cdr:y>0.22425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1699928" y="867334"/>
          <a:ext cx="1999130" cy="19722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en-US" sz="1100" dirty="0"/>
        </a:p>
      </cdr:txBody>
    </cdr:sp>
  </cdr:relSizeAnchor>
  <cdr:relSizeAnchor xmlns:cdr="http://schemas.openxmlformats.org/drawingml/2006/chartDrawing">
    <cdr:from>
      <cdr:x>0.04877</cdr:x>
      <cdr:y>0.06751</cdr:y>
    </cdr:from>
    <cdr:to>
      <cdr:x>0.23199</cdr:x>
      <cdr:y>0.12227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534517" y="320487"/>
          <a:ext cx="2008094" cy="25997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en-US" sz="1100" dirty="0"/>
        </a:p>
      </cdr:txBody>
    </cdr:sp>
  </cdr:relSizeAnchor>
  <cdr:relSizeAnchor xmlns:cdr="http://schemas.openxmlformats.org/drawingml/2006/chartDrawing">
    <cdr:from>
      <cdr:x>0.35077</cdr:x>
      <cdr:y>0.12517</cdr:y>
    </cdr:from>
    <cdr:to>
      <cdr:x>0.53066</cdr:x>
      <cdr:y>0.22656</cdr:y>
    </cdr:to>
    <cdr:sp macro="" textlink="">
      <cdr:nvSpPr>
        <cdr:cNvPr id="4" name="TextBox 3"/>
        <cdr:cNvSpPr txBox="1"/>
      </cdr:nvSpPr>
      <cdr:spPr>
        <a:xfrm xmlns:a="http://schemas.openxmlformats.org/drawingml/2006/main">
          <a:off x="3900672" y="609591"/>
          <a:ext cx="2000478" cy="49377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en-US" sz="1100" dirty="0"/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0C803A8-FD4D-7A4A-8FB4-F095F8E35A7C}" type="datetimeFigureOut">
              <a:rPr lang="en-US" smtClean="0"/>
              <a:t>2/19/2020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5647696-CA65-994E-AFC8-84C1B1C307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0515640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4EE1B25-77F0-3A4C-A1ED-55939924362E}" type="datetimeFigureOut">
              <a:rPr lang="en-US" smtClean="0"/>
              <a:t>2/19/2020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2588" y="685800"/>
            <a:ext cx="60928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CA6764C-C15E-0340-B95F-B7B37D1499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4009456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A6764C-C15E-0340-B95F-B7B37D149921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384198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A6764C-C15E-0340-B95F-B7B37D149921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928176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A6764C-C15E-0340-B95F-B7B37D149921}" type="slidenum">
              <a:rPr lang="en-US" smtClean="0"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41180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A6764C-C15E-0340-B95F-B7B37D149921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34077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333494" y="3140293"/>
            <a:ext cx="6788601" cy="1224225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5" name="Title Placeholder 1"/>
          <p:cNvSpPr>
            <a:spLocks noGrp="1"/>
          </p:cNvSpPr>
          <p:nvPr>
            <p:ph type="title"/>
          </p:nvPr>
        </p:nvSpPr>
        <p:spPr>
          <a:xfrm>
            <a:off x="2307154" y="2330907"/>
            <a:ext cx="8397439" cy="844213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91542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le and Content Default with Figure #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7205" y="577031"/>
            <a:ext cx="10240083" cy="844213"/>
          </a:xfrm>
        </p:spPr>
        <p:txBody>
          <a:bodyPr/>
          <a:lstStyle>
            <a:lvl1pPr>
              <a:defRPr>
                <a:solidFill>
                  <a:srgbClr val="323A45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48267" y="1727200"/>
            <a:ext cx="10239022" cy="3928533"/>
          </a:xfrm>
          <a:prstGeom prst="rect">
            <a:avLst/>
          </a:prstGeom>
        </p:spPr>
        <p:txBody>
          <a:bodyPr/>
          <a:lstStyle>
            <a:lvl1pPr marL="160020" indent="0">
              <a:spcBef>
                <a:spcPts val="0"/>
              </a:spcBef>
              <a:spcAft>
                <a:spcPts val="600"/>
              </a:spcAft>
              <a:buFont typeface="Arial"/>
              <a:buNone/>
              <a:defRPr/>
            </a:lvl1pPr>
            <a:lvl2pPr marL="742950" indent="-182880">
              <a:spcBef>
                <a:spcPts val="0"/>
              </a:spcBef>
              <a:spcAft>
                <a:spcPts val="600"/>
              </a:spcAft>
              <a:buFont typeface="Arial"/>
              <a:buChar char="•"/>
              <a:defRPr/>
            </a:lvl2pPr>
            <a:lvl3pPr marL="1143000" indent="-182880">
              <a:spcBef>
                <a:spcPts val="0"/>
              </a:spcBef>
              <a:spcAft>
                <a:spcPts val="600"/>
              </a:spcAft>
              <a:buFont typeface="Arial"/>
              <a:buChar char="•"/>
              <a:defRPr/>
            </a:lvl3pPr>
            <a:lvl4pPr marL="1600200" indent="-182880">
              <a:spcBef>
                <a:spcPts val="0"/>
              </a:spcBef>
              <a:spcAft>
                <a:spcPts val="600"/>
              </a:spcAft>
              <a:buFont typeface="Arial"/>
              <a:buChar char="•"/>
              <a:defRPr/>
            </a:lvl4pPr>
            <a:lvl5pPr marL="2057400" indent="-182880">
              <a:spcBef>
                <a:spcPts val="0"/>
              </a:spcBef>
              <a:spcAft>
                <a:spcPts val="600"/>
              </a:spcAft>
              <a:buFont typeface="Arial"/>
              <a:buChar char="•"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947206" y="5961688"/>
            <a:ext cx="9179458" cy="68676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>
                <a:solidFill>
                  <a:srgbClr val="323A45"/>
                </a:solidFill>
              </a:defRPr>
            </a:lvl1pPr>
          </a:lstStyle>
          <a:p>
            <a:pPr lvl="0"/>
            <a:r>
              <a:rPr lang="en-US" dirty="0" smtClean="0"/>
              <a:t>Insert Source Here</a:t>
            </a:r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947205" y="88512"/>
            <a:ext cx="2844059" cy="365125"/>
          </a:xfrm>
          <a:prstGeom prst="rect">
            <a:avLst/>
          </a:prstGeom>
        </p:spPr>
        <p:txBody>
          <a:bodyPr/>
          <a:lstStyle>
            <a:lvl1pPr algn="l">
              <a:defRPr sz="1400">
                <a:solidFill>
                  <a:srgbClr val="323A45"/>
                </a:solidFill>
              </a:defRPr>
            </a:lvl1pPr>
          </a:lstStyle>
          <a:p>
            <a:r>
              <a:rPr lang="en-US" dirty="0" smtClean="0"/>
              <a:t>Figure </a:t>
            </a:r>
            <a:fld id="{8E9351FB-0652-5D4E-8675-5F18C30F079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35331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0268935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Placeholder 1">
            <a:extLst>
              <a:ext uri="{FF2B5EF4-FFF2-40B4-BE49-F238E27FC236}">
                <a16:creationId xmlns:a16="http://schemas.microsoft.com/office/drawing/2014/main" id="{5270A08D-6738-C147-B49E-C6DD50DAF2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4815" y="582133"/>
            <a:ext cx="11268398" cy="865667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Text Placeholder 2">
            <a:extLst>
              <a:ext uri="{FF2B5EF4-FFF2-40B4-BE49-F238E27FC236}">
                <a16:creationId xmlns:a16="http://schemas.microsoft.com/office/drawing/2014/main" id="{8ABC86AB-6687-354B-8700-0C280FC970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4815" y="1908674"/>
            <a:ext cx="11268398" cy="4091016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7095668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vide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845525" y="1680183"/>
            <a:ext cx="10360502" cy="1470025"/>
          </a:xfrm>
        </p:spPr>
        <p:txBody>
          <a:bodyPr>
            <a:noAutofit/>
          </a:bodyPr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US" dirty="0"/>
              <a:t>Click to edit </a:t>
            </a:r>
            <a:r>
              <a:rPr lang="en-US" dirty="0" smtClean="0"/>
              <a:t>Divider </a:t>
            </a:r>
            <a:r>
              <a:rPr lang="en-US" dirty="0"/>
              <a:t>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45525" y="2536153"/>
            <a:ext cx="10271125" cy="1752600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>
              <a:buNone/>
              <a:defRPr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8577167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no Fig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66246" y="1915633"/>
            <a:ext cx="11266967" cy="3481966"/>
          </a:xfrm>
          <a:prstGeom prst="rect">
            <a:avLst/>
          </a:prstGeom>
        </p:spPr>
        <p:txBody>
          <a:bodyPr/>
          <a:lstStyle>
            <a:lvl1pPr marL="445770" indent="-28575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 baseline="0">
                <a:solidFill>
                  <a:schemeClr val="tx1"/>
                </a:solidFill>
              </a:defRPr>
            </a:lvl1pPr>
            <a:lvl2pPr marL="742950" indent="-18288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‒"/>
              <a:defRPr>
                <a:solidFill>
                  <a:schemeClr val="tx1"/>
                </a:solidFill>
              </a:defRPr>
            </a:lvl2pPr>
            <a:lvl3pPr marL="1143000" indent="-182880">
              <a:spcBef>
                <a:spcPts val="0"/>
              </a:spcBef>
              <a:spcAft>
                <a:spcPts val="600"/>
              </a:spcAft>
              <a:buFont typeface="Arial"/>
              <a:buChar char="•"/>
              <a:defRPr>
                <a:solidFill>
                  <a:schemeClr val="tx1"/>
                </a:solidFill>
              </a:defRPr>
            </a:lvl3pPr>
            <a:lvl4pPr marL="1600200" indent="-18288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‒"/>
              <a:defRPr>
                <a:solidFill>
                  <a:schemeClr val="tx1"/>
                </a:solidFill>
              </a:defRPr>
            </a:lvl4pPr>
            <a:lvl5pPr marL="2057400" indent="-182880">
              <a:spcBef>
                <a:spcPts val="0"/>
              </a:spcBef>
              <a:spcAft>
                <a:spcPts val="600"/>
              </a:spcAft>
              <a:buFont typeface="Arial"/>
              <a:buChar char="•"/>
              <a:defRPr/>
            </a:lvl5pPr>
          </a:lstStyle>
          <a:p>
            <a:pPr lvl="0"/>
            <a:r>
              <a:rPr lang="en-US" dirty="0" smtClean="0"/>
              <a:t>First level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466246" y="6067136"/>
            <a:ext cx="10295514" cy="68676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Insert Source Here</a:t>
            </a:r>
          </a:p>
        </p:txBody>
      </p:sp>
      <p:sp>
        <p:nvSpPr>
          <p:cNvPr id="6" name="Title Placeholder 1">
            <a:extLst>
              <a:ext uri="{FF2B5EF4-FFF2-40B4-BE49-F238E27FC236}">
                <a16:creationId xmlns:a16="http://schemas.microsoft.com/office/drawing/2014/main" id="{E0C57E2F-108D-BC45-BF44-2F6C065BC1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8314" y="586267"/>
            <a:ext cx="11264900" cy="861533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5350874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464849" y="1914246"/>
            <a:ext cx="5102052" cy="4010377"/>
          </a:xfrm>
          <a:prstGeom prst="rect">
            <a:avLst/>
          </a:prstGeom>
        </p:spPr>
        <p:txBody>
          <a:bodyPr/>
          <a:lstStyle>
            <a:lvl1pPr marL="342900" indent="-182880">
              <a:spcBef>
                <a:spcPts val="0"/>
              </a:spcBef>
              <a:spcAft>
                <a:spcPts val="600"/>
              </a:spcAft>
              <a:buFont typeface="Arial"/>
              <a:buChar char="•"/>
              <a:defRPr sz="2800">
                <a:solidFill>
                  <a:schemeClr val="tx1"/>
                </a:solidFill>
              </a:defRPr>
            </a:lvl1pPr>
            <a:lvl2pPr marL="742950" indent="-18288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‒"/>
              <a:defRPr sz="2400">
                <a:solidFill>
                  <a:schemeClr val="tx1"/>
                </a:solidFill>
              </a:defRPr>
            </a:lvl2pPr>
            <a:lvl3pPr marL="1143000" indent="-182880">
              <a:spcBef>
                <a:spcPts val="0"/>
              </a:spcBef>
              <a:spcAft>
                <a:spcPts val="600"/>
              </a:spcAft>
              <a:buFont typeface="Arial"/>
              <a:buChar char="•"/>
              <a:defRPr sz="2000">
                <a:solidFill>
                  <a:schemeClr val="tx1"/>
                </a:solidFill>
              </a:defRPr>
            </a:lvl3pPr>
            <a:lvl4pPr marL="1600200" indent="-18288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‒"/>
              <a:defRPr sz="1800">
                <a:solidFill>
                  <a:schemeClr val="tx1"/>
                </a:solidFill>
              </a:defRPr>
            </a:lvl4pPr>
            <a:lvl5pPr marL="2057400" indent="-182880">
              <a:spcBef>
                <a:spcPts val="0"/>
              </a:spcBef>
              <a:spcAft>
                <a:spcPts val="600"/>
              </a:spcAft>
              <a:buFont typeface="Arial"/>
              <a:buChar char="•"/>
              <a:defRPr sz="180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</a:t>
            </a:r>
            <a:r>
              <a:rPr lang="en-US" dirty="0" smtClean="0"/>
              <a:t>level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 hasCustomPrompt="1"/>
          </p:nvPr>
        </p:nvSpPr>
        <p:spPr>
          <a:xfrm>
            <a:off x="470142" y="6067136"/>
            <a:ext cx="10291618" cy="59831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Insert Source</a:t>
            </a:r>
          </a:p>
        </p:txBody>
      </p:sp>
      <p:sp>
        <p:nvSpPr>
          <p:cNvPr id="7" name="Title Placeholder 1">
            <a:extLst>
              <a:ext uri="{FF2B5EF4-FFF2-40B4-BE49-F238E27FC236}">
                <a16:creationId xmlns:a16="http://schemas.microsoft.com/office/drawing/2014/main" id="{0E776E84-F54F-3445-8517-0E7B66C3BA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8314" y="586267"/>
            <a:ext cx="11264900" cy="861533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Content Placeholder 2"/>
          <p:cNvSpPr>
            <a:spLocks noGrp="1"/>
          </p:cNvSpPr>
          <p:nvPr>
            <p:ph sz="half" idx="11" hasCustomPrompt="1"/>
          </p:nvPr>
        </p:nvSpPr>
        <p:spPr>
          <a:xfrm>
            <a:off x="6100764" y="1914246"/>
            <a:ext cx="5102052" cy="4010377"/>
          </a:xfrm>
          <a:prstGeom prst="rect">
            <a:avLst/>
          </a:prstGeom>
        </p:spPr>
        <p:txBody>
          <a:bodyPr/>
          <a:lstStyle>
            <a:lvl1pPr marL="342900" indent="-182880">
              <a:spcBef>
                <a:spcPts val="0"/>
              </a:spcBef>
              <a:spcAft>
                <a:spcPts val="600"/>
              </a:spcAft>
              <a:buFont typeface="Arial"/>
              <a:buChar char="•"/>
              <a:defRPr sz="2800">
                <a:solidFill>
                  <a:schemeClr val="tx1"/>
                </a:solidFill>
              </a:defRPr>
            </a:lvl1pPr>
            <a:lvl2pPr marL="742950" indent="-18288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‒"/>
              <a:defRPr sz="2400">
                <a:solidFill>
                  <a:schemeClr val="tx1"/>
                </a:solidFill>
              </a:defRPr>
            </a:lvl2pPr>
            <a:lvl3pPr marL="1143000" indent="-182880">
              <a:spcBef>
                <a:spcPts val="0"/>
              </a:spcBef>
              <a:spcAft>
                <a:spcPts val="600"/>
              </a:spcAft>
              <a:buFont typeface="Arial"/>
              <a:buChar char="•"/>
              <a:defRPr sz="2000">
                <a:solidFill>
                  <a:schemeClr val="tx1"/>
                </a:solidFill>
              </a:defRPr>
            </a:lvl3pPr>
            <a:lvl4pPr marL="1600200" indent="-18288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‒"/>
              <a:defRPr sz="1800">
                <a:solidFill>
                  <a:schemeClr val="tx1"/>
                </a:solidFill>
              </a:defRPr>
            </a:lvl4pPr>
            <a:lvl5pPr marL="2057400" indent="-182880">
              <a:spcBef>
                <a:spcPts val="0"/>
              </a:spcBef>
              <a:spcAft>
                <a:spcPts val="600"/>
              </a:spcAft>
              <a:buFont typeface="Arial"/>
              <a:buChar char="•"/>
              <a:defRPr sz="180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</a:t>
            </a:r>
            <a:r>
              <a:rPr lang="en-US" dirty="0" smtClean="0"/>
              <a:t>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9906374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39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920900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Default with Figure #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63841" y="1904999"/>
            <a:ext cx="11269371" cy="4024867"/>
          </a:xfrm>
          <a:prstGeom prst="rect">
            <a:avLst/>
          </a:prstGeom>
        </p:spPr>
        <p:txBody>
          <a:bodyPr/>
          <a:lstStyle>
            <a:lvl1pPr marL="445770" indent="-28575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</a:defRPr>
            </a:lvl1pPr>
            <a:lvl2pPr marL="742950" indent="-18288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‒"/>
              <a:defRPr>
                <a:solidFill>
                  <a:schemeClr val="tx1"/>
                </a:solidFill>
              </a:defRPr>
            </a:lvl2pPr>
            <a:lvl3pPr marL="1143000" indent="-182880">
              <a:spcBef>
                <a:spcPts val="0"/>
              </a:spcBef>
              <a:spcAft>
                <a:spcPts val="600"/>
              </a:spcAft>
              <a:buFont typeface="Arial"/>
              <a:buChar char="•"/>
              <a:defRPr>
                <a:solidFill>
                  <a:schemeClr val="tx1"/>
                </a:solidFill>
              </a:defRPr>
            </a:lvl3pPr>
            <a:lvl4pPr marL="1600200" indent="-18288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‒"/>
              <a:defRPr>
                <a:solidFill>
                  <a:schemeClr val="tx1"/>
                </a:solidFill>
              </a:defRPr>
            </a:lvl4pPr>
            <a:lvl5pPr marL="2057400" indent="-182880">
              <a:spcBef>
                <a:spcPts val="0"/>
              </a:spcBef>
              <a:spcAft>
                <a:spcPts val="600"/>
              </a:spcAft>
              <a:buFont typeface="Arial"/>
              <a:buChar char="•"/>
              <a:defRPr/>
            </a:lvl5pPr>
          </a:lstStyle>
          <a:p>
            <a:pPr lvl="0"/>
            <a:r>
              <a:rPr lang="en-US" dirty="0" smtClean="0"/>
              <a:t>First level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468312" y="6068533"/>
            <a:ext cx="10240087" cy="686761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2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Insert Source Here</a:t>
            </a:r>
          </a:p>
        </p:txBody>
      </p:sp>
      <p:sp>
        <p:nvSpPr>
          <p:cNvPr id="8" name="Title Placeholder 1">
            <a:extLst>
              <a:ext uri="{FF2B5EF4-FFF2-40B4-BE49-F238E27FC236}">
                <a16:creationId xmlns:a16="http://schemas.microsoft.com/office/drawing/2014/main" id="{FB4E8EC0-9E51-1B4B-8B5B-6438FF7323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8314" y="587665"/>
            <a:ext cx="11264900" cy="860136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6798226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with Figure #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468314" y="1586467"/>
            <a:ext cx="5486400" cy="4343400"/>
          </a:xfrm>
          <a:prstGeom prst="rect">
            <a:avLst/>
          </a:prstGeom>
        </p:spPr>
        <p:txBody>
          <a:bodyPr/>
          <a:lstStyle>
            <a:lvl1pPr marL="342900" indent="-182880">
              <a:spcBef>
                <a:spcPts val="0"/>
              </a:spcBef>
              <a:spcAft>
                <a:spcPts val="600"/>
              </a:spcAft>
              <a:buFont typeface="Arial"/>
              <a:buChar char="•"/>
              <a:defRPr sz="2800">
                <a:solidFill>
                  <a:srgbClr val="393D40"/>
                </a:solidFill>
              </a:defRPr>
            </a:lvl1pPr>
            <a:lvl2pPr marL="742950" indent="-18288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‒"/>
              <a:defRPr sz="2400">
                <a:solidFill>
                  <a:srgbClr val="393D40"/>
                </a:solidFill>
              </a:defRPr>
            </a:lvl2pPr>
            <a:lvl3pPr marL="1143000" indent="-182880">
              <a:spcBef>
                <a:spcPts val="0"/>
              </a:spcBef>
              <a:spcAft>
                <a:spcPts val="600"/>
              </a:spcAft>
              <a:buFont typeface="Arial"/>
              <a:buChar char="•"/>
              <a:defRPr sz="2000">
                <a:solidFill>
                  <a:srgbClr val="393D40"/>
                </a:solidFill>
              </a:defRPr>
            </a:lvl3pPr>
            <a:lvl4pPr marL="1600200" indent="-18288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‒"/>
              <a:defRPr sz="1800">
                <a:solidFill>
                  <a:srgbClr val="393D40"/>
                </a:solidFill>
              </a:defRPr>
            </a:lvl4pPr>
            <a:lvl5pPr marL="2057400" indent="-182880">
              <a:spcBef>
                <a:spcPts val="0"/>
              </a:spcBef>
              <a:spcAft>
                <a:spcPts val="600"/>
              </a:spcAft>
              <a:buFont typeface="Arial"/>
              <a:buChar char="•"/>
              <a:defRPr sz="1800">
                <a:solidFill>
                  <a:srgbClr val="393D40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</a:t>
            </a:r>
            <a:r>
              <a:rPr lang="en-US" dirty="0" smtClean="0"/>
              <a:t>level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 hasCustomPrompt="1"/>
          </p:nvPr>
        </p:nvSpPr>
        <p:spPr>
          <a:xfrm>
            <a:off x="468313" y="6068533"/>
            <a:ext cx="10293447" cy="598311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200" baseline="0">
                <a:solidFill>
                  <a:srgbClr val="393D40"/>
                </a:solidFill>
              </a:defRPr>
            </a:lvl1pPr>
          </a:lstStyle>
          <a:p>
            <a:pPr lvl="0"/>
            <a:r>
              <a:rPr lang="en-US" dirty="0"/>
              <a:t>Insert Source</a:t>
            </a:r>
          </a:p>
        </p:txBody>
      </p:sp>
      <p:sp>
        <p:nvSpPr>
          <p:cNvPr id="9" name="Title Placeholder 1">
            <a:extLst>
              <a:ext uri="{FF2B5EF4-FFF2-40B4-BE49-F238E27FC236}">
                <a16:creationId xmlns:a16="http://schemas.microsoft.com/office/drawing/2014/main" id="{9D663ECE-2525-9049-A44C-56EA831A54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8314" y="587665"/>
            <a:ext cx="11264900" cy="860136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7" name="Content Placeholder 2"/>
          <p:cNvSpPr>
            <a:spLocks noGrp="1"/>
          </p:cNvSpPr>
          <p:nvPr>
            <p:ph sz="half" idx="11" hasCustomPrompt="1"/>
          </p:nvPr>
        </p:nvSpPr>
        <p:spPr>
          <a:xfrm>
            <a:off x="6107113" y="1562100"/>
            <a:ext cx="5626099" cy="4343400"/>
          </a:xfrm>
          <a:prstGeom prst="rect">
            <a:avLst/>
          </a:prstGeom>
        </p:spPr>
        <p:txBody>
          <a:bodyPr/>
          <a:lstStyle>
            <a:lvl1pPr marL="342900" indent="-182880">
              <a:spcBef>
                <a:spcPts val="0"/>
              </a:spcBef>
              <a:spcAft>
                <a:spcPts val="600"/>
              </a:spcAft>
              <a:buFont typeface="Arial"/>
              <a:buChar char="•"/>
              <a:defRPr sz="2800">
                <a:solidFill>
                  <a:srgbClr val="393D40"/>
                </a:solidFill>
              </a:defRPr>
            </a:lvl1pPr>
            <a:lvl2pPr marL="742950" indent="-18288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‒"/>
              <a:defRPr sz="2400">
                <a:solidFill>
                  <a:srgbClr val="393D40"/>
                </a:solidFill>
              </a:defRPr>
            </a:lvl2pPr>
            <a:lvl3pPr marL="1143000" indent="-182880">
              <a:spcBef>
                <a:spcPts val="0"/>
              </a:spcBef>
              <a:spcAft>
                <a:spcPts val="600"/>
              </a:spcAft>
              <a:buFont typeface="Arial"/>
              <a:buChar char="•"/>
              <a:defRPr sz="2000">
                <a:solidFill>
                  <a:srgbClr val="393D40"/>
                </a:solidFill>
              </a:defRPr>
            </a:lvl3pPr>
            <a:lvl4pPr marL="1600200" indent="-18288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‒"/>
              <a:defRPr sz="1800">
                <a:solidFill>
                  <a:srgbClr val="393D40"/>
                </a:solidFill>
              </a:defRPr>
            </a:lvl4pPr>
            <a:lvl5pPr marL="2057400" indent="-182880">
              <a:spcBef>
                <a:spcPts val="0"/>
              </a:spcBef>
              <a:spcAft>
                <a:spcPts val="600"/>
              </a:spcAft>
              <a:buFont typeface="Arial"/>
              <a:buChar char="•"/>
              <a:defRPr sz="1800">
                <a:solidFill>
                  <a:srgbClr val="393D40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</a:t>
            </a:r>
            <a:r>
              <a:rPr lang="en-US" dirty="0" smtClean="0"/>
              <a:t>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8897601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39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Default with Figure #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693901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 Default with Figure #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914253" y="288704"/>
            <a:ext cx="11104752" cy="844213"/>
          </a:xfrm>
        </p:spPr>
        <p:txBody>
          <a:bodyPr/>
          <a:lstStyle>
            <a:lvl1pPr>
              <a:defRPr sz="3000">
                <a:solidFill>
                  <a:srgbClr val="393D4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914254" y="6044068"/>
            <a:ext cx="9179458" cy="68676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>
                <a:solidFill>
                  <a:srgbClr val="393D40"/>
                </a:solidFill>
              </a:defRPr>
            </a:lvl1pPr>
          </a:lstStyle>
          <a:p>
            <a:pPr lvl="0"/>
            <a:endParaRPr lang="en-US" dirty="0" smtClean="0"/>
          </a:p>
          <a:p>
            <a:pPr lvl="0"/>
            <a:endParaRPr lang="en-US" dirty="0" smtClean="0"/>
          </a:p>
          <a:p>
            <a:pPr lvl="0"/>
            <a:r>
              <a:rPr lang="en-US" dirty="0" smtClean="0"/>
              <a:t>Insert Source Here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079466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5.xml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6.jpg"/><Relationship Id="rId4" Type="http://schemas.openxmlformats.org/officeDocument/2006/relationships/theme" Target="../theme/theme3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8.xml"/><Relationship Id="rId7" Type="http://schemas.openxmlformats.org/officeDocument/2006/relationships/image" Target="../media/image6.jpg"/><Relationship Id="rId2" Type="http://schemas.openxmlformats.org/officeDocument/2006/relationships/slideLayout" Target="../slideLayouts/slideLayout7.xml"/><Relationship Id="rId1" Type="http://schemas.openxmlformats.org/officeDocument/2006/relationships/slideLayout" Target="../slideLayouts/slideLayout6.xml"/><Relationship Id="rId6" Type="http://schemas.openxmlformats.org/officeDocument/2006/relationships/theme" Target="../theme/theme4.xml"/><Relationship Id="rId5" Type="http://schemas.openxmlformats.org/officeDocument/2006/relationships/slideLayout" Target="../slideLayouts/slideLayout10.xml"/><Relationship Id="rId4" Type="http://schemas.openxmlformats.org/officeDocument/2006/relationships/slideLayout" Target="../slideLayouts/slideLayout9.xml"/></Relationships>
</file>

<file path=ppt/slideMasters/_rels/slideMaster5.xml.rels><?xml version="1.0" encoding="UTF-8" standalone="yes"?>
<Relationships xmlns="http://schemas.openxmlformats.org/package/2006/relationships"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11.xml"/></Relationships>
</file>

<file path=ppt/slideMasters/_rels/slideMaster6.xml.rels><?xml version="1.0" encoding="UTF-8" standalone="yes"?>
<Relationships xmlns="http://schemas.openxmlformats.org/package/2006/relationships"><Relationship Id="rId2" Type="http://schemas.openxmlformats.org/officeDocument/2006/relationships/theme" Target="../theme/theme6.xml"/><Relationship Id="rId1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 userDrawn="1"/>
        </p:nvSpPr>
        <p:spPr>
          <a:xfrm>
            <a:off x="-1" y="0"/>
            <a:ext cx="12188826" cy="6858000"/>
          </a:xfrm>
          <a:prstGeom prst="rect">
            <a:avLst/>
          </a:prstGeom>
          <a:solidFill>
            <a:srgbClr val="0B5FB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307154" y="2633307"/>
            <a:ext cx="8397439" cy="844213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pic>
        <p:nvPicPr>
          <p:cNvPr id="5" name="Picture 4" descr="KFF_Large_K.png"/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308"/>
          <a:stretch/>
        </p:blipFill>
        <p:spPr>
          <a:xfrm>
            <a:off x="-1" y="0"/>
            <a:ext cx="3358798" cy="6858000"/>
          </a:xfrm>
          <a:prstGeom prst="rect">
            <a:avLst/>
          </a:prstGeom>
        </p:spPr>
      </p:pic>
      <p:pic>
        <p:nvPicPr>
          <p:cNvPr id="7" name="Picture 6" descr="KFF_Full_Logo_KO.png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09099" y="5295540"/>
            <a:ext cx="1184364" cy="786320"/>
          </a:xfrm>
          <a:prstGeom prst="rect">
            <a:avLst/>
          </a:prstGeom>
        </p:spPr>
      </p:pic>
      <p:pic>
        <p:nvPicPr>
          <p:cNvPr id="13" name="Picture 12" descr="KFF_Tagline_KO.png"/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56556" y="6251604"/>
            <a:ext cx="4162012" cy="2433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13551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48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Clr>
          <a:srgbClr val="0076C4"/>
        </a:buClr>
        <a:buFont typeface="Arial"/>
        <a:buChar char="•"/>
        <a:defRPr sz="1800" kern="1200">
          <a:solidFill>
            <a:srgbClr val="555659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Clr>
          <a:srgbClr val="0076C4"/>
        </a:buClr>
        <a:buFont typeface="Arial"/>
        <a:buChar char="–"/>
        <a:defRPr sz="1800" kern="1200">
          <a:solidFill>
            <a:srgbClr val="555659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Clr>
          <a:srgbClr val="0076C4"/>
        </a:buClr>
        <a:buFont typeface="Arial"/>
        <a:buChar char="•"/>
        <a:defRPr sz="1800" kern="1200">
          <a:solidFill>
            <a:srgbClr val="555659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Clr>
          <a:srgbClr val="0076C4"/>
        </a:buClr>
        <a:buFont typeface="Arial"/>
        <a:buChar char="–"/>
        <a:defRPr sz="1800" kern="1200">
          <a:solidFill>
            <a:srgbClr val="555659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Clr>
          <a:srgbClr val="0076C4"/>
        </a:buClr>
        <a:buFont typeface="Arial"/>
        <a:buChar char="»"/>
        <a:defRPr sz="1800" kern="1200">
          <a:solidFill>
            <a:srgbClr val="555659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-1" y="0"/>
            <a:ext cx="12188826" cy="6858000"/>
          </a:xfrm>
          <a:prstGeom prst="rect">
            <a:avLst/>
          </a:prstGeom>
          <a:solidFill>
            <a:srgbClr val="0B5FB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 descr="KFF_Plate_Tab+Slab6.png"/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055"/>
          <a:stretch/>
        </p:blipFill>
        <p:spPr>
          <a:xfrm>
            <a:off x="8376195" y="0"/>
            <a:ext cx="381263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45605" y="1695882"/>
            <a:ext cx="8397439" cy="844213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dirty="0"/>
              <a:t>Click to edit </a:t>
            </a:r>
            <a:r>
              <a:rPr lang="en-US" dirty="0" smtClean="0"/>
              <a:t>Divider </a:t>
            </a:r>
            <a:r>
              <a:rPr lang="en-US" dirty="0"/>
              <a:t>title style</a:t>
            </a:r>
          </a:p>
        </p:txBody>
      </p:sp>
      <p:pic>
        <p:nvPicPr>
          <p:cNvPr id="11" name="Picture 10" descr="KFF_Plate_Tab+Slab9.png"/>
          <p:cNvPicPr>
            <a:picLocks noChangeAspect="1"/>
          </p:cNvPicPr>
          <p:nvPr userDrawn="1"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8613" b="85485"/>
          <a:stretch/>
        </p:blipFill>
        <p:spPr>
          <a:xfrm>
            <a:off x="0" y="0"/>
            <a:ext cx="1028125" cy="16958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11342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48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Clr>
          <a:srgbClr val="0076C4"/>
        </a:buClr>
        <a:buFont typeface="Arial"/>
        <a:buChar char="•"/>
        <a:defRPr sz="1800" kern="1200">
          <a:solidFill>
            <a:srgbClr val="555659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Clr>
          <a:srgbClr val="0076C4"/>
        </a:buClr>
        <a:buFont typeface="Arial"/>
        <a:buChar char="–"/>
        <a:defRPr sz="1800" kern="1200">
          <a:solidFill>
            <a:srgbClr val="555659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Clr>
          <a:srgbClr val="0076C4"/>
        </a:buClr>
        <a:buFont typeface="Arial"/>
        <a:buChar char="•"/>
        <a:defRPr sz="1800" kern="1200">
          <a:solidFill>
            <a:srgbClr val="555659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Clr>
          <a:srgbClr val="0076C4"/>
        </a:buClr>
        <a:buFont typeface="Arial"/>
        <a:buChar char="–"/>
        <a:defRPr sz="1800" kern="1200">
          <a:solidFill>
            <a:srgbClr val="555659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Clr>
          <a:srgbClr val="0076C4"/>
        </a:buClr>
        <a:buFont typeface="Arial"/>
        <a:buChar char="»"/>
        <a:defRPr sz="1800" kern="1200">
          <a:solidFill>
            <a:srgbClr val="555659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527" userDrawn="1">
          <p15:clr>
            <a:srgbClr val="F26B43"/>
          </p15:clr>
        </p15:guide>
        <p15:guide id="2" orient="horz" pos="1608" userDrawn="1">
          <p15:clr>
            <a:srgbClr val="F26B43"/>
          </p15:clr>
        </p15:guide>
      </p15:sldGuideLst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66247" y="586267"/>
            <a:ext cx="11266966" cy="861533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10905671" y="6072289"/>
            <a:ext cx="831361" cy="5517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75322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2" r:id="rId2"/>
    <p:sldLayoutId id="2147483655" r:id="rId3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3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Clr>
          <a:srgbClr val="0076C4"/>
        </a:buClr>
        <a:buFont typeface="Arial"/>
        <a:buChar char="•"/>
        <a:defRPr sz="1800" kern="1200">
          <a:solidFill>
            <a:srgbClr val="555659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Clr>
          <a:srgbClr val="0076C4"/>
        </a:buClr>
        <a:buFont typeface="Arial"/>
        <a:buChar char="–"/>
        <a:defRPr sz="1800" kern="1200">
          <a:solidFill>
            <a:srgbClr val="555659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Clr>
          <a:srgbClr val="0076C4"/>
        </a:buClr>
        <a:buFont typeface="Arial"/>
        <a:buChar char="•"/>
        <a:defRPr sz="1800" kern="1200">
          <a:solidFill>
            <a:srgbClr val="555659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Clr>
          <a:srgbClr val="0076C4"/>
        </a:buClr>
        <a:buFont typeface="Arial"/>
        <a:buChar char="–"/>
        <a:defRPr sz="1800" kern="1200">
          <a:solidFill>
            <a:srgbClr val="555659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Clr>
          <a:srgbClr val="0076C4"/>
        </a:buClr>
        <a:buFont typeface="Arial"/>
        <a:buChar char="»"/>
        <a:defRPr sz="1800" kern="1200">
          <a:solidFill>
            <a:srgbClr val="555659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3816" userDrawn="1">
          <p15:clr>
            <a:srgbClr val="F26B43"/>
          </p15:clr>
        </p15:guide>
        <p15:guide id="2" pos="287" userDrawn="1">
          <p15:clr>
            <a:srgbClr val="F26B43"/>
          </p15:clr>
        </p15:guide>
        <p15:guide id="3" pos="7391" userDrawn="1">
          <p15:clr>
            <a:srgbClr val="F26B43"/>
          </p15:clr>
        </p15:guide>
        <p15:guide id="4" orient="horz" pos="984" userDrawn="1">
          <p15:clr>
            <a:srgbClr val="F26B43"/>
          </p15:clr>
        </p15:guide>
        <p15:guide id="5" orient="horz" pos="360" userDrawn="1">
          <p15:clr>
            <a:srgbClr val="F26B43"/>
          </p15:clr>
        </p15:guide>
        <p15:guide id="6" orient="horz" pos="1200" userDrawn="1">
          <p15:clr>
            <a:srgbClr val="F26B43"/>
          </p15:clr>
        </p15:guide>
      </p15:sldGuideLst>
    </p:ext>
  </p:extLst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68314" y="587664"/>
            <a:ext cx="11264900" cy="974435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AD0A1D8B-E64A-4D45-A49A-72A56E14E833}"/>
              </a:ext>
            </a:extLst>
          </p:cNvPr>
          <p:cNvPicPr>
            <a:picLocks noChangeAspect="1"/>
          </p:cNvPicPr>
          <p:nvPr userDrawn="1"/>
        </p:nvPicPr>
        <p:blipFill>
          <a:blip r:embed="rId7"/>
          <a:stretch>
            <a:fillRect/>
          </a:stretch>
        </p:blipFill>
        <p:spPr>
          <a:xfrm>
            <a:off x="10905671" y="6072289"/>
            <a:ext cx="831361" cy="551795"/>
          </a:xfrm>
          <a:prstGeom prst="rect">
            <a:avLst/>
          </a:prstGeom>
        </p:spPr>
      </p:pic>
      <p:sp>
        <p:nvSpPr>
          <p:cNvPr id="3" name="Rectangle 2"/>
          <p:cNvSpPr/>
          <p:nvPr userDrawn="1"/>
        </p:nvSpPr>
        <p:spPr>
          <a:xfrm>
            <a:off x="468314" y="203102"/>
            <a:ext cx="4708732" cy="316195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en-US" sz="1400" dirty="0" smtClean="0">
                <a:solidFill>
                  <a:schemeClr val="tx1"/>
                </a:solidFill>
                <a:effectLst/>
              </a:rPr>
              <a:t>Figure </a:t>
            </a:r>
            <a:fld id="{0A525C9C-33A6-4D3C-B3CA-626642866690}" type="slidenum">
              <a:rPr lang="en-US" sz="1400" smtClean="0">
                <a:solidFill>
                  <a:schemeClr val="tx1"/>
                </a:solidFill>
                <a:effectLst/>
              </a:rPr>
              <a:t>‹#›</a:t>
            </a:fld>
            <a:endParaRPr lang="en-US" sz="1400" dirty="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9033732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81" r:id="rId2"/>
    <p:sldLayoutId id="2147483682" r:id="rId3"/>
    <p:sldLayoutId id="2147483683" r:id="rId4"/>
    <p:sldLayoutId id="2147483684" r:id="rId5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3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Clr>
          <a:srgbClr val="0076C4"/>
        </a:buClr>
        <a:buFont typeface="Arial"/>
        <a:buChar char="•"/>
        <a:defRPr sz="1800" kern="1200">
          <a:solidFill>
            <a:srgbClr val="555659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Clr>
          <a:srgbClr val="0076C4"/>
        </a:buClr>
        <a:buFont typeface="Arial"/>
        <a:buChar char="–"/>
        <a:defRPr sz="1800" kern="1200">
          <a:solidFill>
            <a:srgbClr val="555659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Clr>
          <a:srgbClr val="0076C4"/>
        </a:buClr>
        <a:buFont typeface="Arial"/>
        <a:buChar char="•"/>
        <a:defRPr sz="1800" kern="1200">
          <a:solidFill>
            <a:srgbClr val="555659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Clr>
          <a:srgbClr val="0076C4"/>
        </a:buClr>
        <a:buFont typeface="Arial"/>
        <a:buChar char="–"/>
        <a:defRPr sz="1800" kern="1200">
          <a:solidFill>
            <a:srgbClr val="555659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Clr>
          <a:srgbClr val="0076C4"/>
        </a:buClr>
        <a:buFont typeface="Arial"/>
        <a:buChar char="»"/>
        <a:defRPr sz="1800" kern="1200">
          <a:solidFill>
            <a:srgbClr val="555659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984" userDrawn="1">
          <p15:clr>
            <a:srgbClr val="F26B43"/>
          </p15:clr>
        </p15:guide>
        <p15:guide id="2" pos="287" userDrawn="1">
          <p15:clr>
            <a:srgbClr val="F26B43"/>
          </p15:clr>
        </p15:guide>
        <p15:guide id="3" orient="horz" pos="3816" userDrawn="1">
          <p15:clr>
            <a:srgbClr val="F26B43"/>
          </p15:clr>
        </p15:guide>
        <p15:guide id="4" pos="7391" userDrawn="1">
          <p15:clr>
            <a:srgbClr val="F26B43"/>
          </p15:clr>
        </p15:guide>
        <p15:guide id="5" orient="horz" pos="360" userDrawn="1">
          <p15:clr>
            <a:srgbClr val="F26B43"/>
          </p15:clr>
        </p15:guide>
        <p15:guide id="6" orient="horz" pos="312" userDrawn="1">
          <p15:clr>
            <a:srgbClr val="F26B43"/>
          </p15:clr>
        </p15:guide>
        <p15:guide id="7" orient="horz" pos="1200" userDrawn="1">
          <p15:clr>
            <a:srgbClr val="F26B43"/>
          </p15:clr>
        </p15:guide>
      </p15:sldGuideLst>
    </p:ext>
  </p:extLst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746677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Placeholder 1"/>
          <p:cNvSpPr>
            <a:spLocks noGrp="1"/>
          </p:cNvSpPr>
          <p:nvPr>
            <p:ph type="title"/>
          </p:nvPr>
        </p:nvSpPr>
        <p:spPr>
          <a:xfrm>
            <a:off x="464815" y="582133"/>
            <a:ext cx="11268398" cy="865667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9" name="Text Placeholder 2"/>
          <p:cNvSpPr>
            <a:spLocks noGrp="1"/>
          </p:cNvSpPr>
          <p:nvPr>
            <p:ph type="body" idx="1"/>
          </p:nvPr>
        </p:nvSpPr>
        <p:spPr>
          <a:xfrm>
            <a:off x="464815" y="1908673"/>
            <a:ext cx="11268398" cy="4091016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4643594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3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Clr>
          <a:srgbClr val="0076C4"/>
        </a:buClr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Clr>
          <a:srgbClr val="0076C4"/>
        </a:buClr>
        <a:buFont typeface="Arial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Clr>
          <a:srgbClr val="0076C4"/>
        </a:buClr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Clr>
          <a:srgbClr val="0076C4"/>
        </a:buClr>
        <a:buFont typeface="Arial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Clr>
          <a:srgbClr val="0076C4"/>
        </a:buClr>
        <a:buFont typeface="Arial"/>
        <a:buChar char="»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287" userDrawn="1">
          <p15:clr>
            <a:srgbClr val="F26B43"/>
          </p15:clr>
        </p15:guide>
        <p15:guide id="2" pos="7391" userDrawn="1">
          <p15:clr>
            <a:srgbClr val="F26B43"/>
          </p15:clr>
        </p15:guide>
        <p15:guide id="3" orient="horz" pos="984" userDrawn="1">
          <p15:clr>
            <a:srgbClr val="F26B43"/>
          </p15:clr>
        </p15:guide>
        <p15:guide id="4" orient="horz" pos="360" userDrawn="1">
          <p15:clr>
            <a:srgbClr val="F26B43"/>
          </p15:clr>
        </p15:guide>
        <p15:guide id="5" orient="horz" pos="3816" userDrawn="1">
          <p15:clr>
            <a:srgbClr val="F26B43"/>
          </p15:clr>
        </p15:guide>
        <p15:guide id="6" orient="horz" pos="120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9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9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4.xml"/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9.xml"/><Relationship Id="rId4" Type="http://schemas.openxmlformats.org/officeDocument/2006/relationships/chart" Target="../charts/chart15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6.xml"/><Relationship Id="rId1" Type="http://schemas.openxmlformats.org/officeDocument/2006/relationships/slideLayout" Target="../slideLayouts/slideLayout9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8.xml"/><Relationship Id="rId2" Type="http://schemas.openxmlformats.org/officeDocument/2006/relationships/chart" Target="../charts/chart17.xml"/><Relationship Id="rId1" Type="http://schemas.openxmlformats.org/officeDocument/2006/relationships/slideLayout" Target="../slideLayouts/slideLayout9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9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9.xml"/><Relationship Id="rId4" Type="http://schemas.openxmlformats.org/officeDocument/2006/relationships/chart" Target="../charts/chart20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1.xml"/><Relationship Id="rId1" Type="http://schemas.openxmlformats.org/officeDocument/2006/relationships/slideLayout" Target="../slideLayouts/slideLayout9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2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10.xml"/><Relationship Id="rId4" Type="http://schemas.openxmlformats.org/officeDocument/2006/relationships/chart" Target="../charts/chart9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-1" y="0"/>
            <a:ext cx="12188826" cy="6858000"/>
          </a:xfrm>
          <a:prstGeom prst="rect">
            <a:avLst/>
          </a:prstGeom>
          <a:solidFill>
            <a:srgbClr val="0B5FB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 descr="KFF_Full_Logo_KO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09099" y="5295540"/>
            <a:ext cx="1184364" cy="786320"/>
          </a:xfrm>
          <a:prstGeom prst="rect">
            <a:avLst/>
          </a:prstGeom>
        </p:spPr>
      </p:pic>
      <p:pic>
        <p:nvPicPr>
          <p:cNvPr id="11" name="Picture 10" descr="KFF_Tagline_KO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56556" y="6251604"/>
            <a:ext cx="4162012" cy="243326"/>
          </a:xfrm>
          <a:prstGeom prst="rect">
            <a:avLst/>
          </a:prstGeom>
        </p:spPr>
      </p:pic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2307154" y="2330907"/>
            <a:ext cx="9718069" cy="844213"/>
          </a:xfrm>
        </p:spPr>
        <p:txBody>
          <a:bodyPr/>
          <a:lstStyle/>
          <a:p>
            <a:r>
              <a:rPr lang="en-US" sz="3200" dirty="0"/>
              <a:t>Public Opinion on Single-Payer, National Health Plans, and Expanding Access to Medicare Coverage</a:t>
            </a:r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>
          <a:xfrm>
            <a:off x="2307154" y="3489136"/>
            <a:ext cx="6788601" cy="1224225"/>
          </a:xfrm>
        </p:spPr>
        <p:txBody>
          <a:bodyPr/>
          <a:lstStyle/>
          <a:p>
            <a:r>
              <a:rPr lang="en-US" sz="1600" dirty="0"/>
              <a:t>Poll findings KFF Health Tracking Polls</a:t>
            </a:r>
          </a:p>
        </p:txBody>
      </p:sp>
      <p:pic>
        <p:nvPicPr>
          <p:cNvPr id="8" name="Picture 7" descr="KFF_Large_K.png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308"/>
          <a:stretch/>
        </p:blipFill>
        <p:spPr>
          <a:xfrm>
            <a:off x="-33648" y="0"/>
            <a:ext cx="3358798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574304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6578" y="583979"/>
            <a:ext cx="11104752" cy="844213"/>
          </a:xfrm>
        </p:spPr>
        <p:txBody>
          <a:bodyPr/>
          <a:lstStyle/>
          <a:p>
            <a:r>
              <a:rPr lang="en-US" dirty="0">
                <a:solidFill>
                  <a:srgbClr val="323A45"/>
                </a:solidFill>
              </a:rPr>
              <a:t>Attitudes Shift After Hearing Messages About How Medicare-for-all Would Impact Current System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466578" y="5954749"/>
            <a:ext cx="9179458" cy="686761"/>
          </a:xfrm>
        </p:spPr>
        <p:txBody>
          <a:bodyPr/>
          <a:lstStyle/>
          <a:p>
            <a:r>
              <a:rPr lang="en-US" dirty="0">
                <a:solidFill>
                  <a:srgbClr val="323A45"/>
                </a:solidFill>
              </a:rPr>
              <a:t/>
            </a:r>
            <a:br>
              <a:rPr lang="en-US" dirty="0">
                <a:solidFill>
                  <a:srgbClr val="323A45"/>
                </a:solidFill>
              </a:rPr>
            </a:br>
            <a:endParaRPr lang="en-US" dirty="0">
              <a:solidFill>
                <a:srgbClr val="323A45"/>
              </a:solidFill>
            </a:endParaRPr>
          </a:p>
          <a:p>
            <a:r>
              <a:rPr lang="en-US" dirty="0">
                <a:solidFill>
                  <a:srgbClr val="323A45"/>
                </a:solidFill>
              </a:rPr>
              <a:t>SOURCE: KFF Health Tracking Poll (January 9-14, 2019). See topline for full question wording and response options.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65138" y="1570195"/>
            <a:ext cx="114411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Would you</a:t>
            </a:r>
            <a:r>
              <a:rPr lang="en-US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favor</a:t>
            </a:r>
            <a:r>
              <a:rPr lang="en-US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 </a:t>
            </a:r>
            <a:r>
              <a:rPr lang="en-US" b="1" dirty="0">
                <a:solidFill>
                  <a:schemeClr val="accent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oppose</a:t>
            </a:r>
            <a:r>
              <a:rPr lang="en-US" dirty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 national Medicare-for-all plan if you heard that it would do each of the following?</a:t>
            </a:r>
          </a:p>
        </p:txBody>
      </p:sp>
      <p:graphicFrame>
        <p:nvGraphicFramePr>
          <p:cNvPr id="21" name="Chart Placeholder 4"/>
          <p:cNvGraphicFramePr>
            <a:graphicFrameLocks/>
          </p:cNvGraphicFramePr>
          <p:nvPr>
            <p:extLst/>
          </p:nvPr>
        </p:nvGraphicFramePr>
        <p:xfrm>
          <a:off x="470955" y="2101824"/>
          <a:ext cx="11262258" cy="417764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cxnSp>
        <p:nvCxnSpPr>
          <p:cNvPr id="22" name="Straight Connector 21"/>
          <p:cNvCxnSpPr/>
          <p:nvPr/>
        </p:nvCxnSpPr>
        <p:spPr>
          <a:xfrm flipH="1">
            <a:off x="8868236" y="2246056"/>
            <a:ext cx="1" cy="4114800"/>
          </a:xfrm>
          <a:prstGeom prst="line">
            <a:avLst/>
          </a:prstGeom>
          <a:ln w="41275"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1749668" y="5533965"/>
            <a:ext cx="4616560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defTabSz="342900">
              <a:defRPr/>
            </a:pPr>
            <a:r>
              <a:rPr lang="en-US" sz="1700" dirty="0" smtClean="0">
                <a:solidFill>
                  <a:srgbClr val="323A45"/>
                </a:solidFill>
                <a:latin typeface="Arial" panose="020B0604020202020204"/>
              </a:rPr>
              <a:t>Guarantee health insurance as a right for all Americans </a:t>
            </a:r>
            <a:endParaRPr lang="en-US" sz="1700" dirty="0">
              <a:solidFill>
                <a:srgbClr val="323A45"/>
              </a:solidFill>
              <a:latin typeface="Arial" panose="020B0604020202020204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659421" y="4969026"/>
            <a:ext cx="5706807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defTabSz="342900">
              <a:defRPr/>
            </a:pPr>
            <a:r>
              <a:rPr lang="en-US" sz="1700" dirty="0" smtClean="0">
                <a:solidFill>
                  <a:srgbClr val="323A45"/>
                </a:solidFill>
                <a:latin typeface="Arial" panose="020B0604020202020204"/>
              </a:rPr>
              <a:t>Eliminate all health insurance premiums and reduce out-of-pocket health care costs for most Americans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2863507" y="4404085"/>
            <a:ext cx="3502721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defTabSz="342900">
              <a:defRPr/>
            </a:pPr>
            <a:r>
              <a:rPr lang="en-US" sz="1700" dirty="0" smtClean="0">
                <a:solidFill>
                  <a:srgbClr val="323A45"/>
                </a:solidFill>
                <a:latin typeface="Arial" panose="020B0604020202020204"/>
              </a:rPr>
              <a:t>Eliminate private health insurance companies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2859755" y="3839144"/>
            <a:ext cx="3502721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defTabSz="342900">
              <a:defRPr/>
            </a:pPr>
            <a:r>
              <a:rPr lang="en-US" sz="1700" dirty="0" smtClean="0">
                <a:solidFill>
                  <a:srgbClr val="323A45"/>
                </a:solidFill>
                <a:latin typeface="Arial" panose="020B0604020202020204"/>
              </a:rPr>
              <a:t>Require most Americans to pay more in taxes 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2856003" y="3274203"/>
            <a:ext cx="3502721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defTabSz="342900">
              <a:defRPr/>
            </a:pPr>
            <a:r>
              <a:rPr lang="en-US" sz="1700" dirty="0" smtClean="0">
                <a:solidFill>
                  <a:srgbClr val="323A45"/>
                </a:solidFill>
                <a:latin typeface="Arial" panose="020B0604020202020204"/>
              </a:rPr>
              <a:t>Threaten the current Medicare program 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1515827" y="2709262"/>
            <a:ext cx="4850401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defTabSz="342900">
              <a:defRPr/>
            </a:pPr>
            <a:r>
              <a:rPr lang="en-US" sz="1700" dirty="0" smtClean="0">
                <a:solidFill>
                  <a:srgbClr val="323A45"/>
                </a:solidFill>
                <a:latin typeface="Arial" panose="020B0604020202020204"/>
              </a:rPr>
              <a:t>Lead to delays in people getting some medical tests and treatments </a:t>
            </a:r>
          </a:p>
        </p:txBody>
      </p:sp>
    </p:spTree>
    <p:extLst>
      <p:ext uri="{BB962C8B-B14F-4D97-AF65-F5344CB8AC3E}">
        <p14:creationId xmlns:p14="http://schemas.microsoft.com/office/powerpoint/2010/main" val="15678292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8" name="Chart Placeholder 4"/>
          <p:cNvGraphicFramePr>
            <a:graphicFrameLocks/>
          </p:cNvGraphicFramePr>
          <p:nvPr>
            <p:extLst/>
          </p:nvPr>
        </p:nvGraphicFramePr>
        <p:xfrm>
          <a:off x="1445155" y="1908773"/>
          <a:ext cx="11120373" cy="432987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2899" y="496257"/>
            <a:ext cx="11274572" cy="844213"/>
          </a:xfrm>
        </p:spPr>
        <p:txBody>
          <a:bodyPr/>
          <a:lstStyle/>
          <a:p>
            <a:r>
              <a:rPr lang="en-US" dirty="0" smtClean="0">
                <a:solidFill>
                  <a:srgbClr val="323A45"/>
                </a:solidFill>
              </a:rPr>
              <a:t>Some Moderate Shifts In Support For Medicare-for-all Depending On Description Of Plan</a:t>
            </a:r>
            <a:endParaRPr lang="en-US" dirty="0">
              <a:solidFill>
                <a:srgbClr val="323A45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464226" y="5875744"/>
            <a:ext cx="9942230" cy="487177"/>
          </a:xfrm>
        </p:spPr>
        <p:txBody>
          <a:bodyPr/>
          <a:lstStyle/>
          <a:p>
            <a:endParaRPr lang="en-US" dirty="0" smtClean="0">
              <a:solidFill>
                <a:srgbClr val="323A45"/>
              </a:solidFill>
            </a:endParaRPr>
          </a:p>
          <a:p>
            <a:endParaRPr lang="en-US" dirty="0">
              <a:solidFill>
                <a:srgbClr val="323A45"/>
              </a:solidFill>
            </a:endParaRPr>
          </a:p>
          <a:p>
            <a:r>
              <a:rPr lang="en-US" dirty="0" smtClean="0">
                <a:solidFill>
                  <a:srgbClr val="323A45"/>
                </a:solidFill>
              </a:rPr>
              <a:t>SOURCE</a:t>
            </a:r>
            <a:r>
              <a:rPr lang="en-US" dirty="0">
                <a:solidFill>
                  <a:srgbClr val="323A45"/>
                </a:solidFill>
              </a:rPr>
              <a:t>: KFF Health Tracking </a:t>
            </a:r>
            <a:r>
              <a:rPr lang="en-US" dirty="0" smtClean="0">
                <a:solidFill>
                  <a:srgbClr val="323A45"/>
                </a:solidFill>
              </a:rPr>
              <a:t>Poll </a:t>
            </a:r>
            <a:r>
              <a:rPr lang="en-US" dirty="0">
                <a:solidFill>
                  <a:srgbClr val="323A45"/>
                </a:solidFill>
              </a:rPr>
              <a:t>(conducted November 7-12, </a:t>
            </a:r>
            <a:r>
              <a:rPr lang="en-US" dirty="0" smtClean="0">
                <a:solidFill>
                  <a:srgbClr val="323A45"/>
                </a:solidFill>
              </a:rPr>
              <a:t>2019). </a:t>
            </a:r>
            <a:r>
              <a:rPr lang="en-US" dirty="0">
                <a:solidFill>
                  <a:srgbClr val="323A45"/>
                </a:solidFill>
              </a:rPr>
              <a:t>See topline for full question wording and response options.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41965" y="1570219"/>
            <a:ext cx="849075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Would you favor or oppose a national Medicare-for-all plan if you heard it would…</a:t>
            </a:r>
            <a:endParaRPr lang="en-US" dirty="0">
              <a:solidFill>
                <a:srgbClr val="323A4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478868" y="3655694"/>
            <a:ext cx="565525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Require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many employers and some individuals to </a:t>
            </a: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pay more in taxes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, but 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eliminate health insurance premiums and deductibles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for all Americans</a:t>
            </a:r>
            <a:endParaRPr lang="en-US" dirty="0">
              <a:solidFill>
                <a:srgbClr val="323A4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467717" y="2249375"/>
            <a:ext cx="58633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Eliminate private health insurance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, but allow people to 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choose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their doctors, hospitals, and other medical providers</a:t>
            </a:r>
            <a:endParaRPr lang="en-US" dirty="0">
              <a:solidFill>
                <a:srgbClr val="323A4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462437" y="5073808"/>
            <a:ext cx="561571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Increase the taxes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that you personally pay, but 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decrease your overall costs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for health care</a:t>
            </a:r>
            <a:endParaRPr lang="en-US" dirty="0">
              <a:solidFill>
                <a:srgbClr val="323A4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31" name="Straight Connector 30"/>
          <p:cNvCxnSpPr/>
          <p:nvPr/>
        </p:nvCxnSpPr>
        <p:spPr>
          <a:xfrm>
            <a:off x="8643889" y="2004470"/>
            <a:ext cx="0" cy="3871274"/>
          </a:xfrm>
          <a:prstGeom prst="line">
            <a:avLst/>
          </a:prstGeom>
          <a:ln w="38100">
            <a:solidFill>
              <a:schemeClr val="bg1"/>
            </a:solidFill>
          </a:ln>
          <a:effectLst/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928120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ontent Placeholder 7"/>
          <p:cNvGraphicFramePr>
            <a:graphicFrameLocks/>
          </p:cNvGraphicFramePr>
          <p:nvPr>
            <p:extLst/>
          </p:nvPr>
        </p:nvGraphicFramePr>
        <p:xfrm>
          <a:off x="4589612" y="3009398"/>
          <a:ext cx="3259023" cy="384860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7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467674" y="6014776"/>
            <a:ext cx="9179458" cy="686761"/>
          </a:xfrm>
        </p:spPr>
        <p:txBody>
          <a:bodyPr/>
          <a:lstStyle/>
          <a:p>
            <a:r>
              <a:rPr lang="en-US" dirty="0">
                <a:solidFill>
                  <a:srgbClr val="323A45"/>
                </a:solidFill>
              </a:rPr>
              <a:t/>
            </a:r>
            <a:br>
              <a:rPr lang="en-US" dirty="0">
                <a:solidFill>
                  <a:srgbClr val="323A45"/>
                </a:solidFill>
              </a:rPr>
            </a:br>
            <a:endParaRPr lang="en-US" dirty="0">
              <a:solidFill>
                <a:srgbClr val="323A45"/>
              </a:solidFill>
            </a:endParaRPr>
          </a:p>
          <a:p>
            <a:r>
              <a:rPr lang="en-US" dirty="0">
                <a:solidFill>
                  <a:srgbClr val="323A45"/>
                </a:solidFill>
              </a:rPr>
              <a:t>SOURCE: KFF Health Tracking Poll (January 9-14, 2019). See topline for full question wording and response options.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687" y="586416"/>
            <a:ext cx="11104752" cy="844213"/>
          </a:xfrm>
        </p:spPr>
        <p:txBody>
          <a:bodyPr/>
          <a:lstStyle/>
          <a:p>
            <a:r>
              <a:rPr lang="en-US" dirty="0" smtClean="0"/>
              <a:t>Most Medicare-for-all Supporters Think They Would Be Able To Keep Their Health Insurance</a:t>
            </a:r>
            <a:endParaRPr lang="en-US" dirty="0"/>
          </a:p>
        </p:txBody>
      </p:sp>
      <p:graphicFrame>
        <p:nvGraphicFramePr>
          <p:cNvPr id="5" name="Content Placeholder 7"/>
          <p:cNvGraphicFramePr>
            <a:graphicFrameLocks/>
          </p:cNvGraphicFramePr>
          <p:nvPr>
            <p:extLst/>
          </p:nvPr>
        </p:nvGraphicFramePr>
        <p:xfrm>
          <a:off x="7835055" y="2104404"/>
          <a:ext cx="3897372" cy="49790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6" name="Content Placeholder 7"/>
          <p:cNvGraphicFramePr>
            <a:graphicFrameLocks/>
          </p:cNvGraphicFramePr>
          <p:nvPr>
            <p:extLst/>
          </p:nvPr>
        </p:nvGraphicFramePr>
        <p:xfrm>
          <a:off x="108154" y="1885925"/>
          <a:ext cx="4177546" cy="520994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1417759" y="2891107"/>
            <a:ext cx="15583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192933">
              <a:defRPr/>
            </a:pPr>
            <a:r>
              <a:rPr lang="en-US" b="1" u="sng" dirty="0" smtClean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Total</a:t>
            </a:r>
          </a:p>
        </p:txBody>
      </p:sp>
      <p:sp>
        <p:nvSpPr>
          <p:cNvPr id="11" name="TextBox 5"/>
          <p:cNvSpPr txBox="1"/>
          <p:nvPr/>
        </p:nvSpPr>
        <p:spPr>
          <a:xfrm>
            <a:off x="8224611" y="2650066"/>
            <a:ext cx="366734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defTabSz="192933">
              <a:defRPr/>
            </a:pPr>
            <a:r>
              <a:rPr lang="en-US" sz="1800" u="sng" dirty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Among those who </a:t>
            </a:r>
            <a:r>
              <a:rPr lang="en-US" sz="1800" b="1" u="sng" dirty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oppose </a:t>
            </a:r>
            <a:r>
              <a:rPr lang="en-US" sz="1800" u="sng" dirty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having a national health insurance plan or Medicare-for-all</a:t>
            </a:r>
          </a:p>
        </p:txBody>
      </p:sp>
      <p:sp>
        <p:nvSpPr>
          <p:cNvPr id="12" name="TextBox 5"/>
          <p:cNvSpPr txBox="1"/>
          <p:nvPr/>
        </p:nvSpPr>
        <p:spPr>
          <a:xfrm>
            <a:off x="4075894" y="2650066"/>
            <a:ext cx="342247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defTabSz="192933">
              <a:defRPr/>
            </a:pPr>
            <a:r>
              <a:rPr lang="en-US" sz="1800" u="sng" dirty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Among those who </a:t>
            </a:r>
            <a:r>
              <a:rPr lang="en-US" sz="1800" b="1" u="sng" dirty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favor </a:t>
            </a:r>
            <a:r>
              <a:rPr lang="en-US" sz="1800" u="sng" dirty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having a national health insurance plan or Medicare-for-all </a:t>
            </a:r>
            <a:endParaRPr lang="en-US" sz="1800" b="1" u="sng" dirty="0">
              <a:solidFill>
                <a:srgbClr val="323A4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4" name="Group 13"/>
          <p:cNvGrpSpPr/>
          <p:nvPr/>
        </p:nvGrpSpPr>
        <p:grpSpPr>
          <a:xfrm>
            <a:off x="1650777" y="1725278"/>
            <a:ext cx="9333004" cy="847187"/>
            <a:chOff x="1300761" y="1063753"/>
            <a:chExt cx="14603787" cy="829027"/>
          </a:xfrm>
        </p:grpSpPr>
        <p:sp>
          <p:nvSpPr>
            <p:cNvPr id="15" name="TextBox 14"/>
            <p:cNvSpPr txBox="1"/>
            <p:nvPr/>
          </p:nvSpPr>
          <p:spPr>
            <a:xfrm>
              <a:off x="1300761" y="1063753"/>
              <a:ext cx="14121692" cy="36141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defTabSz="342991"/>
              <a:r>
                <a:rPr lang="en-US" dirty="0">
                  <a:solidFill>
                    <a:srgbClr val="323A45"/>
                  </a:solidFill>
                  <a:latin typeface="Arial" panose="020B0604020202020204"/>
                  <a:cs typeface="Meta Offc Pro"/>
                </a:rPr>
                <a:t>Yes, think they and their family would </a:t>
              </a:r>
              <a:r>
                <a:rPr lang="en-US" b="1" dirty="0">
                  <a:solidFill>
                    <a:schemeClr val="accent1"/>
                  </a:solidFill>
                  <a:latin typeface="Arial" panose="020B0604020202020204"/>
                  <a:cs typeface="Meta Offc Pro"/>
                </a:rPr>
                <a:t>be able to keep their current health insurance</a:t>
              </a:r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1300761" y="1531365"/>
              <a:ext cx="14603787" cy="36141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defTabSz="342991"/>
              <a:r>
                <a:rPr lang="en-US" sz="1600" dirty="0">
                  <a:solidFill>
                    <a:srgbClr val="323A45"/>
                  </a:solidFill>
                  <a:latin typeface="Arial" panose="020B0604020202020204"/>
                  <a:cs typeface="Meta Offc Pro"/>
                </a:rPr>
                <a:t>No</a:t>
              </a:r>
              <a:r>
                <a:rPr lang="en-US" dirty="0">
                  <a:solidFill>
                    <a:srgbClr val="323A45"/>
                  </a:solidFill>
                  <a:latin typeface="Arial" panose="020B0604020202020204"/>
                  <a:cs typeface="Meta Offc Pro"/>
                </a:rPr>
                <a:t>, think they and their family would </a:t>
              </a:r>
              <a:r>
                <a:rPr lang="en-US" b="1" dirty="0">
                  <a:solidFill>
                    <a:schemeClr val="accent3"/>
                  </a:solidFill>
                  <a:latin typeface="Arial" panose="020B0604020202020204"/>
                  <a:cs typeface="Meta Offc Pro"/>
                </a:rPr>
                <a:t>not be able to keep their current health insurance</a:t>
              </a:r>
              <a:endParaRPr lang="en-US" sz="1600" b="1" dirty="0">
                <a:solidFill>
                  <a:schemeClr val="accent3"/>
                </a:solidFill>
                <a:latin typeface="Arial" panose="020B0604020202020204"/>
                <a:cs typeface="Meta Offc Pro"/>
              </a:endParaRPr>
            </a:p>
          </p:txBody>
        </p:sp>
      </p:grpSp>
      <p:sp>
        <p:nvSpPr>
          <p:cNvPr id="21" name="Rectangle 20"/>
          <p:cNvSpPr/>
          <p:nvPr/>
        </p:nvSpPr>
        <p:spPr>
          <a:xfrm flipV="1">
            <a:off x="1383298" y="1829699"/>
            <a:ext cx="155448" cy="157459"/>
          </a:xfrm>
          <a:prstGeom prst="rect">
            <a:avLst/>
          </a:prstGeom>
          <a:solidFill>
            <a:schemeClr val="accent1"/>
          </a:solidFill>
          <a:ln w="9525">
            <a:solidFill>
              <a:srgbClr val="323A4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91"/>
            <a:endParaRPr lang="en-US" sz="1400">
              <a:solidFill>
                <a:srgbClr val="FFFFFF"/>
              </a:solidFill>
              <a:latin typeface="Arial" panose="020B0604020202020204"/>
            </a:endParaRPr>
          </a:p>
        </p:txBody>
      </p:sp>
      <p:sp>
        <p:nvSpPr>
          <p:cNvPr id="22" name="Rectangle 21"/>
          <p:cNvSpPr/>
          <p:nvPr/>
        </p:nvSpPr>
        <p:spPr>
          <a:xfrm flipV="1">
            <a:off x="1386408" y="2299344"/>
            <a:ext cx="155448" cy="157459"/>
          </a:xfrm>
          <a:prstGeom prst="rect">
            <a:avLst/>
          </a:prstGeom>
          <a:solidFill>
            <a:schemeClr val="accent3"/>
          </a:solidFill>
          <a:ln w="9525">
            <a:solidFill>
              <a:srgbClr val="323A4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91"/>
            <a:endParaRPr lang="en-US" sz="1400">
              <a:solidFill>
                <a:srgbClr val="FFFFFF"/>
              </a:solidFill>
              <a:latin typeface="Arial" panose="020B0604020202020204"/>
            </a:endParaRPr>
          </a:p>
        </p:txBody>
      </p:sp>
      <p:cxnSp>
        <p:nvCxnSpPr>
          <p:cNvPr id="19" name="Straight Connector 18"/>
          <p:cNvCxnSpPr/>
          <p:nvPr/>
        </p:nvCxnSpPr>
        <p:spPr>
          <a:xfrm rot="5400000" flipV="1">
            <a:off x="2247094" y="4249774"/>
            <a:ext cx="3657600" cy="0"/>
          </a:xfrm>
          <a:prstGeom prst="line">
            <a:avLst/>
          </a:prstGeom>
          <a:ln w="12700" cmpd="sng">
            <a:solidFill>
              <a:srgbClr val="323A45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745139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455613" y="1258669"/>
            <a:ext cx="1127562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Thinking about the Democratic candidates’ approach to health care. Would you prefer to vote for a candidate who wants to…?</a:t>
            </a:r>
            <a:endParaRPr lang="en-US" dirty="0">
              <a:solidFill>
                <a:srgbClr val="323A4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468732" y="5931880"/>
            <a:ext cx="9179458" cy="686761"/>
          </a:xfrm>
        </p:spPr>
        <p:txBody>
          <a:bodyPr/>
          <a:lstStyle/>
          <a:p>
            <a:endParaRPr lang="en-US" dirty="0">
              <a:solidFill>
                <a:srgbClr val="323A45"/>
              </a:solidFill>
            </a:endParaRPr>
          </a:p>
          <a:p>
            <a:r>
              <a:rPr lang="en-US" dirty="0" smtClean="0">
                <a:solidFill>
                  <a:srgbClr val="323A45"/>
                </a:solidFill>
              </a:rPr>
              <a:t>NOTE: Among Democrats and Democratic-leaning independents.</a:t>
            </a:r>
          </a:p>
          <a:p>
            <a:r>
              <a:rPr lang="en-US" dirty="0" smtClean="0">
                <a:solidFill>
                  <a:srgbClr val="323A45"/>
                </a:solidFill>
              </a:rPr>
              <a:t>SOURCE</a:t>
            </a:r>
            <a:r>
              <a:rPr lang="en-US" dirty="0">
                <a:solidFill>
                  <a:srgbClr val="323A45"/>
                </a:solidFill>
              </a:rPr>
              <a:t>: KFF Health Tracking Poll </a:t>
            </a:r>
            <a:r>
              <a:rPr lang="en-US" dirty="0" smtClean="0">
                <a:solidFill>
                  <a:srgbClr val="323A45"/>
                </a:solidFill>
              </a:rPr>
              <a:t>(September 3-8, 2019). </a:t>
            </a:r>
            <a:r>
              <a:rPr lang="en-US" dirty="0">
                <a:solidFill>
                  <a:srgbClr val="323A45"/>
                </a:solidFill>
              </a:rPr>
              <a:t>See topline for full question wording and response options.</a:t>
            </a:r>
          </a:p>
          <a:p>
            <a:endParaRPr lang="en-US" dirty="0">
              <a:solidFill>
                <a:srgbClr val="323A45"/>
              </a:solidFill>
            </a:endParaRPr>
          </a:p>
          <a:p>
            <a:endParaRPr lang="en-US" dirty="0">
              <a:solidFill>
                <a:srgbClr val="323A45"/>
              </a:solidFill>
            </a:endParaRPr>
          </a:p>
          <a:p>
            <a:endParaRPr lang="en-US" dirty="0">
              <a:solidFill>
                <a:srgbClr val="323A45"/>
              </a:solidFill>
            </a:endParaRPr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468732" y="586919"/>
            <a:ext cx="11274572" cy="844213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000" kern="1200">
                <a:solidFill>
                  <a:srgbClr val="393D40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>
                <a:solidFill>
                  <a:srgbClr val="323A45"/>
                </a:solidFill>
              </a:rPr>
              <a:t>More Democrats Prefer Candidate Who Would Build On The ACA</a:t>
            </a:r>
            <a:endParaRPr lang="en-US" dirty="0">
              <a:solidFill>
                <a:srgbClr val="323A45"/>
              </a:solidFill>
            </a:endParaRPr>
          </a:p>
        </p:txBody>
      </p:sp>
      <p:graphicFrame>
        <p:nvGraphicFramePr>
          <p:cNvPr id="7" name="Chart 6"/>
          <p:cNvGraphicFramePr/>
          <p:nvPr>
            <p:extLst/>
          </p:nvPr>
        </p:nvGraphicFramePr>
        <p:xfrm>
          <a:off x="2531226" y="1720834"/>
          <a:ext cx="6283165" cy="47758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733752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2" name="Chart Placeholder 4"/>
          <p:cNvGraphicFramePr>
            <a:graphicFrameLocks/>
          </p:cNvGraphicFramePr>
          <p:nvPr>
            <p:extLst/>
          </p:nvPr>
        </p:nvGraphicFramePr>
        <p:xfrm>
          <a:off x="1376222" y="1395850"/>
          <a:ext cx="9177478" cy="496978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6577" y="583979"/>
            <a:ext cx="11531030" cy="844213"/>
          </a:xfrm>
        </p:spPr>
        <p:txBody>
          <a:bodyPr/>
          <a:lstStyle/>
          <a:p>
            <a:r>
              <a:rPr lang="en-US" dirty="0">
                <a:solidFill>
                  <a:srgbClr val="323A45"/>
                </a:solidFill>
              </a:rPr>
              <a:t>More Incremental Approach To Universal Coverage: Medicare Buy-In And Medicaid Buy-In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466578" y="5973799"/>
            <a:ext cx="9179458" cy="686761"/>
          </a:xfrm>
        </p:spPr>
        <p:txBody>
          <a:bodyPr/>
          <a:lstStyle/>
          <a:p>
            <a:r>
              <a:rPr lang="en-US" dirty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dirty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dirty="0" smtClean="0">
              <a:solidFill>
                <a:srgbClr val="323A4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 smtClean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SOURCE</a:t>
            </a:r>
            <a:r>
              <a:rPr lang="en-US" dirty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KFF Health Tracking Poll (January 9-14, 2019). See topline for full question wording and response options.</a:t>
            </a:r>
          </a:p>
        </p:txBody>
      </p:sp>
      <p:graphicFrame>
        <p:nvGraphicFramePr>
          <p:cNvPr id="24" name="Chart Placeholder 4"/>
          <p:cNvGraphicFramePr>
            <a:graphicFrameLocks/>
          </p:cNvGraphicFramePr>
          <p:nvPr>
            <p:extLst/>
          </p:nvPr>
        </p:nvGraphicFramePr>
        <p:xfrm>
          <a:off x="6012102" y="1562099"/>
          <a:ext cx="8313498" cy="48035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5" name="Rectangle 24"/>
          <p:cNvSpPr/>
          <p:nvPr/>
        </p:nvSpPr>
        <p:spPr>
          <a:xfrm flipH="1">
            <a:off x="4193930" y="2677210"/>
            <a:ext cx="34289" cy="353856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>
              <a:defRPr/>
            </a:pPr>
            <a:endParaRPr lang="en-US" sz="1350" dirty="0">
              <a:solidFill>
                <a:srgbClr val="323A45"/>
              </a:solidFill>
              <a:latin typeface="Arial" panose="020B0604020202020204"/>
            </a:endParaRPr>
          </a:p>
        </p:txBody>
      </p:sp>
      <p:sp>
        <p:nvSpPr>
          <p:cNvPr id="26" name="Rectangle 25"/>
          <p:cNvSpPr/>
          <p:nvPr/>
        </p:nvSpPr>
        <p:spPr>
          <a:xfrm flipH="1">
            <a:off x="8877728" y="2413438"/>
            <a:ext cx="34289" cy="353856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>
              <a:defRPr/>
            </a:pPr>
            <a:endParaRPr lang="en-US" sz="1350" dirty="0">
              <a:solidFill>
                <a:srgbClr val="323A45"/>
              </a:solidFill>
              <a:latin typeface="Arial" panose="020B0604020202020204"/>
            </a:endParaRPr>
          </a:p>
        </p:txBody>
      </p:sp>
      <p:sp>
        <p:nvSpPr>
          <p:cNvPr id="27" name="Title 5"/>
          <p:cNvSpPr txBox="1">
            <a:spLocks/>
          </p:cNvSpPr>
          <p:nvPr/>
        </p:nvSpPr>
        <p:spPr bwMode="auto">
          <a:xfrm>
            <a:off x="3374712" y="1651982"/>
            <a:ext cx="3780954" cy="9002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  <a:spAutoFit/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lang="en-US" sz="2800" b="1" i="0">
                <a:solidFill>
                  <a:srgbClr val="000000"/>
                </a:solidFill>
                <a:latin typeface="Calibri" pitchFamily="34" charset="0"/>
                <a:ea typeface="+mj-ea"/>
                <a:cs typeface="Calibri" pitchFamily="34" charset="0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2"/>
                </a:solidFill>
                <a:latin typeface="Tahoma" pitchFamily="34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2"/>
                </a:solidFill>
                <a:latin typeface="Tahoma" pitchFamily="34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2"/>
                </a:solidFill>
                <a:latin typeface="Tahoma" pitchFamily="34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2"/>
                </a:solidFill>
                <a:latin typeface="Tahoma" pitchFamily="34" charset="0"/>
                <a:cs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2"/>
                </a:solidFill>
                <a:latin typeface="Tahoma" pitchFamily="34" charset="0"/>
                <a:cs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2"/>
                </a:solidFill>
                <a:latin typeface="Tahoma" pitchFamily="34" charset="0"/>
                <a:cs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2"/>
                </a:solidFill>
                <a:latin typeface="Tahoma" pitchFamily="34" charset="0"/>
                <a:cs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2"/>
                </a:solidFill>
                <a:latin typeface="Tahoma" pitchFamily="34" charset="0"/>
                <a:cs typeface="Arial" charset="0"/>
              </a:defRPr>
            </a:lvl9pPr>
          </a:lstStyle>
          <a:p>
            <a:pPr defTabSz="342900">
              <a:defRPr/>
            </a:pPr>
            <a:r>
              <a:rPr lang="en-US" sz="1800" b="0" dirty="0" smtClean="0">
                <a:solidFill>
                  <a:srgbClr val="323A45"/>
                </a:solidFill>
                <a:latin typeface="Arial" panose="020B0604020202020204"/>
                <a:ea typeface="Calibri" panose="020F0502020204030204" pitchFamily="34" charset="0"/>
                <a:cs typeface="Times New Roman" panose="02020603050405020304" pitchFamily="18" charset="0"/>
              </a:rPr>
              <a:t>…allowing people between the ages of 50 and 64 to buy insurance through the Medicare program? </a:t>
            </a:r>
            <a:endParaRPr lang="en-US" sz="1800" b="0" dirty="0">
              <a:solidFill>
                <a:srgbClr val="323A45"/>
              </a:solidFill>
              <a:latin typeface="Arial" panose="020B0604020202020204"/>
            </a:endParaRPr>
          </a:p>
        </p:txBody>
      </p:sp>
      <p:sp>
        <p:nvSpPr>
          <p:cNvPr id="28" name="Title 5"/>
          <p:cNvSpPr txBox="1">
            <a:spLocks/>
          </p:cNvSpPr>
          <p:nvPr/>
        </p:nvSpPr>
        <p:spPr bwMode="auto">
          <a:xfrm>
            <a:off x="7359521" y="1651982"/>
            <a:ext cx="4638086" cy="9002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  <a:spAutoFit/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lang="en-US" sz="2800" b="1" i="0">
                <a:solidFill>
                  <a:srgbClr val="000000"/>
                </a:solidFill>
                <a:latin typeface="Calibri" pitchFamily="34" charset="0"/>
                <a:ea typeface="+mj-ea"/>
                <a:cs typeface="Calibri" pitchFamily="34" charset="0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2"/>
                </a:solidFill>
                <a:latin typeface="Tahoma" pitchFamily="34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2"/>
                </a:solidFill>
                <a:latin typeface="Tahoma" pitchFamily="34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2"/>
                </a:solidFill>
                <a:latin typeface="Tahoma" pitchFamily="34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2"/>
                </a:solidFill>
                <a:latin typeface="Tahoma" pitchFamily="34" charset="0"/>
                <a:cs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2"/>
                </a:solidFill>
                <a:latin typeface="Tahoma" pitchFamily="34" charset="0"/>
                <a:cs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2"/>
                </a:solidFill>
                <a:latin typeface="Tahoma" pitchFamily="34" charset="0"/>
                <a:cs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2"/>
                </a:solidFill>
                <a:latin typeface="Tahoma" pitchFamily="34" charset="0"/>
                <a:cs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2"/>
                </a:solidFill>
                <a:latin typeface="Tahoma" pitchFamily="34" charset="0"/>
                <a:cs typeface="Arial" charset="0"/>
              </a:defRPr>
            </a:lvl9pPr>
          </a:lstStyle>
          <a:p>
            <a:pPr defTabSz="342900">
              <a:defRPr/>
            </a:pPr>
            <a:r>
              <a:rPr lang="en-US" sz="1800" b="0" dirty="0" smtClean="0">
                <a:solidFill>
                  <a:srgbClr val="323A45"/>
                </a:solidFill>
                <a:latin typeface="Arial" panose="020B0604020202020204"/>
                <a:ea typeface="Calibri" panose="020F0502020204030204" pitchFamily="34" charset="0"/>
                <a:cs typeface="Times New Roman" panose="02020603050405020304" pitchFamily="18" charset="0"/>
              </a:rPr>
              <a:t>… allowing people who don’t get health insurance at work to buy health insurance through their state Medicaid program?</a:t>
            </a:r>
            <a:endParaRPr lang="en-US" sz="1800" b="0" dirty="0">
              <a:solidFill>
                <a:srgbClr val="323A45"/>
              </a:solidFill>
              <a:latin typeface="Arial" panose="020B0604020202020204"/>
            </a:endParaRPr>
          </a:p>
        </p:txBody>
      </p:sp>
      <p:sp>
        <p:nvSpPr>
          <p:cNvPr id="29" name="Title 5"/>
          <p:cNvSpPr txBox="1">
            <a:spLocks/>
          </p:cNvSpPr>
          <p:nvPr/>
        </p:nvSpPr>
        <p:spPr bwMode="auto">
          <a:xfrm>
            <a:off x="998450" y="1790481"/>
            <a:ext cx="2172406" cy="6232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  <a:spAutoFit/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lang="en-US" sz="2800" b="1" i="0">
                <a:solidFill>
                  <a:srgbClr val="000000"/>
                </a:solidFill>
                <a:latin typeface="Calibri" pitchFamily="34" charset="0"/>
                <a:ea typeface="+mj-ea"/>
                <a:cs typeface="Calibri" pitchFamily="34" charset="0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2"/>
                </a:solidFill>
                <a:latin typeface="Tahoma" pitchFamily="34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2"/>
                </a:solidFill>
                <a:latin typeface="Tahoma" pitchFamily="34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2"/>
                </a:solidFill>
                <a:latin typeface="Tahoma" pitchFamily="34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2"/>
                </a:solidFill>
                <a:latin typeface="Tahoma" pitchFamily="34" charset="0"/>
                <a:cs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2"/>
                </a:solidFill>
                <a:latin typeface="Tahoma" pitchFamily="34" charset="0"/>
                <a:cs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2"/>
                </a:solidFill>
                <a:latin typeface="Tahoma" pitchFamily="34" charset="0"/>
                <a:cs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2"/>
                </a:solidFill>
                <a:latin typeface="Tahoma" pitchFamily="34" charset="0"/>
                <a:cs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2"/>
                </a:solidFill>
                <a:latin typeface="Tahoma" pitchFamily="34" charset="0"/>
                <a:cs typeface="Arial" charset="0"/>
              </a:defRPr>
            </a:lvl9pPr>
          </a:lstStyle>
          <a:p>
            <a:pPr defTabSz="342900">
              <a:defRPr/>
            </a:pPr>
            <a:r>
              <a:rPr lang="en-US" sz="1800" dirty="0" smtClean="0">
                <a:solidFill>
                  <a:srgbClr val="323A45"/>
                </a:solidFill>
                <a:latin typeface="Arial" panose="020B0604020202020204"/>
                <a:ea typeface="Calibri" panose="020F0502020204030204" pitchFamily="34" charset="0"/>
                <a:cs typeface="Times New Roman" panose="02020603050405020304" pitchFamily="18" charset="0"/>
              </a:rPr>
              <a:t>Do you favor or oppose …</a:t>
            </a:r>
            <a:endParaRPr lang="en-US" sz="1800" dirty="0">
              <a:solidFill>
                <a:srgbClr val="323A45"/>
              </a:solidFill>
              <a:latin typeface="Arial" panose="020B0604020202020204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1414299" y="3016336"/>
            <a:ext cx="1384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defTabSz="342900">
              <a:defRPr/>
            </a:pPr>
            <a:r>
              <a:rPr lang="en-US" dirty="0">
                <a:solidFill>
                  <a:srgbClr val="323A45"/>
                </a:solidFill>
                <a:latin typeface="Arial" panose="020B0604020202020204"/>
              </a:rPr>
              <a:t>Total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1512101" y="4213580"/>
            <a:ext cx="1384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defTabSz="342900">
              <a:defRPr/>
            </a:pPr>
            <a:r>
              <a:rPr lang="en-US" dirty="0" smtClean="0">
                <a:solidFill>
                  <a:srgbClr val="323A45"/>
                </a:solidFill>
                <a:latin typeface="Arial" panose="020B0604020202020204"/>
              </a:rPr>
              <a:t>Democrats</a:t>
            </a:r>
            <a:endParaRPr lang="en-US" dirty="0">
              <a:solidFill>
                <a:srgbClr val="323A45"/>
              </a:solidFill>
              <a:latin typeface="Arial" panose="020B0604020202020204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1254883" y="4824180"/>
            <a:ext cx="16131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defTabSz="342900">
              <a:defRPr/>
            </a:pPr>
            <a:r>
              <a:rPr lang="en-US" dirty="0" smtClean="0">
                <a:solidFill>
                  <a:srgbClr val="323A45"/>
                </a:solidFill>
                <a:latin typeface="Arial" panose="020B0604020202020204"/>
              </a:rPr>
              <a:t>Independents</a:t>
            </a:r>
            <a:endParaRPr lang="en-US" dirty="0">
              <a:solidFill>
                <a:srgbClr val="323A45"/>
              </a:solidFill>
              <a:latin typeface="Arial" panose="020B0604020202020204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1283675" y="5512589"/>
            <a:ext cx="16131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defTabSz="342900">
              <a:defRPr/>
            </a:pPr>
            <a:r>
              <a:rPr lang="en-US" dirty="0" smtClean="0">
                <a:solidFill>
                  <a:srgbClr val="323A45"/>
                </a:solidFill>
                <a:latin typeface="Arial" panose="020B0604020202020204"/>
              </a:rPr>
              <a:t>Republicans</a:t>
            </a:r>
            <a:endParaRPr lang="en-US" dirty="0">
              <a:solidFill>
                <a:srgbClr val="323A45"/>
              </a:solidFill>
              <a:latin typeface="Arial" panose="020B0604020202020204"/>
            </a:endParaRPr>
          </a:p>
        </p:txBody>
      </p:sp>
      <p:cxnSp>
        <p:nvCxnSpPr>
          <p:cNvPr id="34" name="Straight Connector 33"/>
          <p:cNvCxnSpPr/>
          <p:nvPr/>
        </p:nvCxnSpPr>
        <p:spPr>
          <a:xfrm>
            <a:off x="947205" y="3705614"/>
            <a:ext cx="10789920" cy="0"/>
          </a:xfrm>
          <a:prstGeom prst="line">
            <a:avLst/>
          </a:prstGeom>
          <a:ln w="12700" cmpd="sng">
            <a:solidFill>
              <a:srgbClr val="323A45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66332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7" name="Chart Placeholder 4"/>
          <p:cNvGraphicFramePr>
            <a:graphicFrameLocks/>
          </p:cNvGraphicFramePr>
          <p:nvPr>
            <p:extLst/>
          </p:nvPr>
        </p:nvGraphicFramePr>
        <p:xfrm>
          <a:off x="4251803" y="2858866"/>
          <a:ext cx="7794207" cy="310669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0" name="Chart Placeholder 4"/>
          <p:cNvGraphicFramePr>
            <a:graphicFrameLocks/>
          </p:cNvGraphicFramePr>
          <p:nvPr>
            <p:extLst/>
          </p:nvPr>
        </p:nvGraphicFramePr>
        <p:xfrm>
          <a:off x="-1226897" y="2868341"/>
          <a:ext cx="7924482" cy="307641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469892" y="6377342"/>
            <a:ext cx="10005793" cy="306450"/>
          </a:xfrm>
        </p:spPr>
        <p:txBody>
          <a:bodyPr>
            <a:normAutofit fontScale="25000" lnSpcReduction="20000"/>
          </a:bodyPr>
          <a:lstStyle/>
          <a:p>
            <a:endParaRPr lang="en-US" dirty="0">
              <a:solidFill>
                <a:srgbClr val="323A45"/>
              </a:solidFill>
            </a:endParaRPr>
          </a:p>
          <a:p>
            <a:r>
              <a:rPr lang="en-US" sz="4800" dirty="0" smtClean="0">
                <a:solidFill>
                  <a:srgbClr val="323A45"/>
                </a:solidFill>
              </a:rPr>
              <a:t>SOURCE</a:t>
            </a:r>
            <a:r>
              <a:rPr lang="en-US" sz="4800" dirty="0">
                <a:solidFill>
                  <a:srgbClr val="323A45"/>
                </a:solidFill>
              </a:rPr>
              <a:t>: KFF Health Tracking </a:t>
            </a:r>
            <a:r>
              <a:rPr lang="en-US" sz="4800" dirty="0" smtClean="0">
                <a:solidFill>
                  <a:srgbClr val="323A45"/>
                </a:solidFill>
              </a:rPr>
              <a:t>Poll </a:t>
            </a:r>
            <a:r>
              <a:rPr lang="en-US" sz="4800" dirty="0">
                <a:solidFill>
                  <a:srgbClr val="323A45"/>
                </a:solidFill>
              </a:rPr>
              <a:t>(conducted </a:t>
            </a:r>
            <a:r>
              <a:rPr lang="en-US" sz="4800" dirty="0" smtClean="0">
                <a:solidFill>
                  <a:srgbClr val="323A45"/>
                </a:solidFill>
              </a:rPr>
              <a:t>February 13-18, </a:t>
            </a:r>
            <a:r>
              <a:rPr lang="en-US" sz="4800" dirty="0">
                <a:solidFill>
                  <a:srgbClr val="323A45"/>
                </a:solidFill>
              </a:rPr>
              <a:t>2020). See topline for full question wording and response options.</a:t>
            </a:r>
          </a:p>
          <a:p>
            <a:endParaRPr lang="en-US" sz="4800" dirty="0">
              <a:solidFill>
                <a:srgbClr val="323A45"/>
              </a:solidFill>
            </a:endParaRPr>
          </a:p>
          <a:p>
            <a:endParaRPr lang="en-US" dirty="0">
              <a:solidFill>
                <a:srgbClr val="323A45"/>
              </a:solidFill>
            </a:endParaRPr>
          </a:p>
          <a:p>
            <a:endParaRPr lang="en-US" dirty="0">
              <a:solidFill>
                <a:srgbClr val="323A45"/>
              </a:solidFill>
            </a:endParaRPr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596182" y="730252"/>
            <a:ext cx="10955364" cy="844213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000" kern="1200">
                <a:solidFill>
                  <a:srgbClr val="393D40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dirty="0">
              <a:solidFill>
                <a:srgbClr val="323A45"/>
              </a:solidFill>
            </a:endParaRPr>
          </a:p>
        </p:txBody>
      </p:sp>
      <p:sp>
        <p:nvSpPr>
          <p:cNvPr id="26" name="Title 1"/>
          <p:cNvSpPr>
            <a:spLocks noGrp="1"/>
          </p:cNvSpPr>
          <p:nvPr>
            <p:ph type="title"/>
          </p:nvPr>
        </p:nvSpPr>
        <p:spPr>
          <a:xfrm>
            <a:off x="473359" y="523078"/>
            <a:ext cx="11259853" cy="531485"/>
          </a:xfrm>
        </p:spPr>
        <p:txBody>
          <a:bodyPr/>
          <a:lstStyle/>
          <a:p>
            <a:r>
              <a:rPr lang="en-US" dirty="0"/>
              <a:t>Larger Shares Favor A Public Option Than A Medicare-for-all Plan</a:t>
            </a:r>
            <a:endParaRPr lang="en-US" dirty="0">
              <a:solidFill>
                <a:srgbClr val="323A45"/>
              </a:solidFill>
            </a:endParaRPr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1041845" y="1576776"/>
            <a:ext cx="5292618" cy="531485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000" kern="1200">
                <a:solidFill>
                  <a:srgbClr val="393D40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800" dirty="0" smtClean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</a:t>
            </a:r>
            <a:r>
              <a:rPr lang="en-US" sz="1800" dirty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national health plan, sometimes called </a:t>
            </a:r>
            <a:r>
              <a:rPr lang="en-US" sz="1800" b="1" dirty="0" smtClean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Medicare-for-all, </a:t>
            </a:r>
            <a:r>
              <a:rPr lang="en-US" sz="1800" dirty="0" smtClean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 which all Americans would get their insurance from a single government plan</a:t>
            </a:r>
            <a:endParaRPr lang="en-US" sz="1800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Title 1"/>
          <p:cNvSpPr txBox="1">
            <a:spLocks/>
          </p:cNvSpPr>
          <p:nvPr/>
        </p:nvSpPr>
        <p:spPr>
          <a:xfrm>
            <a:off x="6479326" y="1536008"/>
            <a:ext cx="5500238" cy="531485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000" kern="1200">
                <a:solidFill>
                  <a:srgbClr val="393D40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800" dirty="0" smtClean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government-administered </a:t>
            </a:r>
            <a:r>
              <a:rPr lang="en-US" sz="1800" dirty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health plan, sometimes called a</a:t>
            </a:r>
            <a:r>
              <a:rPr lang="en-US" sz="1800" b="1" dirty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public </a:t>
            </a:r>
            <a:r>
              <a:rPr lang="en-US" sz="1800" b="1" dirty="0" smtClean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option</a:t>
            </a:r>
            <a:r>
              <a:rPr lang="en-US" sz="1800" dirty="0" smtClean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that would compete with private health insurance plans and be available to all Americans</a:t>
            </a:r>
            <a:endParaRPr lang="en-US" sz="1800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2776946" y="2788162"/>
            <a:ext cx="1440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Strongly favor</a:t>
            </a:r>
            <a:endParaRPr lang="en-US" sz="1600" dirty="0">
              <a:solidFill>
                <a:srgbClr val="323A4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2643273" y="2866013"/>
            <a:ext cx="182868" cy="182853"/>
          </a:xfrm>
          <a:prstGeom prst="rect">
            <a:avLst/>
          </a:prstGeom>
          <a:solidFill>
            <a:schemeClr val="accent1"/>
          </a:solidFill>
          <a:ln>
            <a:solidFill>
              <a:srgbClr val="323A45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sz="1050"/>
          </a:p>
        </p:txBody>
      </p:sp>
      <p:sp>
        <p:nvSpPr>
          <p:cNvPr id="19" name="TextBox 18"/>
          <p:cNvSpPr txBox="1"/>
          <p:nvPr/>
        </p:nvSpPr>
        <p:spPr>
          <a:xfrm>
            <a:off x="4489460" y="2788162"/>
            <a:ext cx="165728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Somewhat favor</a:t>
            </a:r>
            <a:endParaRPr lang="en-US" sz="1600" dirty="0">
              <a:solidFill>
                <a:srgbClr val="323A4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4354131" y="2866013"/>
            <a:ext cx="182868" cy="182853"/>
          </a:xfrm>
          <a:prstGeom prst="rect">
            <a:avLst/>
          </a:prstGeom>
          <a:solidFill>
            <a:schemeClr val="accent3"/>
          </a:solidFill>
          <a:ln>
            <a:solidFill>
              <a:srgbClr val="323A45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sz="1050"/>
          </a:p>
        </p:txBody>
      </p:sp>
      <p:sp>
        <p:nvSpPr>
          <p:cNvPr id="21" name="TextBox 20"/>
          <p:cNvSpPr txBox="1"/>
          <p:nvPr/>
        </p:nvSpPr>
        <p:spPr>
          <a:xfrm>
            <a:off x="6479326" y="2788162"/>
            <a:ext cx="208392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Somewhat oppose</a:t>
            </a:r>
            <a:endParaRPr lang="en-US" sz="1600" dirty="0">
              <a:solidFill>
                <a:srgbClr val="323A4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6334463" y="2866013"/>
            <a:ext cx="182868" cy="182853"/>
          </a:xfrm>
          <a:prstGeom prst="rect">
            <a:avLst/>
          </a:prstGeom>
          <a:solidFill>
            <a:schemeClr val="accent4"/>
          </a:solidFill>
          <a:ln>
            <a:solidFill>
              <a:srgbClr val="323A45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sz="1050"/>
          </a:p>
        </p:txBody>
      </p:sp>
      <p:sp>
        <p:nvSpPr>
          <p:cNvPr id="23" name="TextBox 22"/>
          <p:cNvSpPr txBox="1"/>
          <p:nvPr/>
        </p:nvSpPr>
        <p:spPr>
          <a:xfrm>
            <a:off x="8611499" y="2788162"/>
            <a:ext cx="165728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Strongly oppose</a:t>
            </a:r>
            <a:endParaRPr lang="en-US" sz="1600" dirty="0">
              <a:solidFill>
                <a:srgbClr val="323A4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8474811" y="2866013"/>
            <a:ext cx="182868" cy="182853"/>
          </a:xfrm>
          <a:prstGeom prst="rect">
            <a:avLst/>
          </a:prstGeom>
          <a:solidFill>
            <a:schemeClr val="accent5"/>
          </a:solidFill>
          <a:ln>
            <a:solidFill>
              <a:srgbClr val="323A45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sz="1050"/>
          </a:p>
        </p:txBody>
      </p:sp>
      <p:cxnSp>
        <p:nvCxnSpPr>
          <p:cNvPr id="25" name="Straight Connector 24"/>
          <p:cNvCxnSpPr/>
          <p:nvPr/>
        </p:nvCxnSpPr>
        <p:spPr>
          <a:xfrm>
            <a:off x="458643" y="3835731"/>
            <a:ext cx="11274569" cy="0"/>
          </a:xfrm>
          <a:prstGeom prst="line">
            <a:avLst/>
          </a:prstGeom>
          <a:ln w="12700" cmpd="sng">
            <a:solidFill>
              <a:srgbClr val="323A45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005955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1"/>
          <p:cNvGraphicFramePr>
            <a:graphicFrameLocks/>
          </p:cNvGraphicFramePr>
          <p:nvPr>
            <p:extLst/>
          </p:nvPr>
        </p:nvGraphicFramePr>
        <p:xfrm>
          <a:off x="5404919" y="1588102"/>
          <a:ext cx="6359322" cy="508266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448958" y="3824169"/>
            <a:ext cx="541579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14400">
              <a:defRPr/>
            </a:pPr>
            <a:r>
              <a:rPr lang="en-US" sz="1600" dirty="0"/>
              <a:t>All </a:t>
            </a:r>
            <a:r>
              <a:rPr lang="en-US" sz="1600" dirty="0" smtClean="0"/>
              <a:t>U.S. residents </a:t>
            </a:r>
            <a:r>
              <a:rPr lang="en-US" sz="1600" dirty="0"/>
              <a:t>would have health insurance coverage</a:t>
            </a:r>
            <a:endParaRPr lang="en-US" sz="1600" dirty="0">
              <a:solidFill>
                <a:srgbClr val="323A4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itle 3"/>
          <p:cNvSpPr txBox="1">
            <a:spLocks/>
          </p:cNvSpPr>
          <p:nvPr/>
        </p:nvSpPr>
        <p:spPr>
          <a:xfrm>
            <a:off x="455613" y="604685"/>
            <a:ext cx="11643780" cy="794522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000" kern="1200">
                <a:solidFill>
                  <a:srgbClr val="393D40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dirty="0" smtClean="0">
                <a:solidFill>
                  <a:srgbClr val="323A45"/>
                </a:solidFill>
              </a:rPr>
              <a:t>Most Expect Taxes To Increase, Deductibles And Co-Pays To Continue Under Both Medicare-for-all And Under A Public Option</a:t>
            </a:r>
            <a:endParaRPr lang="en-US" sz="2800" dirty="0"/>
          </a:p>
        </p:txBody>
      </p:sp>
      <p:sp>
        <p:nvSpPr>
          <p:cNvPr id="8" name="TextBox 7"/>
          <p:cNvSpPr txBox="1"/>
          <p:nvPr/>
        </p:nvSpPr>
        <p:spPr>
          <a:xfrm>
            <a:off x="470241" y="1576799"/>
            <a:ext cx="107811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Percent </a:t>
            </a:r>
            <a:r>
              <a:rPr lang="en-US" dirty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who say </a:t>
            </a:r>
            <a:r>
              <a:rPr lang="en-US" dirty="0" smtClean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each of the following would happen…</a:t>
            </a:r>
            <a:endParaRPr lang="en-US" u="sng" dirty="0">
              <a:solidFill>
                <a:srgbClr val="323A4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48958" y="2722204"/>
            <a:ext cx="506781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Taxes for most people would increase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48958" y="3150076"/>
            <a:ext cx="530109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14400">
              <a:defRPr/>
            </a:pPr>
            <a:r>
              <a:rPr lang="en-US" sz="1600" dirty="0"/>
              <a:t>Individuals and employers would continue to pay health insurance premiums</a:t>
            </a:r>
            <a:endParaRPr lang="en-US" sz="1600" dirty="0">
              <a:solidFill>
                <a:srgbClr val="323A4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48958" y="4306359"/>
            <a:ext cx="516874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14400">
              <a:defRPr/>
            </a:pPr>
            <a:r>
              <a:rPr lang="en-US" sz="1600" dirty="0"/>
              <a:t>People would continue to pay deductibles and </a:t>
            </a:r>
            <a:r>
              <a:rPr lang="en-US" sz="1600" dirty="0" smtClean="0"/>
              <a:t>co-pays </a:t>
            </a:r>
            <a:r>
              <a:rPr lang="en-US" sz="1600" dirty="0"/>
              <a:t>when they use health care </a:t>
            </a:r>
            <a:r>
              <a:rPr lang="en-US" sz="1600" dirty="0" smtClean="0"/>
              <a:t>services</a:t>
            </a:r>
            <a:endParaRPr lang="en-US" sz="1600" dirty="0"/>
          </a:p>
        </p:txBody>
      </p:sp>
      <p:sp>
        <p:nvSpPr>
          <p:cNvPr id="12" name="TextBox 11"/>
          <p:cNvSpPr txBox="1"/>
          <p:nvPr/>
        </p:nvSpPr>
        <p:spPr>
          <a:xfrm>
            <a:off x="448958" y="5600227"/>
            <a:ext cx="525186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14400">
              <a:defRPr/>
            </a:pPr>
            <a:r>
              <a:rPr lang="en-US" sz="1600" dirty="0"/>
              <a:t>People with insurance through their jobs would be able to keep their current plans</a:t>
            </a:r>
            <a:endParaRPr lang="en-US" sz="1600" dirty="0">
              <a:solidFill>
                <a:srgbClr val="323A4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48958" y="4926134"/>
            <a:ext cx="518980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14400">
              <a:defRPr/>
            </a:pPr>
            <a:r>
              <a:rPr lang="en-US" sz="1600" dirty="0"/>
              <a:t>People who buy their own insurance would be able to keep their current plans</a:t>
            </a:r>
            <a:endParaRPr lang="en-US" sz="1600" dirty="0">
              <a:solidFill>
                <a:srgbClr val="323A4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4" name="Straight Connector 13"/>
          <p:cNvCxnSpPr/>
          <p:nvPr/>
        </p:nvCxnSpPr>
        <p:spPr>
          <a:xfrm>
            <a:off x="486093" y="5574797"/>
            <a:ext cx="11247120" cy="0"/>
          </a:xfrm>
          <a:prstGeom prst="line">
            <a:avLst/>
          </a:prstGeom>
          <a:ln w="12700" cmpd="sng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474060" y="4942036"/>
            <a:ext cx="11247120" cy="0"/>
          </a:xfrm>
          <a:prstGeom prst="line">
            <a:avLst/>
          </a:prstGeom>
          <a:ln w="12700" cmpd="sng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441323" y="4312237"/>
            <a:ext cx="11247120" cy="0"/>
          </a:xfrm>
          <a:prstGeom prst="line">
            <a:avLst/>
          </a:prstGeom>
          <a:ln w="12700" cmpd="sng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455613" y="3699766"/>
            <a:ext cx="11247120" cy="0"/>
          </a:xfrm>
          <a:prstGeom prst="line">
            <a:avLst/>
          </a:prstGeom>
          <a:ln w="12700" cmpd="sng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490147" y="3151996"/>
            <a:ext cx="11247120" cy="0"/>
          </a:xfrm>
          <a:prstGeom prst="line">
            <a:avLst/>
          </a:prstGeom>
          <a:ln w="12700" cmpd="sng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Flowchart: Connector 18"/>
          <p:cNvSpPr/>
          <p:nvPr/>
        </p:nvSpPr>
        <p:spPr>
          <a:xfrm>
            <a:off x="3735132" y="2047632"/>
            <a:ext cx="182880" cy="182880"/>
          </a:xfrm>
          <a:prstGeom prst="flowChartConnector">
            <a:avLst/>
          </a:prstGeom>
          <a:solidFill>
            <a:schemeClr val="accent6"/>
          </a:solidFill>
          <a:ln>
            <a:solidFill>
              <a:schemeClr val="accent5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>
            <a:off x="3918012" y="1972059"/>
            <a:ext cx="394512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 smtClean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…under </a:t>
            </a:r>
            <a:r>
              <a:rPr lang="en-US" sz="1600" dirty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national health plan, sometimes called </a:t>
            </a:r>
            <a:r>
              <a:rPr lang="en-US" sz="1600" b="1" dirty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Medicare-for-all</a:t>
            </a:r>
            <a:r>
              <a:rPr lang="en-US" sz="1600" dirty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en-US" sz="1600" dirty="0"/>
          </a:p>
        </p:txBody>
      </p:sp>
      <p:sp>
        <p:nvSpPr>
          <p:cNvPr id="21" name="Rectangle 20"/>
          <p:cNvSpPr/>
          <p:nvPr/>
        </p:nvSpPr>
        <p:spPr>
          <a:xfrm>
            <a:off x="7659000" y="1885658"/>
            <a:ext cx="4191521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if the country had a government-administered health plan, sometimes called a </a:t>
            </a:r>
            <a:r>
              <a:rPr lang="en-US" sz="1600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public option</a:t>
            </a:r>
            <a:r>
              <a:rPr lang="en-US" sz="1600" dirty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available to all Americans</a:t>
            </a:r>
            <a:endParaRPr lang="en-US" sz="1600" dirty="0"/>
          </a:p>
        </p:txBody>
      </p:sp>
      <p:sp>
        <p:nvSpPr>
          <p:cNvPr id="22" name="Flowchart: Connector 21"/>
          <p:cNvSpPr/>
          <p:nvPr/>
        </p:nvSpPr>
        <p:spPr>
          <a:xfrm>
            <a:off x="7486987" y="1962513"/>
            <a:ext cx="182880" cy="182880"/>
          </a:xfrm>
          <a:prstGeom prst="flowChartConnector">
            <a:avLst/>
          </a:prstGeom>
          <a:solidFill>
            <a:schemeClr val="accent1"/>
          </a:solidFill>
          <a:ln>
            <a:solidFill>
              <a:schemeClr val="accent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Text Placeholder 3"/>
          <p:cNvSpPr>
            <a:spLocks noGrp="1"/>
          </p:cNvSpPr>
          <p:nvPr>
            <p:ph type="body" sz="quarter" idx="4294967295"/>
          </p:nvPr>
        </p:nvSpPr>
        <p:spPr>
          <a:xfrm>
            <a:off x="486093" y="6415434"/>
            <a:ext cx="9179458" cy="526871"/>
          </a:xfrm>
          <a:prstGeom prst="rect">
            <a:avLst/>
          </a:prstGeom>
        </p:spPr>
        <p:txBody>
          <a:bodyPr/>
          <a:lstStyle/>
          <a:p>
            <a:pPr marL="0" indent="0">
              <a:buNone/>
            </a:pPr>
            <a:r>
              <a:rPr lang="en-US" sz="1200" dirty="0" smtClean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SOURCE</a:t>
            </a:r>
            <a:r>
              <a:rPr lang="en-US" sz="1200" dirty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KFF Health Tracking Poll </a:t>
            </a:r>
            <a:r>
              <a:rPr lang="en-US" sz="1200" dirty="0" smtClean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sz="1200" dirty="0">
                <a:solidFill>
                  <a:srgbClr val="323A45"/>
                </a:solidFill>
              </a:rPr>
              <a:t>January </a:t>
            </a:r>
            <a:r>
              <a:rPr lang="en-US" sz="1200" dirty="0" smtClean="0">
                <a:solidFill>
                  <a:srgbClr val="323A45"/>
                </a:solidFill>
              </a:rPr>
              <a:t>16-22, </a:t>
            </a:r>
            <a:r>
              <a:rPr lang="en-US" sz="1200" dirty="0">
                <a:solidFill>
                  <a:srgbClr val="323A45"/>
                </a:solidFill>
              </a:rPr>
              <a:t>2020</a:t>
            </a:r>
            <a:r>
              <a:rPr lang="en-US" sz="1200" dirty="0" smtClean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). </a:t>
            </a:r>
            <a:r>
              <a:rPr lang="en-US" sz="1200" dirty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See topline for full question wording and response options.</a:t>
            </a:r>
          </a:p>
          <a:p>
            <a:endParaRPr lang="en-US" sz="1200" dirty="0">
              <a:solidFill>
                <a:srgbClr val="323A4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1200" dirty="0">
              <a:solidFill>
                <a:srgbClr val="323A4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1200" dirty="0">
              <a:solidFill>
                <a:srgbClr val="323A4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3829411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 txBox="1">
            <a:spLocks/>
          </p:cNvSpPr>
          <p:nvPr/>
        </p:nvSpPr>
        <p:spPr>
          <a:xfrm>
            <a:off x="466337" y="505052"/>
            <a:ext cx="11444011" cy="844213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000" kern="1200">
                <a:solidFill>
                  <a:srgbClr val="393D40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>
                <a:solidFill>
                  <a:srgbClr val="323A45"/>
                </a:solidFill>
              </a:rPr>
              <a:t>About Four In Ten Favor Both Medicare-for-all And A Public Option</a:t>
            </a:r>
            <a:endParaRPr lang="en-US" dirty="0">
              <a:solidFill>
                <a:srgbClr val="323A45"/>
              </a:solidFill>
            </a:endParaRPr>
          </a:p>
        </p:txBody>
      </p:sp>
      <p:graphicFrame>
        <p:nvGraphicFramePr>
          <p:cNvPr id="12" name="Chart 11"/>
          <p:cNvGraphicFramePr/>
          <p:nvPr>
            <p:extLst>
              <p:ext uri="{D42A27DB-BD31-4B8C-83A1-F6EECF244321}">
                <p14:modId xmlns:p14="http://schemas.microsoft.com/office/powerpoint/2010/main" val="3401040518"/>
              </p:ext>
            </p:extLst>
          </p:nvPr>
        </p:nvGraphicFramePr>
        <p:xfrm>
          <a:off x="469892" y="1254159"/>
          <a:ext cx="11263321" cy="517934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7591645" y="4046163"/>
            <a:ext cx="288403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chemeClr val="accent4"/>
                </a:solidFill>
              </a:rPr>
              <a:t>Favor public option, </a:t>
            </a:r>
          </a:p>
          <a:p>
            <a:r>
              <a:rPr lang="en-US" b="1" dirty="0" smtClean="0">
                <a:solidFill>
                  <a:schemeClr val="accent4"/>
                </a:solidFill>
              </a:rPr>
              <a:t>Oppose Medicare-for-all</a:t>
            </a:r>
            <a:endParaRPr lang="en-US" b="1" dirty="0">
              <a:solidFill>
                <a:schemeClr val="accent4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101552" y="5456250"/>
            <a:ext cx="288403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chemeClr val="accent5">
                    <a:lumMod val="90000"/>
                  </a:schemeClr>
                </a:solidFill>
              </a:rPr>
              <a:t>Favor Medicare-for-all, </a:t>
            </a:r>
          </a:p>
          <a:p>
            <a:r>
              <a:rPr lang="en-US" b="1" dirty="0" smtClean="0">
                <a:solidFill>
                  <a:schemeClr val="accent5">
                    <a:lumMod val="90000"/>
                  </a:schemeClr>
                </a:solidFill>
              </a:rPr>
              <a:t>Oppose </a:t>
            </a:r>
            <a:r>
              <a:rPr lang="en-US" b="1" dirty="0">
                <a:solidFill>
                  <a:schemeClr val="accent5">
                    <a:lumMod val="90000"/>
                  </a:schemeClr>
                </a:solidFill>
              </a:rPr>
              <a:t>public option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812799" y="2601129"/>
            <a:ext cx="286964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chemeClr val="accent1"/>
                </a:solidFill>
              </a:rPr>
              <a:t>Favor BOTH Medicare-for-all, and public </a:t>
            </a:r>
            <a:r>
              <a:rPr lang="en-US" b="1" dirty="0">
                <a:solidFill>
                  <a:schemeClr val="accent1"/>
                </a:solidFill>
              </a:rPr>
              <a:t>option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444492" y="2221454"/>
            <a:ext cx="317834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chemeClr val="accent3"/>
                </a:solidFill>
              </a:rPr>
              <a:t>Oppose BOTH Medicare-for-all, and public </a:t>
            </a:r>
            <a:r>
              <a:rPr lang="en-US" b="1" dirty="0">
                <a:solidFill>
                  <a:schemeClr val="accent3"/>
                </a:solidFill>
              </a:rPr>
              <a:t>option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474685" y="5594749"/>
            <a:ext cx="114449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chemeClr val="bg1">
                    <a:lumMod val="50000"/>
                  </a:schemeClr>
                </a:solidFill>
              </a:rPr>
              <a:t>DK/Ref.</a:t>
            </a:r>
            <a:endParaRPr lang="en-US" b="1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3" name="Text Placeholder 3"/>
          <p:cNvSpPr txBox="1">
            <a:spLocks/>
          </p:cNvSpPr>
          <p:nvPr/>
        </p:nvSpPr>
        <p:spPr>
          <a:xfrm>
            <a:off x="455613" y="6338635"/>
            <a:ext cx="10005793" cy="306450"/>
          </a:xfrm>
          <a:prstGeom prst="rect">
            <a:avLst/>
          </a:prstGeom>
        </p:spPr>
        <p:txBody>
          <a:bodyPr>
            <a:normAutofit fontScale="25000" lnSpcReduction="20000"/>
          </a:bodyPr>
          <a:lstStyle>
            <a:lvl1pPr marL="0" indent="0" algn="l" defTabSz="457200" rtl="0" eaLnBrk="1" latinLnBrk="0" hangingPunct="1">
              <a:spcBef>
                <a:spcPct val="20000"/>
              </a:spcBef>
              <a:buClr>
                <a:srgbClr val="0076C4"/>
              </a:buClr>
              <a:buFont typeface="Arial"/>
              <a:buNone/>
              <a:defRPr sz="1200" kern="1200">
                <a:solidFill>
                  <a:srgbClr val="393D40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Clr>
                <a:srgbClr val="0076C4"/>
              </a:buClr>
              <a:buFont typeface="Arial"/>
              <a:buChar char="–"/>
              <a:defRPr sz="1800" kern="1200">
                <a:solidFill>
                  <a:srgbClr val="555659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Clr>
                <a:srgbClr val="0076C4"/>
              </a:buClr>
              <a:buFont typeface="Arial"/>
              <a:buChar char="•"/>
              <a:defRPr sz="1800" kern="1200">
                <a:solidFill>
                  <a:srgbClr val="555659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Clr>
                <a:srgbClr val="0076C4"/>
              </a:buClr>
              <a:buFont typeface="Arial"/>
              <a:buChar char="–"/>
              <a:defRPr sz="1800" kern="1200">
                <a:solidFill>
                  <a:srgbClr val="555659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Clr>
                <a:srgbClr val="0076C4"/>
              </a:buClr>
              <a:buFont typeface="Arial"/>
              <a:buChar char="»"/>
              <a:defRPr sz="1800" kern="1200">
                <a:solidFill>
                  <a:srgbClr val="555659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800" smtClean="0">
                <a:solidFill>
                  <a:srgbClr val="323A45"/>
                </a:solidFill>
              </a:rPr>
              <a:t>SOURCE: KFF Health Tracking Poll (conducted February 13-18, 2020). See topline for full question wording and response options.</a:t>
            </a:r>
          </a:p>
          <a:p>
            <a:endParaRPr lang="en-US" sz="4800" smtClean="0">
              <a:solidFill>
                <a:srgbClr val="323A45"/>
              </a:solidFill>
            </a:endParaRPr>
          </a:p>
          <a:p>
            <a:endParaRPr lang="en-US" smtClean="0">
              <a:solidFill>
                <a:srgbClr val="323A45"/>
              </a:solidFill>
            </a:endParaRPr>
          </a:p>
          <a:p>
            <a:endParaRPr lang="en-US" dirty="0">
              <a:solidFill>
                <a:srgbClr val="323A4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31275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9077" y="589498"/>
            <a:ext cx="11561558" cy="844213"/>
          </a:xfrm>
        </p:spPr>
        <p:txBody>
          <a:bodyPr/>
          <a:lstStyle/>
          <a:p>
            <a:r>
              <a:rPr lang="en-US" dirty="0" smtClean="0">
                <a:solidFill>
                  <a:srgbClr val="323A45"/>
                </a:solidFill>
              </a:rPr>
              <a:t>Most Support Federal Government Doing More To Help Provide Health Insurance, But Republican Support Has Declined Over Time</a:t>
            </a:r>
            <a:endParaRPr lang="en-US" dirty="0">
              <a:solidFill>
                <a:srgbClr val="323A45"/>
              </a:solidFill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469084" y="5887658"/>
            <a:ext cx="9179458" cy="686761"/>
          </a:xfrm>
        </p:spPr>
        <p:txBody>
          <a:bodyPr/>
          <a:lstStyle/>
          <a:p>
            <a:endParaRPr lang="en-US" dirty="0" smtClean="0">
              <a:solidFill>
                <a:srgbClr val="323A45"/>
              </a:solidFill>
            </a:endParaRPr>
          </a:p>
          <a:p>
            <a:endParaRPr lang="en-US" dirty="0">
              <a:solidFill>
                <a:srgbClr val="323A45"/>
              </a:solidFill>
            </a:endParaRPr>
          </a:p>
          <a:p>
            <a:r>
              <a:rPr lang="en-US" dirty="0" smtClean="0">
                <a:solidFill>
                  <a:srgbClr val="323A45"/>
                </a:solidFill>
              </a:rPr>
              <a:t>SOURCE</a:t>
            </a:r>
            <a:r>
              <a:rPr lang="en-US" dirty="0">
                <a:solidFill>
                  <a:srgbClr val="323A45"/>
                </a:solidFill>
              </a:rPr>
              <a:t>: KFF Polls. See </a:t>
            </a:r>
            <a:r>
              <a:rPr lang="en-US" dirty="0" err="1">
                <a:solidFill>
                  <a:srgbClr val="323A45"/>
                </a:solidFill>
              </a:rPr>
              <a:t>toplines</a:t>
            </a:r>
            <a:r>
              <a:rPr lang="en-US" dirty="0">
                <a:solidFill>
                  <a:srgbClr val="323A45"/>
                </a:solidFill>
              </a:rPr>
              <a:t> for full question wording and response options.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69078" y="1580818"/>
            <a:ext cx="1126413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Percent who say they </a:t>
            </a:r>
            <a:r>
              <a:rPr lang="en-US" b="1" dirty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favor</a:t>
            </a:r>
            <a:r>
              <a:rPr lang="en-US" dirty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the federal government doing more to help provide health insurance for more Americans:</a:t>
            </a:r>
          </a:p>
        </p:txBody>
      </p:sp>
      <p:graphicFrame>
        <p:nvGraphicFramePr>
          <p:cNvPr id="7" name="Chart 6"/>
          <p:cNvGraphicFramePr/>
          <p:nvPr>
            <p:extLst/>
          </p:nvPr>
        </p:nvGraphicFramePr>
        <p:xfrm>
          <a:off x="661274" y="2111905"/>
          <a:ext cx="10585939" cy="42648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cxnSp>
        <p:nvCxnSpPr>
          <p:cNvPr id="9" name="Straight Connector 8"/>
          <p:cNvCxnSpPr/>
          <p:nvPr/>
        </p:nvCxnSpPr>
        <p:spPr>
          <a:xfrm>
            <a:off x="1289539" y="3535278"/>
            <a:ext cx="10332720" cy="0"/>
          </a:xfrm>
          <a:prstGeom prst="line">
            <a:avLst/>
          </a:prstGeom>
          <a:ln w="19050">
            <a:solidFill>
              <a:srgbClr val="323A45">
                <a:alpha val="99000"/>
              </a:srgbClr>
            </a:solidFill>
            <a:prstDash val="sys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97135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4427" y="583673"/>
            <a:ext cx="11431737" cy="844213"/>
          </a:xfrm>
        </p:spPr>
        <p:txBody>
          <a:bodyPr/>
          <a:lstStyle/>
          <a:p>
            <a:r>
              <a:rPr lang="en-US" dirty="0" smtClean="0">
                <a:solidFill>
                  <a:srgbClr val="323A45"/>
                </a:solidFill>
              </a:rPr>
              <a:t>A National Health Plan Didn’t Garner Majority Support Until 2016</a:t>
            </a:r>
            <a:endParaRPr lang="en-US" dirty="0">
              <a:solidFill>
                <a:srgbClr val="323A45"/>
              </a:solidFill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625496" y="6032036"/>
            <a:ext cx="9179458" cy="686761"/>
          </a:xfrm>
        </p:spPr>
        <p:txBody>
          <a:bodyPr/>
          <a:lstStyle/>
          <a:p>
            <a:r>
              <a:rPr lang="en-US" dirty="0">
                <a:solidFill>
                  <a:srgbClr val="323A45"/>
                </a:solidFill>
              </a:rPr>
              <a:t> </a:t>
            </a:r>
          </a:p>
          <a:p>
            <a:endParaRPr lang="en-US" dirty="0" smtClean="0">
              <a:solidFill>
                <a:srgbClr val="323A45"/>
              </a:solidFill>
            </a:endParaRPr>
          </a:p>
          <a:p>
            <a:r>
              <a:rPr lang="en-US" dirty="0" smtClean="0">
                <a:solidFill>
                  <a:srgbClr val="323A45"/>
                </a:solidFill>
              </a:rPr>
              <a:t>SOURCE</a:t>
            </a:r>
            <a:r>
              <a:rPr lang="en-US" dirty="0">
                <a:solidFill>
                  <a:srgbClr val="323A45"/>
                </a:solidFill>
              </a:rPr>
              <a:t>: KFF Polls. See </a:t>
            </a:r>
            <a:r>
              <a:rPr lang="en-US" dirty="0" err="1">
                <a:solidFill>
                  <a:srgbClr val="323A45"/>
                </a:solidFill>
              </a:rPr>
              <a:t>toplines</a:t>
            </a:r>
            <a:r>
              <a:rPr lang="en-US" dirty="0">
                <a:solidFill>
                  <a:srgbClr val="323A45"/>
                </a:solidFill>
              </a:rPr>
              <a:t> for full question wording and response options.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64427" y="1217217"/>
            <a:ext cx="1127457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Percent who favor or oppose a national health plan in which all Americans would get their insurance from a single government plan:</a:t>
            </a:r>
          </a:p>
        </p:txBody>
      </p:sp>
      <p:graphicFrame>
        <p:nvGraphicFramePr>
          <p:cNvPr id="8" name="Chart 7"/>
          <p:cNvGraphicFramePr/>
          <p:nvPr>
            <p:extLst/>
          </p:nvPr>
        </p:nvGraphicFramePr>
        <p:xfrm>
          <a:off x="605337" y="1766048"/>
          <a:ext cx="11133661" cy="44962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0636020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466246" y="5883516"/>
            <a:ext cx="9179458" cy="686761"/>
          </a:xfrm>
        </p:spPr>
        <p:txBody>
          <a:bodyPr/>
          <a:lstStyle/>
          <a:p>
            <a:endParaRPr lang="en-US" dirty="0">
              <a:solidFill>
                <a:srgbClr val="323A4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>
              <a:solidFill>
                <a:srgbClr val="323A4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SOURCE: KFF Health Tracking </a:t>
            </a:r>
            <a:r>
              <a:rPr lang="en-US" dirty="0" smtClean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Polls. </a:t>
            </a:r>
            <a:r>
              <a:rPr lang="en-US" dirty="0">
                <a:solidFill>
                  <a:srgbClr val="323A45"/>
                </a:solidFill>
              </a:rPr>
              <a:t>See </a:t>
            </a:r>
            <a:r>
              <a:rPr lang="en-US" dirty="0" smtClean="0">
                <a:solidFill>
                  <a:srgbClr val="323A45"/>
                </a:solidFill>
              </a:rPr>
              <a:t>topline </a:t>
            </a:r>
            <a:r>
              <a:rPr lang="en-US" dirty="0">
                <a:solidFill>
                  <a:srgbClr val="323A45"/>
                </a:solidFill>
              </a:rPr>
              <a:t>for full question wording and </a:t>
            </a:r>
            <a:r>
              <a:rPr lang="en-US" dirty="0" smtClean="0">
                <a:solidFill>
                  <a:srgbClr val="323A45"/>
                </a:solidFill>
              </a:rPr>
              <a:t>response options.</a:t>
            </a:r>
            <a:endParaRPr lang="en-US" dirty="0">
              <a:solidFill>
                <a:srgbClr val="323A45"/>
              </a:solidFill>
            </a:endParaRPr>
          </a:p>
          <a:p>
            <a:endParaRPr lang="en-US" dirty="0">
              <a:solidFill>
                <a:srgbClr val="323A45"/>
              </a:solidFill>
            </a:endParaRPr>
          </a:p>
          <a:p>
            <a:endParaRPr lang="en-US" dirty="0">
              <a:solidFill>
                <a:srgbClr val="323A4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>
              <a:solidFill>
                <a:srgbClr val="323A4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64239" y="1522758"/>
            <a:ext cx="112689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 you favor or oppose having a national health plan, sometimes called </a:t>
            </a:r>
            <a:r>
              <a:rPr lang="en-US" b="1" dirty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Medicare-for-all</a:t>
            </a:r>
            <a:r>
              <a:rPr lang="en-US" dirty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in which all Americans would get their insurance from a single government plan?</a:t>
            </a:r>
          </a:p>
        </p:txBody>
      </p:sp>
      <p:graphicFrame>
        <p:nvGraphicFramePr>
          <p:cNvPr id="7" name="Content Placeholder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09783356"/>
              </p:ext>
            </p:extLst>
          </p:nvPr>
        </p:nvGraphicFramePr>
        <p:xfrm>
          <a:off x="326643" y="2265511"/>
          <a:ext cx="11650203" cy="369167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" name="Title 1"/>
          <p:cNvSpPr txBox="1">
            <a:spLocks/>
          </p:cNvSpPr>
          <p:nvPr/>
        </p:nvSpPr>
        <p:spPr>
          <a:xfrm>
            <a:off x="464239" y="582123"/>
            <a:ext cx="11104752" cy="844213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000" kern="1200">
                <a:solidFill>
                  <a:srgbClr val="393D40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>
                <a:solidFill>
                  <a:srgbClr val="323A45"/>
                </a:solidFill>
              </a:rPr>
              <a:t>Public More Likely To Favor Than To Oppose A National Medicare-for-all Health Plan</a:t>
            </a:r>
            <a:endParaRPr lang="en-US" dirty="0">
              <a:solidFill>
                <a:srgbClr val="323A4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325501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9077" y="589494"/>
            <a:ext cx="11264136" cy="844213"/>
          </a:xfrm>
        </p:spPr>
        <p:txBody>
          <a:bodyPr/>
          <a:lstStyle/>
          <a:p>
            <a:r>
              <a:rPr lang="en-US" dirty="0" smtClean="0">
                <a:solidFill>
                  <a:srgbClr val="323A45"/>
                </a:solidFill>
              </a:rPr>
              <a:t>Partisans Divided With Three In Four Republicans Opposing Medicare-for-all While Three In Four Democrats Favor It</a:t>
            </a:r>
            <a:endParaRPr lang="en-US" dirty="0">
              <a:solidFill>
                <a:srgbClr val="323A45"/>
              </a:solidFill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455613" y="5856667"/>
            <a:ext cx="9179458" cy="686761"/>
          </a:xfrm>
        </p:spPr>
        <p:txBody>
          <a:bodyPr/>
          <a:lstStyle/>
          <a:p>
            <a:r>
              <a:rPr lang="en-US" dirty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dirty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dirty="0" smtClean="0">
              <a:solidFill>
                <a:srgbClr val="323A4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 smtClean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SOURCE</a:t>
            </a:r>
            <a:r>
              <a:rPr lang="en-US" dirty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KFF Health Tracking Poll </a:t>
            </a:r>
            <a:r>
              <a:rPr lang="en-US" dirty="0" smtClean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(February 13-18, </a:t>
            </a:r>
            <a:r>
              <a:rPr lang="en-US" dirty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2020). See topline for full question wording and response options.</a:t>
            </a:r>
          </a:p>
        </p:txBody>
      </p:sp>
      <p:graphicFrame>
        <p:nvGraphicFramePr>
          <p:cNvPr id="9" name="Content Placeholder 1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07664804"/>
              </p:ext>
            </p:extLst>
          </p:nvPr>
        </p:nvGraphicFramePr>
        <p:xfrm>
          <a:off x="1548636" y="2545897"/>
          <a:ext cx="10107655" cy="358295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cxnSp>
        <p:nvCxnSpPr>
          <p:cNvPr id="10" name="Straight Connector 9"/>
          <p:cNvCxnSpPr/>
          <p:nvPr/>
        </p:nvCxnSpPr>
        <p:spPr>
          <a:xfrm>
            <a:off x="7385794" y="2684102"/>
            <a:ext cx="0" cy="3304560"/>
          </a:xfrm>
          <a:prstGeom prst="line">
            <a:avLst/>
          </a:prstGeom>
          <a:ln w="41275" cmpd="sng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2184001" y="2314770"/>
            <a:ext cx="26125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b="0" i="0" u="none" strike="noStrike" kern="1200" cap="none" spc="0" normalizeH="0" baseline="0" noProof="0" dirty="0" smtClean="0">
                <a:ln>
                  <a:noFill/>
                </a:ln>
                <a:solidFill>
                  <a:srgbClr val="323A45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Strongly favor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158519" y="2314770"/>
            <a:ext cx="24254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b="0" i="0" u="none" strike="noStrike" kern="1200" cap="none" spc="0" normalizeH="0" baseline="0" noProof="0" dirty="0" smtClean="0">
                <a:ln>
                  <a:noFill/>
                </a:ln>
                <a:solidFill>
                  <a:srgbClr val="323A45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Somewhat favor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441975" y="2314770"/>
            <a:ext cx="30678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b="0" i="0" u="none" strike="noStrike" kern="1200" cap="none" spc="0" normalizeH="0" baseline="0" noProof="0" dirty="0" smtClean="0">
                <a:ln>
                  <a:noFill/>
                </a:ln>
                <a:solidFill>
                  <a:srgbClr val="323A45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Somewhat oppose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987168" y="2314770"/>
            <a:ext cx="38576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Strongly oppose</a:t>
            </a:r>
            <a:endParaRPr kumimoji="0" lang="en-US" b="0" i="0" u="none" strike="noStrike" kern="1200" cap="none" spc="0" normalizeH="0" baseline="0" noProof="0" dirty="0" smtClean="0">
              <a:ln>
                <a:noFill/>
              </a:ln>
              <a:solidFill>
                <a:srgbClr val="323A45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4037143" y="2430856"/>
            <a:ext cx="137160" cy="137160"/>
          </a:xfrm>
          <a:prstGeom prst="rect">
            <a:avLst/>
          </a:prstGeom>
          <a:solidFill>
            <a:schemeClr val="accent3"/>
          </a:solidFill>
          <a:ln w="9525">
            <a:solidFill>
              <a:srgbClr val="323A4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b="0" i="0" u="none" strike="noStrike" kern="1200" cap="none" spc="0" normalizeH="0" baseline="0" noProof="0" dirty="0">
              <a:ln>
                <a:noFill/>
              </a:ln>
              <a:solidFill>
                <a:srgbClr val="323A45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6304815" y="2430856"/>
            <a:ext cx="137160" cy="137160"/>
          </a:xfrm>
          <a:prstGeom prst="rect">
            <a:avLst/>
          </a:prstGeom>
          <a:solidFill>
            <a:schemeClr val="accent4"/>
          </a:solidFill>
          <a:ln w="9525">
            <a:solidFill>
              <a:srgbClr val="323A4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b="0" i="0" u="none" strike="noStrike" kern="1200" cap="none" spc="0" normalizeH="0" baseline="0" noProof="0" dirty="0">
              <a:ln>
                <a:noFill/>
              </a:ln>
              <a:solidFill>
                <a:srgbClr val="323A45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460368" y="1563508"/>
            <a:ext cx="1152640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 you favor or oppose having a national health plan, sometimes called Medicare-for-all, in which all Americans would get their insurance from a single government plan?</a:t>
            </a:r>
          </a:p>
        </p:txBody>
      </p:sp>
      <p:sp>
        <p:nvSpPr>
          <p:cNvPr id="17" name="Rectangle 16"/>
          <p:cNvSpPr/>
          <p:nvPr/>
        </p:nvSpPr>
        <p:spPr>
          <a:xfrm>
            <a:off x="8800131" y="2430856"/>
            <a:ext cx="137160" cy="137160"/>
          </a:xfrm>
          <a:prstGeom prst="rect">
            <a:avLst/>
          </a:prstGeom>
          <a:solidFill>
            <a:schemeClr val="accent5"/>
          </a:solidFill>
          <a:ln w="9525">
            <a:solidFill>
              <a:srgbClr val="323A4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b="0" i="0" u="none" strike="noStrike" kern="1200" cap="none" spc="0" normalizeH="0" baseline="0" noProof="0" dirty="0">
              <a:ln>
                <a:noFill/>
              </a:ln>
              <a:solidFill>
                <a:srgbClr val="323A45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2057078" y="2430856"/>
            <a:ext cx="137160" cy="137160"/>
          </a:xfrm>
          <a:prstGeom prst="rect">
            <a:avLst/>
          </a:prstGeom>
          <a:solidFill>
            <a:schemeClr val="accent1"/>
          </a:solidFill>
          <a:ln w="9525">
            <a:solidFill>
              <a:srgbClr val="323A4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b="0" i="0" u="none" strike="noStrike" kern="1200" cap="none" spc="0" normalizeH="0" baseline="0" noProof="0" dirty="0">
              <a:ln>
                <a:noFill/>
              </a:ln>
              <a:solidFill>
                <a:srgbClr val="323A45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9" name="Straight Connector 18"/>
          <p:cNvCxnSpPr/>
          <p:nvPr/>
        </p:nvCxnSpPr>
        <p:spPr>
          <a:xfrm>
            <a:off x="1184175" y="3608739"/>
            <a:ext cx="10241280" cy="0"/>
          </a:xfrm>
          <a:prstGeom prst="line">
            <a:avLst/>
          </a:prstGeom>
          <a:ln w="12700" cmpd="sng">
            <a:solidFill>
              <a:srgbClr val="323A45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928840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1" name="Chart Placeholder 4"/>
          <p:cNvGraphicFramePr>
            <a:graphicFrameLocks/>
          </p:cNvGraphicFramePr>
          <p:nvPr>
            <p:extLst/>
          </p:nvPr>
        </p:nvGraphicFramePr>
        <p:xfrm>
          <a:off x="914254" y="2038197"/>
          <a:ext cx="9531010" cy="402849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543469" y="1330815"/>
            <a:ext cx="109553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 you have a positive or </a:t>
            </a:r>
            <a:r>
              <a:rPr lang="en-US" dirty="0" smtClean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negative </a:t>
            </a:r>
            <a:r>
              <a:rPr lang="en-US" dirty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reaction </a:t>
            </a:r>
            <a:r>
              <a:rPr lang="en-US" dirty="0" smtClean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 each of </a:t>
            </a:r>
            <a:r>
              <a:rPr lang="en-US" dirty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following terms? 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461416" y="5974396"/>
            <a:ext cx="9179458" cy="686761"/>
          </a:xfrm>
        </p:spPr>
        <p:txBody>
          <a:bodyPr/>
          <a:lstStyle/>
          <a:p>
            <a:endParaRPr lang="en-US" dirty="0">
              <a:solidFill>
                <a:srgbClr val="323A45"/>
              </a:solidFill>
            </a:endParaRPr>
          </a:p>
          <a:p>
            <a:endParaRPr lang="en-US" dirty="0">
              <a:solidFill>
                <a:srgbClr val="323A45"/>
              </a:solidFill>
            </a:endParaRPr>
          </a:p>
          <a:p>
            <a:r>
              <a:rPr lang="en-US" dirty="0">
                <a:solidFill>
                  <a:srgbClr val="323A45"/>
                </a:solidFill>
              </a:rPr>
              <a:t>SOURCE: KFF Health Tracking Poll </a:t>
            </a:r>
            <a:r>
              <a:rPr lang="en-US" dirty="0" smtClean="0">
                <a:solidFill>
                  <a:srgbClr val="323A45"/>
                </a:solidFill>
              </a:rPr>
              <a:t>(April </a:t>
            </a:r>
            <a:r>
              <a:rPr lang="en-US" dirty="0">
                <a:solidFill>
                  <a:srgbClr val="323A45"/>
                </a:solidFill>
              </a:rPr>
              <a:t>11-16, 2019). See topline for full question wording and response options.</a:t>
            </a:r>
          </a:p>
          <a:p>
            <a:endParaRPr lang="en-US" dirty="0">
              <a:solidFill>
                <a:srgbClr val="323A45"/>
              </a:solidFill>
            </a:endParaRPr>
          </a:p>
          <a:p>
            <a:endParaRPr lang="en-US" dirty="0">
              <a:solidFill>
                <a:srgbClr val="323A45"/>
              </a:solidFill>
            </a:endParaRPr>
          </a:p>
          <a:p>
            <a:endParaRPr lang="en-US" dirty="0">
              <a:solidFill>
                <a:srgbClr val="323A45"/>
              </a:solidFill>
            </a:endParaRPr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461394" y="585057"/>
            <a:ext cx="11430147" cy="844213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000" kern="1200">
                <a:solidFill>
                  <a:srgbClr val="393D40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>
                <a:solidFill>
                  <a:srgbClr val="323A45"/>
                </a:solidFill>
              </a:rPr>
              <a:t>Terminology Affects Public Opinion On </a:t>
            </a:r>
            <a:r>
              <a:rPr lang="en-US" dirty="0" smtClean="0">
                <a:solidFill>
                  <a:srgbClr val="323A45"/>
                </a:solidFill>
              </a:rPr>
              <a:t>A National Health Plan</a:t>
            </a:r>
            <a:endParaRPr lang="en-US" dirty="0">
              <a:solidFill>
                <a:srgbClr val="323A45"/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10426164" y="2136663"/>
            <a:ext cx="13151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342900">
              <a:defRPr/>
            </a:pPr>
            <a:r>
              <a:rPr lang="en-US" u="sng" dirty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 opinion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10731301" y="5402745"/>
            <a:ext cx="7049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342900">
              <a:defRPr/>
            </a:pPr>
            <a:r>
              <a:rPr lang="en-US" dirty="0" smtClean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11%</a:t>
            </a:r>
            <a:endParaRPr lang="en-US" dirty="0">
              <a:solidFill>
                <a:srgbClr val="323A4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10731301" y="2789879"/>
            <a:ext cx="7049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342900">
              <a:defRPr/>
            </a:pPr>
            <a:r>
              <a:rPr lang="en-US" dirty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r>
              <a:rPr lang="en-US" dirty="0" smtClean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%</a:t>
            </a:r>
            <a:endParaRPr lang="en-US" dirty="0">
              <a:solidFill>
                <a:srgbClr val="323A4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10731301" y="4749527"/>
            <a:ext cx="7049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342900">
              <a:defRPr/>
            </a:pPr>
            <a:r>
              <a:rPr lang="en-US" dirty="0" smtClean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19%</a:t>
            </a:r>
            <a:endParaRPr lang="en-US" dirty="0">
              <a:solidFill>
                <a:srgbClr val="323A4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10731301" y="3443095"/>
            <a:ext cx="7049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342900">
              <a:defRPr/>
            </a:pPr>
            <a:r>
              <a:rPr lang="en-US" dirty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US" dirty="0" smtClean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%</a:t>
            </a:r>
            <a:endParaRPr lang="en-US" dirty="0">
              <a:solidFill>
                <a:srgbClr val="323A4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10731301" y="4096311"/>
            <a:ext cx="7049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342900">
              <a:defRPr/>
            </a:pPr>
            <a:r>
              <a:rPr lang="en-US" dirty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en-US" dirty="0" smtClean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%</a:t>
            </a:r>
            <a:endParaRPr lang="en-US" dirty="0">
              <a:solidFill>
                <a:srgbClr val="323A4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4" name="Straight Connector 23"/>
          <p:cNvCxnSpPr/>
          <p:nvPr/>
        </p:nvCxnSpPr>
        <p:spPr>
          <a:xfrm flipH="1">
            <a:off x="8157165" y="2123540"/>
            <a:ext cx="10061" cy="3943154"/>
          </a:xfrm>
          <a:prstGeom prst="line">
            <a:avLst/>
          </a:prstGeom>
          <a:ln w="41275"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2" name="TextBox 31"/>
          <p:cNvSpPr txBox="1"/>
          <p:nvPr/>
        </p:nvSpPr>
        <p:spPr>
          <a:xfrm>
            <a:off x="6188916" y="2149670"/>
            <a:ext cx="26125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b="0" i="0" u="none" strike="noStrike" kern="1200" cap="none" spc="0" normalizeH="0" baseline="0" noProof="0" dirty="0" smtClean="0">
                <a:ln>
                  <a:noFill/>
                </a:ln>
                <a:solidFill>
                  <a:srgbClr val="323A45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Positive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8422550" y="2149670"/>
            <a:ext cx="24254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b="0" i="0" u="none" strike="noStrike" kern="1200" cap="none" spc="0" normalizeH="0" baseline="0" noProof="0" dirty="0" smtClean="0">
                <a:ln>
                  <a:noFill/>
                </a:ln>
                <a:solidFill>
                  <a:srgbClr val="323A45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Negative</a:t>
            </a:r>
          </a:p>
        </p:txBody>
      </p:sp>
      <p:sp>
        <p:nvSpPr>
          <p:cNvPr id="34" name="Rectangle 33"/>
          <p:cNvSpPr/>
          <p:nvPr/>
        </p:nvSpPr>
        <p:spPr>
          <a:xfrm>
            <a:off x="8023316" y="2265756"/>
            <a:ext cx="137160" cy="137160"/>
          </a:xfrm>
          <a:prstGeom prst="rect">
            <a:avLst/>
          </a:prstGeom>
          <a:solidFill>
            <a:schemeClr val="accent3"/>
          </a:solidFill>
          <a:ln w="9525">
            <a:solidFill>
              <a:srgbClr val="323A4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b="0" i="0" u="none" strike="noStrike" kern="1200" cap="none" spc="0" normalizeH="0" baseline="0" noProof="0" dirty="0">
              <a:ln>
                <a:noFill/>
              </a:ln>
              <a:solidFill>
                <a:srgbClr val="323A45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5" name="Rectangle 34"/>
          <p:cNvSpPr/>
          <p:nvPr/>
        </p:nvSpPr>
        <p:spPr>
          <a:xfrm>
            <a:off x="5952570" y="2265756"/>
            <a:ext cx="137160" cy="137160"/>
          </a:xfrm>
          <a:prstGeom prst="rect">
            <a:avLst/>
          </a:prstGeom>
          <a:solidFill>
            <a:schemeClr val="accent1"/>
          </a:solidFill>
          <a:ln w="9525">
            <a:solidFill>
              <a:srgbClr val="323A4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b="0" i="0" u="none" strike="noStrike" kern="1200" cap="none" spc="0" normalizeH="0" baseline="0" noProof="0" dirty="0">
              <a:ln>
                <a:noFill/>
              </a:ln>
              <a:solidFill>
                <a:srgbClr val="323A45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962571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8" name="Content Placeholder 1"/>
          <p:cNvGraphicFramePr>
            <a:graphicFrameLocks/>
          </p:cNvGraphicFramePr>
          <p:nvPr>
            <p:extLst/>
          </p:nvPr>
        </p:nvGraphicFramePr>
        <p:xfrm>
          <a:off x="1371600" y="1950104"/>
          <a:ext cx="9956746" cy="46279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461402" y="1408411"/>
            <a:ext cx="109553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Percent who say they have a </a:t>
            </a:r>
            <a:r>
              <a:rPr lang="en-US" b="1" dirty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positive</a:t>
            </a:r>
            <a:r>
              <a:rPr lang="en-US" dirty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reaction to each of the following terms: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466579" y="5967868"/>
            <a:ext cx="9179458" cy="686761"/>
          </a:xfrm>
        </p:spPr>
        <p:txBody>
          <a:bodyPr/>
          <a:lstStyle/>
          <a:p>
            <a:endParaRPr lang="en-US" dirty="0">
              <a:solidFill>
                <a:srgbClr val="323A45"/>
              </a:solidFill>
            </a:endParaRPr>
          </a:p>
          <a:p>
            <a:endParaRPr lang="en-US" dirty="0">
              <a:solidFill>
                <a:srgbClr val="323A45"/>
              </a:solidFill>
            </a:endParaRPr>
          </a:p>
          <a:p>
            <a:r>
              <a:rPr lang="en-US" dirty="0">
                <a:solidFill>
                  <a:srgbClr val="323A45"/>
                </a:solidFill>
              </a:rPr>
              <a:t>SOURCE: KFF Health Tracking Poll </a:t>
            </a:r>
            <a:r>
              <a:rPr lang="en-US" dirty="0" smtClean="0">
                <a:solidFill>
                  <a:srgbClr val="323A45"/>
                </a:solidFill>
              </a:rPr>
              <a:t>(April </a:t>
            </a:r>
            <a:r>
              <a:rPr lang="en-US" dirty="0">
                <a:solidFill>
                  <a:srgbClr val="323A45"/>
                </a:solidFill>
              </a:rPr>
              <a:t>11-16, 2019). See topline for full question wording and response options.</a:t>
            </a:r>
          </a:p>
          <a:p>
            <a:endParaRPr lang="en-US" dirty="0">
              <a:solidFill>
                <a:srgbClr val="323A45"/>
              </a:solidFill>
            </a:endParaRPr>
          </a:p>
          <a:p>
            <a:endParaRPr lang="en-US" dirty="0">
              <a:solidFill>
                <a:srgbClr val="323A45"/>
              </a:solidFill>
            </a:endParaRPr>
          </a:p>
          <a:p>
            <a:endParaRPr lang="en-US" dirty="0">
              <a:solidFill>
                <a:srgbClr val="323A45"/>
              </a:solidFill>
            </a:endParaRPr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459515" y="429590"/>
            <a:ext cx="11430147" cy="844213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000" kern="1200">
                <a:solidFill>
                  <a:srgbClr val="393D40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>
                <a:solidFill>
                  <a:srgbClr val="323A45"/>
                </a:solidFill>
              </a:rPr>
              <a:t>“Medicare-for-all,” “Universal Coverage,” “National Health Plan” Garner Most Positive Reactions</a:t>
            </a:r>
            <a:endParaRPr lang="en-US" dirty="0">
              <a:solidFill>
                <a:srgbClr val="323A45"/>
              </a:solidFill>
            </a:endParaRPr>
          </a:p>
        </p:txBody>
      </p:sp>
      <p:cxnSp>
        <p:nvCxnSpPr>
          <p:cNvPr id="19" name="Straight Connector 18"/>
          <p:cNvCxnSpPr/>
          <p:nvPr/>
        </p:nvCxnSpPr>
        <p:spPr>
          <a:xfrm>
            <a:off x="914253" y="3233831"/>
            <a:ext cx="10607040" cy="0"/>
          </a:xfrm>
          <a:prstGeom prst="line">
            <a:avLst/>
          </a:prstGeom>
          <a:ln w="12700" cmpd="sng">
            <a:solidFill>
              <a:srgbClr val="323A45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914254" y="3860958"/>
            <a:ext cx="10607040" cy="0"/>
          </a:xfrm>
          <a:prstGeom prst="line">
            <a:avLst/>
          </a:prstGeom>
          <a:ln w="12700" cmpd="sng">
            <a:solidFill>
              <a:srgbClr val="323A45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914254" y="4504792"/>
            <a:ext cx="10607040" cy="0"/>
          </a:xfrm>
          <a:prstGeom prst="line">
            <a:avLst/>
          </a:prstGeom>
          <a:ln w="12700" cmpd="sng">
            <a:solidFill>
              <a:srgbClr val="323A45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914253" y="5327826"/>
            <a:ext cx="10607040" cy="0"/>
          </a:xfrm>
          <a:prstGeom prst="line">
            <a:avLst/>
          </a:prstGeom>
          <a:ln w="12700" cmpd="sng">
            <a:solidFill>
              <a:srgbClr val="323A45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 Placeholder 2"/>
          <p:cNvSpPr txBox="1">
            <a:spLocks/>
          </p:cNvSpPr>
          <p:nvPr/>
        </p:nvSpPr>
        <p:spPr>
          <a:xfrm>
            <a:off x="820947" y="3363407"/>
            <a:ext cx="3286811" cy="369332"/>
          </a:xfrm>
          <a:prstGeom prst="rect">
            <a:avLst/>
          </a:prstGeom>
        </p:spPr>
        <p:txBody>
          <a:bodyPr wrap="square">
            <a:spAutoFit/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cs typeface="+mn-cs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cs typeface="+mn-cs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9pPr>
          </a:lstStyle>
          <a:p>
            <a:pPr marL="0" indent="0" defTabSz="342900">
              <a:buNone/>
              <a:defRPr/>
            </a:pPr>
            <a:r>
              <a:rPr lang="en-US" sz="1800" dirty="0">
                <a:solidFill>
                  <a:srgbClr val="323A45"/>
                </a:solidFill>
              </a:rPr>
              <a:t>Universal health coverage</a:t>
            </a:r>
          </a:p>
        </p:txBody>
      </p:sp>
      <p:sp>
        <p:nvSpPr>
          <p:cNvPr id="36" name="Text Placeholder 2"/>
          <p:cNvSpPr txBox="1">
            <a:spLocks/>
          </p:cNvSpPr>
          <p:nvPr/>
        </p:nvSpPr>
        <p:spPr>
          <a:xfrm>
            <a:off x="820947" y="2708079"/>
            <a:ext cx="2797929" cy="369332"/>
          </a:xfrm>
          <a:prstGeom prst="rect">
            <a:avLst/>
          </a:prstGeom>
        </p:spPr>
        <p:txBody>
          <a:bodyPr wrap="square">
            <a:spAutoFit/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cs typeface="+mn-cs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cs typeface="+mn-cs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9pPr>
          </a:lstStyle>
          <a:p>
            <a:pPr marL="0" indent="0" defTabSz="342900">
              <a:buNone/>
              <a:defRPr/>
            </a:pPr>
            <a:r>
              <a:rPr lang="en-US" sz="1800" dirty="0" smtClean="0">
                <a:solidFill>
                  <a:srgbClr val="323A45"/>
                </a:solidFill>
                <a:latin typeface="Arial" panose="020B0604020202020204"/>
              </a:rPr>
              <a:t>Medicare-for-all</a:t>
            </a:r>
            <a:endParaRPr lang="en-US" sz="1800" dirty="0">
              <a:solidFill>
                <a:srgbClr val="323A45"/>
              </a:solidFill>
              <a:latin typeface="Arial" panose="020B0604020202020204"/>
            </a:endParaRPr>
          </a:p>
        </p:txBody>
      </p:sp>
      <p:sp>
        <p:nvSpPr>
          <p:cNvPr id="37" name="Text Placeholder 2"/>
          <p:cNvSpPr txBox="1">
            <a:spLocks/>
          </p:cNvSpPr>
          <p:nvPr/>
        </p:nvSpPr>
        <p:spPr>
          <a:xfrm>
            <a:off x="820947" y="4032410"/>
            <a:ext cx="2797929" cy="369332"/>
          </a:xfrm>
          <a:prstGeom prst="rect">
            <a:avLst/>
          </a:prstGeom>
        </p:spPr>
        <p:txBody>
          <a:bodyPr wrap="square">
            <a:spAutoFit/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cs typeface="+mn-cs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cs typeface="+mn-cs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9pPr>
          </a:lstStyle>
          <a:p>
            <a:pPr marL="0" indent="0" defTabSz="342900">
              <a:buNone/>
              <a:defRPr/>
            </a:pPr>
            <a:r>
              <a:rPr lang="en-US" sz="1800" dirty="0">
                <a:solidFill>
                  <a:srgbClr val="323A45"/>
                </a:solidFill>
                <a:latin typeface="Arial" panose="020B0604020202020204"/>
              </a:rPr>
              <a:t>National health plan</a:t>
            </a:r>
          </a:p>
        </p:txBody>
      </p:sp>
      <p:sp>
        <p:nvSpPr>
          <p:cNvPr id="38" name="Text Placeholder 2"/>
          <p:cNvSpPr txBox="1">
            <a:spLocks/>
          </p:cNvSpPr>
          <p:nvPr/>
        </p:nvSpPr>
        <p:spPr>
          <a:xfrm>
            <a:off x="820947" y="4601260"/>
            <a:ext cx="3657745" cy="646331"/>
          </a:xfrm>
          <a:prstGeom prst="rect">
            <a:avLst/>
          </a:prstGeom>
        </p:spPr>
        <p:txBody>
          <a:bodyPr wrap="square">
            <a:spAutoFit/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cs typeface="+mn-cs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cs typeface="+mn-cs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9pPr>
          </a:lstStyle>
          <a:p>
            <a:pPr marL="0" indent="0" defTabSz="342900">
              <a:buNone/>
              <a:defRPr/>
            </a:pPr>
            <a:r>
              <a:rPr lang="en-US" sz="1800" dirty="0" smtClean="0">
                <a:solidFill>
                  <a:srgbClr val="323A45"/>
                </a:solidFill>
                <a:latin typeface="Arial" panose="020B0604020202020204"/>
              </a:rPr>
              <a:t>Single-payer </a:t>
            </a:r>
            <a:r>
              <a:rPr lang="en-US" sz="1800" dirty="0">
                <a:solidFill>
                  <a:srgbClr val="323A45"/>
                </a:solidFill>
                <a:latin typeface="Arial" panose="020B0604020202020204"/>
              </a:rPr>
              <a:t>health insurance system </a:t>
            </a:r>
          </a:p>
        </p:txBody>
      </p:sp>
      <p:sp>
        <p:nvSpPr>
          <p:cNvPr id="39" name="Text Placeholder 2"/>
          <p:cNvSpPr txBox="1">
            <a:spLocks/>
          </p:cNvSpPr>
          <p:nvPr/>
        </p:nvSpPr>
        <p:spPr>
          <a:xfrm>
            <a:off x="820947" y="5376489"/>
            <a:ext cx="2389321" cy="369332"/>
          </a:xfrm>
          <a:prstGeom prst="rect">
            <a:avLst/>
          </a:prstGeom>
        </p:spPr>
        <p:txBody>
          <a:bodyPr wrap="square">
            <a:spAutoFit/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cs typeface="+mn-cs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cs typeface="+mn-cs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9pPr>
          </a:lstStyle>
          <a:p>
            <a:pPr marL="0" indent="0" defTabSz="342900">
              <a:buNone/>
              <a:defRPr/>
            </a:pPr>
            <a:r>
              <a:rPr lang="en-US" sz="1800" dirty="0">
                <a:solidFill>
                  <a:srgbClr val="323A45"/>
                </a:solidFill>
                <a:latin typeface="Arial" panose="020B0604020202020204"/>
              </a:rPr>
              <a:t>Socialized medicine </a:t>
            </a:r>
          </a:p>
        </p:txBody>
      </p:sp>
    </p:spTree>
    <p:extLst>
      <p:ext uri="{BB962C8B-B14F-4D97-AF65-F5344CB8AC3E}">
        <p14:creationId xmlns:p14="http://schemas.microsoft.com/office/powerpoint/2010/main" val="40201132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6" name="Chart Placeholder 4"/>
          <p:cNvGraphicFramePr>
            <a:graphicFrameLocks/>
          </p:cNvGraphicFramePr>
          <p:nvPr>
            <p:extLst/>
          </p:nvPr>
        </p:nvGraphicFramePr>
        <p:xfrm>
          <a:off x="8205604" y="2597402"/>
          <a:ext cx="4664586" cy="370648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31" name="Chart 30"/>
          <p:cNvGraphicFramePr/>
          <p:nvPr>
            <p:extLst/>
          </p:nvPr>
        </p:nvGraphicFramePr>
        <p:xfrm>
          <a:off x="3414749" y="2803433"/>
          <a:ext cx="5466902" cy="329442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37" name="Chart Placeholder 4"/>
          <p:cNvGraphicFramePr>
            <a:graphicFrameLocks/>
          </p:cNvGraphicFramePr>
          <p:nvPr>
            <p:extLst/>
          </p:nvPr>
        </p:nvGraphicFramePr>
        <p:xfrm>
          <a:off x="720966" y="2706677"/>
          <a:ext cx="4870938" cy="348793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464363" y="5954358"/>
            <a:ext cx="9735448" cy="686761"/>
          </a:xfrm>
        </p:spPr>
        <p:txBody>
          <a:bodyPr/>
          <a:lstStyle/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SOURCE</a:t>
            </a:r>
            <a:r>
              <a:rPr lang="en-US" dirty="0"/>
              <a:t>: KFF Health Tracking Poll </a:t>
            </a:r>
            <a:r>
              <a:rPr lang="en-US" dirty="0" smtClean="0"/>
              <a:t>(March </a:t>
            </a:r>
            <a:r>
              <a:rPr lang="en-US" dirty="0"/>
              <a:t>13-18, 2019). See topline for full question wording and response options. </a:t>
            </a:r>
          </a:p>
          <a:p>
            <a:endParaRPr lang="en-US" dirty="0"/>
          </a:p>
        </p:txBody>
      </p:sp>
      <p:sp>
        <p:nvSpPr>
          <p:cNvPr id="6" name="Title 3"/>
          <p:cNvSpPr>
            <a:spLocks noGrp="1"/>
          </p:cNvSpPr>
          <p:nvPr>
            <p:ph type="title"/>
          </p:nvPr>
        </p:nvSpPr>
        <p:spPr>
          <a:xfrm>
            <a:off x="463354" y="582141"/>
            <a:ext cx="11353800" cy="914400"/>
          </a:xfrm>
        </p:spPr>
        <p:txBody>
          <a:bodyPr/>
          <a:lstStyle/>
          <a:p>
            <a:r>
              <a:rPr lang="en-US" sz="3000" dirty="0" smtClean="0"/>
              <a:t>Reasons For Opinions On National Health Plan Echo Partisan Messages </a:t>
            </a:r>
            <a:endParaRPr lang="en-US" sz="3000" dirty="0"/>
          </a:p>
        </p:txBody>
      </p:sp>
      <p:sp>
        <p:nvSpPr>
          <p:cNvPr id="29" name="TextBox 28"/>
          <p:cNvSpPr txBox="1"/>
          <p:nvPr/>
        </p:nvSpPr>
        <p:spPr>
          <a:xfrm>
            <a:off x="4432496" y="1942057"/>
            <a:ext cx="34098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u="sng" dirty="0" smtClean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Medicare-for-all</a:t>
            </a:r>
            <a:endParaRPr lang="en-US" u="sng" dirty="0">
              <a:solidFill>
                <a:srgbClr val="323A4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467056" y="1572725"/>
            <a:ext cx="357249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u="sng" dirty="0" smtClean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AMONG THE 39% WHO OPPOSE:</a:t>
            </a:r>
            <a:r>
              <a:rPr lang="en-US" dirty="0" smtClean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What is the main reason you </a:t>
            </a:r>
            <a:r>
              <a:rPr lang="en-US" b="1" dirty="0" smtClean="0">
                <a:solidFill>
                  <a:schemeClr val="accent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oppose</a:t>
            </a:r>
            <a:r>
              <a:rPr lang="en-US" dirty="0" smtClean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such a plan?</a:t>
            </a:r>
            <a:endParaRPr lang="en-US" dirty="0">
              <a:solidFill>
                <a:srgbClr val="323A4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8235294" y="1572725"/>
            <a:ext cx="350043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u="sng" dirty="0" smtClean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AMONG THE 56% WHO FAVOR:</a:t>
            </a:r>
            <a:r>
              <a:rPr lang="en-US" dirty="0" smtClean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What is the main reason you </a:t>
            </a:r>
            <a:r>
              <a:rPr lang="en-US" b="1" dirty="0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favor</a:t>
            </a:r>
            <a:r>
              <a:rPr lang="en-US" dirty="0" smtClean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such a plan?</a:t>
            </a:r>
            <a:endParaRPr lang="en-US" dirty="0">
              <a:solidFill>
                <a:srgbClr val="323A4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4" name="Left Brace 33"/>
          <p:cNvSpPr/>
          <p:nvPr/>
        </p:nvSpPr>
        <p:spPr>
          <a:xfrm rot="10800000">
            <a:off x="7951066" y="2856023"/>
            <a:ext cx="355880" cy="3161113"/>
          </a:xfrm>
          <a:prstGeom prst="leftBrace">
            <a:avLst/>
          </a:prstGeom>
          <a:ln>
            <a:solidFill>
              <a:srgbClr val="323A45"/>
            </a:solidFill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Left Brace 34"/>
          <p:cNvSpPr/>
          <p:nvPr/>
        </p:nvSpPr>
        <p:spPr>
          <a:xfrm rot="10800000" flipH="1">
            <a:off x="3853964" y="3072020"/>
            <a:ext cx="355880" cy="2729120"/>
          </a:xfrm>
          <a:prstGeom prst="leftBrace">
            <a:avLst/>
          </a:prstGeom>
          <a:ln>
            <a:solidFill>
              <a:srgbClr val="323A45"/>
            </a:solidFill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Box 15"/>
          <p:cNvSpPr txBox="1"/>
          <p:nvPr/>
        </p:nvSpPr>
        <p:spPr>
          <a:xfrm>
            <a:off x="10926800" y="3211762"/>
            <a:ext cx="134887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en-US" sz="1600" dirty="0" smtClean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ealth care is a right 7%</a:t>
            </a:r>
            <a:endParaRPr lang="en-US" sz="1600" dirty="0">
              <a:solidFill>
                <a:srgbClr val="323A4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9797960" y="2457479"/>
            <a:ext cx="131851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solidFill>
                  <a:srgbClr val="323A45"/>
                </a:solidFill>
              </a:rPr>
              <a:t>NET: 40%</a:t>
            </a:r>
            <a:endParaRPr lang="en-US" dirty="0">
              <a:solidFill>
                <a:srgbClr val="323A4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434372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464363" y="5935308"/>
            <a:ext cx="9735448" cy="686761"/>
          </a:xfrm>
        </p:spPr>
        <p:txBody>
          <a:bodyPr/>
          <a:lstStyle/>
          <a:p>
            <a:endParaRPr lang="en-US" dirty="0"/>
          </a:p>
          <a:p>
            <a:r>
              <a:rPr lang="en-US" dirty="0" smtClean="0"/>
              <a:t>NOTE: Among those who favor a national health plan.</a:t>
            </a:r>
          </a:p>
          <a:p>
            <a:r>
              <a:rPr lang="en-US" dirty="0" smtClean="0"/>
              <a:t>SOURCE</a:t>
            </a:r>
            <a:r>
              <a:rPr lang="en-US" dirty="0"/>
              <a:t>: KFF Health Tracking Poll </a:t>
            </a:r>
            <a:r>
              <a:rPr lang="en-US" dirty="0" smtClean="0"/>
              <a:t>(March </a:t>
            </a:r>
            <a:r>
              <a:rPr lang="en-US" dirty="0"/>
              <a:t>13-18, 2019). See topline for full question wording and response options. </a:t>
            </a:r>
          </a:p>
          <a:p>
            <a:endParaRPr lang="en-US" dirty="0"/>
          </a:p>
        </p:txBody>
      </p:sp>
      <p:sp>
        <p:nvSpPr>
          <p:cNvPr id="6" name="Title 3"/>
          <p:cNvSpPr>
            <a:spLocks noGrp="1"/>
          </p:cNvSpPr>
          <p:nvPr>
            <p:ph type="title"/>
          </p:nvPr>
        </p:nvSpPr>
        <p:spPr>
          <a:xfrm>
            <a:off x="465568" y="581614"/>
            <a:ext cx="11612131" cy="914400"/>
          </a:xfrm>
        </p:spPr>
        <p:txBody>
          <a:bodyPr/>
          <a:lstStyle/>
          <a:p>
            <a:r>
              <a:rPr lang="en-US" sz="3000" dirty="0" smtClean="0"/>
              <a:t>Universal Coverage Is Most Important Feature Of A National Health Plan Among Supporters </a:t>
            </a:r>
            <a:endParaRPr lang="en-US" sz="3000" dirty="0"/>
          </a:p>
        </p:txBody>
      </p:sp>
      <p:sp>
        <p:nvSpPr>
          <p:cNvPr id="29" name="TextBox 28"/>
          <p:cNvSpPr txBox="1"/>
          <p:nvPr/>
        </p:nvSpPr>
        <p:spPr>
          <a:xfrm>
            <a:off x="456044" y="1575703"/>
            <a:ext cx="1088896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How </a:t>
            </a:r>
            <a:r>
              <a:rPr lang="en-US" b="1" dirty="0" smtClean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important</a:t>
            </a:r>
            <a:r>
              <a:rPr lang="en-US" dirty="0" smtClean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is it that a national health plan…?</a:t>
            </a:r>
            <a:endParaRPr lang="en-US" dirty="0">
              <a:solidFill>
                <a:srgbClr val="323A4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30" name="Chart Placeholder 4"/>
          <p:cNvGraphicFramePr>
            <a:graphicFrameLocks/>
          </p:cNvGraphicFramePr>
          <p:nvPr>
            <p:extLst/>
          </p:nvPr>
        </p:nvGraphicFramePr>
        <p:xfrm>
          <a:off x="443634" y="1905000"/>
          <a:ext cx="11289579" cy="410457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9738457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itle Slide">
  <a:themeElements>
    <a:clrScheme name="2019 KFF Colors">
      <a:dk1>
        <a:srgbClr val="333333"/>
      </a:dk1>
      <a:lt1>
        <a:sysClr val="window" lastClr="FFFFFF"/>
      </a:lt1>
      <a:dk2>
        <a:srgbClr val="F5821F"/>
      </a:dk2>
      <a:lt2>
        <a:srgbClr val="EE2C37"/>
      </a:lt2>
      <a:accent1>
        <a:srgbClr val="003C64"/>
      </a:accent1>
      <a:accent2>
        <a:srgbClr val="005996"/>
      </a:accent2>
      <a:accent3>
        <a:srgbClr val="0077C8"/>
      </a:accent3>
      <a:accent4>
        <a:srgbClr val="3CABFD"/>
      </a:accent4>
      <a:accent5>
        <a:srgbClr val="C1E6FF"/>
      </a:accent5>
      <a:accent6>
        <a:srgbClr val="00BC87"/>
      </a:accent6>
      <a:hlink>
        <a:srgbClr val="0563C1"/>
      </a:hlink>
      <a:folHlink>
        <a:srgbClr val="954F72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Insert Your Title Here" id="{9363219B-046F-4355-826F-3534B2EAD5A0}" vid="{D59B5DE3-BA9B-4D93-A671-46F756375ACA}"/>
    </a:ext>
  </a:extLst>
</a:theme>
</file>

<file path=ppt/theme/theme2.xml><?xml version="1.0" encoding="utf-8"?>
<a:theme xmlns:a="http://schemas.openxmlformats.org/drawingml/2006/main" name="Divider">
  <a:themeElements>
    <a:clrScheme name="2019 KFF Colors">
      <a:dk1>
        <a:srgbClr val="333333"/>
      </a:dk1>
      <a:lt1>
        <a:sysClr val="window" lastClr="FFFFFF"/>
      </a:lt1>
      <a:dk2>
        <a:srgbClr val="F5821F"/>
      </a:dk2>
      <a:lt2>
        <a:srgbClr val="EE2C37"/>
      </a:lt2>
      <a:accent1>
        <a:srgbClr val="003C64"/>
      </a:accent1>
      <a:accent2>
        <a:srgbClr val="005996"/>
      </a:accent2>
      <a:accent3>
        <a:srgbClr val="0077C8"/>
      </a:accent3>
      <a:accent4>
        <a:srgbClr val="3CABFD"/>
      </a:accent4>
      <a:accent5>
        <a:srgbClr val="C1E6FF"/>
      </a:accent5>
      <a:accent6>
        <a:srgbClr val="00BC87"/>
      </a:accent6>
      <a:hlink>
        <a:srgbClr val="0563C1"/>
      </a:hlink>
      <a:folHlink>
        <a:srgbClr val="954F72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Insert Your Title Here" id="{9363219B-046F-4355-826F-3534B2EAD5A0}" vid="{A6A94B30-0B12-4970-829E-C473662236D2}"/>
    </a:ext>
  </a:extLst>
</a:theme>
</file>

<file path=ppt/theme/theme3.xml><?xml version="1.0" encoding="utf-8"?>
<a:theme xmlns:a="http://schemas.openxmlformats.org/drawingml/2006/main" name="Default no Figure #">
  <a:themeElements>
    <a:clrScheme name="2019 KFF Colors">
      <a:dk1>
        <a:srgbClr val="333333"/>
      </a:dk1>
      <a:lt1>
        <a:sysClr val="window" lastClr="FFFFFF"/>
      </a:lt1>
      <a:dk2>
        <a:srgbClr val="F5821F"/>
      </a:dk2>
      <a:lt2>
        <a:srgbClr val="EE2C37"/>
      </a:lt2>
      <a:accent1>
        <a:srgbClr val="003C64"/>
      </a:accent1>
      <a:accent2>
        <a:srgbClr val="005996"/>
      </a:accent2>
      <a:accent3>
        <a:srgbClr val="0077C8"/>
      </a:accent3>
      <a:accent4>
        <a:srgbClr val="3CABFD"/>
      </a:accent4>
      <a:accent5>
        <a:srgbClr val="C1E6FF"/>
      </a:accent5>
      <a:accent6>
        <a:srgbClr val="00BC8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Insert Your Title Here" id="{9363219B-046F-4355-826F-3534B2EAD5A0}" vid="{7D2335E5-344E-4860-AB67-719D4BB7EFF1}"/>
    </a:ext>
  </a:extLst>
</a:theme>
</file>

<file path=ppt/theme/theme4.xml><?xml version="1.0" encoding="utf-8"?>
<a:theme xmlns:a="http://schemas.openxmlformats.org/drawingml/2006/main" name="Default with Figure #">
  <a:themeElements>
    <a:clrScheme name="2019 KFF Colors">
      <a:dk1>
        <a:srgbClr val="333333"/>
      </a:dk1>
      <a:lt1>
        <a:sysClr val="window" lastClr="FFFFFF"/>
      </a:lt1>
      <a:dk2>
        <a:srgbClr val="F5821F"/>
      </a:dk2>
      <a:lt2>
        <a:srgbClr val="EE2C37"/>
      </a:lt2>
      <a:accent1>
        <a:srgbClr val="003C64"/>
      </a:accent1>
      <a:accent2>
        <a:srgbClr val="005996"/>
      </a:accent2>
      <a:accent3>
        <a:srgbClr val="0077C8"/>
      </a:accent3>
      <a:accent4>
        <a:srgbClr val="3CABFD"/>
      </a:accent4>
      <a:accent5>
        <a:srgbClr val="C1E6FF"/>
      </a:accent5>
      <a:accent6>
        <a:srgbClr val="00BC8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Insert Your Title Here" id="{9363219B-046F-4355-826F-3534B2EAD5A0}" vid="{14219C0B-ECF8-479C-90D6-7D02F37F5B13}"/>
    </a:ext>
  </a:extLst>
</a:theme>
</file>

<file path=ppt/theme/theme5.xml><?xml version="1.0" encoding="utf-8"?>
<a:theme xmlns:a="http://schemas.openxmlformats.org/drawingml/2006/main" name="Blank">
  <a:themeElements>
    <a:clrScheme name="2019 KFF Colors">
      <a:dk1>
        <a:srgbClr val="333333"/>
      </a:dk1>
      <a:lt1>
        <a:sysClr val="window" lastClr="FFFFFF"/>
      </a:lt1>
      <a:dk2>
        <a:srgbClr val="F5821F"/>
      </a:dk2>
      <a:lt2>
        <a:srgbClr val="EE2C37"/>
      </a:lt2>
      <a:accent1>
        <a:srgbClr val="003C64"/>
      </a:accent1>
      <a:accent2>
        <a:srgbClr val="005996"/>
      </a:accent2>
      <a:accent3>
        <a:srgbClr val="0077C8"/>
      </a:accent3>
      <a:accent4>
        <a:srgbClr val="3CABFD"/>
      </a:accent4>
      <a:accent5>
        <a:srgbClr val="C1E6FF"/>
      </a:accent5>
      <a:accent6>
        <a:srgbClr val="00BC8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sert Your Title Here" id="{9363219B-046F-4355-826F-3534B2EAD5A0}" vid="{187DC01B-F99B-4522-BEAB-98ED8E8C5612}"/>
    </a:ext>
  </a:extLst>
</a:theme>
</file>

<file path=ppt/theme/theme6.xml><?xml version="1.0" encoding="utf-8"?>
<a:theme xmlns:a="http://schemas.openxmlformats.org/drawingml/2006/main" name="Text Slide no Logo">
  <a:themeElements>
    <a:clrScheme name="2019 KFF Colors">
      <a:dk1>
        <a:srgbClr val="333333"/>
      </a:dk1>
      <a:lt1>
        <a:sysClr val="window" lastClr="FFFFFF"/>
      </a:lt1>
      <a:dk2>
        <a:srgbClr val="F5821F"/>
      </a:dk2>
      <a:lt2>
        <a:srgbClr val="EE2C37"/>
      </a:lt2>
      <a:accent1>
        <a:srgbClr val="003C64"/>
      </a:accent1>
      <a:accent2>
        <a:srgbClr val="005996"/>
      </a:accent2>
      <a:accent3>
        <a:srgbClr val="0077C8"/>
      </a:accent3>
      <a:accent4>
        <a:srgbClr val="3CABFD"/>
      </a:accent4>
      <a:accent5>
        <a:srgbClr val="C1E6FF"/>
      </a:accent5>
      <a:accent6>
        <a:srgbClr val="00BC87"/>
      </a:accent6>
      <a:hlink>
        <a:srgbClr val="0563C1"/>
      </a:hlink>
      <a:folHlink>
        <a:srgbClr val="954F72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Insert Your Title Here" id="{9363219B-046F-4355-826F-3534B2EAD5A0}" vid="{EB80B7DF-65AA-44CB-A59E-F07B89C6771A}"/>
    </a:ext>
  </a:extLst>
</a:theme>
</file>

<file path=ppt/theme/theme7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8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tint val="100000"/>
              <a:shade val="100000"/>
              <a:satMod val="130000"/>
            </a:schemeClr>
          </a:gs>
          <a:gs pos="100000">
            <a:schemeClr val="phClr">
              <a:tint val="50000"/>
              <a:shade val="100000"/>
              <a:satMod val="350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0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tint val="100000"/>
              <a:shade val="100000"/>
              <a:satMod val="130000"/>
            </a:schemeClr>
          </a:gs>
          <a:gs pos="100000">
            <a:schemeClr val="phClr">
              <a:tint val="50000"/>
              <a:shade val="100000"/>
              <a:satMod val="350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tint val="100000"/>
              <a:shade val="100000"/>
              <a:satMod val="130000"/>
            </a:schemeClr>
          </a:gs>
          <a:gs pos="100000">
            <a:schemeClr val="phClr">
              <a:tint val="50000"/>
              <a:shade val="100000"/>
              <a:satMod val="350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tint val="100000"/>
              <a:shade val="100000"/>
              <a:satMod val="130000"/>
            </a:schemeClr>
          </a:gs>
          <a:gs pos="100000">
            <a:schemeClr val="phClr">
              <a:tint val="50000"/>
              <a:shade val="100000"/>
              <a:satMod val="350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tint val="100000"/>
              <a:shade val="100000"/>
              <a:satMod val="130000"/>
            </a:schemeClr>
          </a:gs>
          <a:gs pos="100000">
            <a:schemeClr val="phClr">
              <a:tint val="50000"/>
              <a:shade val="100000"/>
              <a:satMod val="350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5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tint val="100000"/>
              <a:shade val="100000"/>
              <a:satMod val="130000"/>
            </a:schemeClr>
          </a:gs>
          <a:gs pos="100000">
            <a:schemeClr val="phClr">
              <a:tint val="50000"/>
              <a:shade val="100000"/>
              <a:satMod val="350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6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tint val="100000"/>
              <a:shade val="100000"/>
              <a:satMod val="130000"/>
            </a:schemeClr>
          </a:gs>
          <a:gs pos="100000">
            <a:schemeClr val="phClr">
              <a:tint val="50000"/>
              <a:shade val="100000"/>
              <a:satMod val="350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7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tint val="100000"/>
              <a:shade val="100000"/>
              <a:satMod val="130000"/>
            </a:schemeClr>
          </a:gs>
          <a:gs pos="100000">
            <a:schemeClr val="phClr">
              <a:tint val="50000"/>
              <a:shade val="100000"/>
              <a:satMod val="350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8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tint val="100000"/>
              <a:shade val="100000"/>
              <a:satMod val="130000"/>
            </a:schemeClr>
          </a:gs>
          <a:gs pos="100000">
            <a:schemeClr val="phClr">
              <a:tint val="50000"/>
              <a:shade val="100000"/>
              <a:satMod val="350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9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tint val="100000"/>
              <a:shade val="100000"/>
              <a:satMod val="130000"/>
            </a:schemeClr>
          </a:gs>
          <a:gs pos="100000">
            <a:schemeClr val="phClr">
              <a:tint val="50000"/>
              <a:shade val="100000"/>
              <a:satMod val="350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2020 KFF PowerPoint Template</Template>
  <TotalTime>325</TotalTime>
  <Words>1303</Words>
  <Application>Microsoft Office PowerPoint</Application>
  <PresentationFormat>Custom</PresentationFormat>
  <Paragraphs>230</Paragraphs>
  <Slides>17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6</vt:i4>
      </vt:variant>
      <vt:variant>
        <vt:lpstr>Slide Titles</vt:lpstr>
      </vt:variant>
      <vt:variant>
        <vt:i4>17</vt:i4>
      </vt:variant>
    </vt:vector>
  </HeadingPairs>
  <TitlesOfParts>
    <vt:vector size="27" baseType="lpstr">
      <vt:lpstr>Arial</vt:lpstr>
      <vt:lpstr>Calibri</vt:lpstr>
      <vt:lpstr>Meta Offc Pro</vt:lpstr>
      <vt:lpstr>Times New Roman</vt:lpstr>
      <vt:lpstr>Title Slide</vt:lpstr>
      <vt:lpstr>Divider</vt:lpstr>
      <vt:lpstr>Default no Figure #</vt:lpstr>
      <vt:lpstr>Default with Figure #</vt:lpstr>
      <vt:lpstr>Blank</vt:lpstr>
      <vt:lpstr>Text Slide no Logo</vt:lpstr>
      <vt:lpstr>Public Opinion on Single-Payer, National Health Plans, and Expanding Access to Medicare Coverage</vt:lpstr>
      <vt:lpstr>Most Support Federal Government Doing More To Help Provide Health Insurance, But Republican Support Has Declined Over Time</vt:lpstr>
      <vt:lpstr>A National Health Plan Didn’t Garner Majority Support Until 2016</vt:lpstr>
      <vt:lpstr>PowerPoint Presentation</vt:lpstr>
      <vt:lpstr>Partisans Divided With Three In Four Republicans Opposing Medicare-for-all While Three In Four Democrats Favor It</vt:lpstr>
      <vt:lpstr>PowerPoint Presentation</vt:lpstr>
      <vt:lpstr>PowerPoint Presentation</vt:lpstr>
      <vt:lpstr>Reasons For Opinions On National Health Plan Echo Partisan Messages </vt:lpstr>
      <vt:lpstr>Universal Coverage Is Most Important Feature Of A National Health Plan Among Supporters </vt:lpstr>
      <vt:lpstr>Attitudes Shift After Hearing Messages About How Medicare-for-all Would Impact Current System</vt:lpstr>
      <vt:lpstr>Some Moderate Shifts In Support For Medicare-for-all Depending On Description Of Plan</vt:lpstr>
      <vt:lpstr>Most Medicare-for-all Supporters Think They Would Be Able To Keep Their Health Insurance</vt:lpstr>
      <vt:lpstr>PowerPoint Presentation</vt:lpstr>
      <vt:lpstr>More Incremental Approach To Universal Coverage: Medicare Buy-In And Medicaid Buy-In</vt:lpstr>
      <vt:lpstr>Larger Shares Favor A Public Option Than A Medicare-for-all Plan</vt:lpstr>
      <vt:lpstr>PowerPoint Presentation</vt:lpstr>
      <vt:lpstr>PowerPoint Presentation</vt:lpstr>
    </vt:vector>
  </TitlesOfParts>
  <Company>KFF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Public Opinion on Single-Payer, National Health Plans, and Expanding Access to Medicare Coverage</dc:title>
  <dc:creator>Audrey Kearney</dc:creator>
  <cp:lastModifiedBy>Audrey Kearney</cp:lastModifiedBy>
  <cp:revision>14</cp:revision>
  <cp:lastPrinted>2019-08-19T22:27:15Z</cp:lastPrinted>
  <dcterms:created xsi:type="dcterms:W3CDTF">2020-02-04T17:28:15Z</dcterms:created>
  <dcterms:modified xsi:type="dcterms:W3CDTF">2020-02-20T00:27:27Z</dcterms:modified>
</cp:coreProperties>
</file>