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8" r:id="rId3"/>
  </p:sldMasterIdLst>
  <p:notesMasterIdLst>
    <p:notesMasterId r:id="rId33"/>
  </p:notesMasterIdLst>
  <p:handoutMasterIdLst>
    <p:handoutMasterId r:id="rId34"/>
  </p:handoutMasterIdLst>
  <p:sldIdLst>
    <p:sldId id="269" r:id="rId4"/>
    <p:sldId id="300" r:id="rId5"/>
    <p:sldId id="301" r:id="rId6"/>
    <p:sldId id="304" r:id="rId7"/>
    <p:sldId id="334" r:id="rId8"/>
    <p:sldId id="305" r:id="rId9"/>
    <p:sldId id="332" r:id="rId10"/>
    <p:sldId id="306" r:id="rId11"/>
    <p:sldId id="307" r:id="rId12"/>
    <p:sldId id="303" r:id="rId13"/>
    <p:sldId id="333" r:id="rId14"/>
    <p:sldId id="338" r:id="rId15"/>
    <p:sldId id="339" r:id="rId16"/>
    <p:sldId id="340" r:id="rId17"/>
    <p:sldId id="341" r:id="rId18"/>
    <p:sldId id="337" r:id="rId19"/>
    <p:sldId id="344" r:id="rId20"/>
    <p:sldId id="345" r:id="rId21"/>
    <p:sldId id="335" r:id="rId22"/>
    <p:sldId id="336" r:id="rId23"/>
    <p:sldId id="342" r:id="rId24"/>
    <p:sldId id="310" r:id="rId25"/>
    <p:sldId id="330" r:id="rId26"/>
    <p:sldId id="329" r:id="rId27"/>
    <p:sldId id="311" r:id="rId28"/>
    <p:sldId id="312" r:id="rId29"/>
    <p:sldId id="309" r:id="rId30"/>
    <p:sldId id="313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EB1B682-78D4-4EAA-861C-D17C78403233}">
          <p14:sldIdLst>
            <p14:sldId id="269"/>
          </p14:sldIdLst>
        </p14:section>
        <p14:section name="Premiums and Contributions" id="{4EC4DAB0-41E3-4707-B0E2-B4E5074ED5FC}">
          <p14:sldIdLst>
            <p14:sldId id="300"/>
            <p14:sldId id="301"/>
            <p14:sldId id="304"/>
            <p14:sldId id="334"/>
            <p14:sldId id="305"/>
            <p14:sldId id="332"/>
            <p14:sldId id="306"/>
          </p14:sldIdLst>
        </p14:section>
        <p14:section name="Deductibles" id="{141DB15B-4879-43E3-B370-FAF9D64E2ADE}">
          <p14:sldIdLst>
            <p14:sldId id="307"/>
            <p14:sldId id="303"/>
            <p14:sldId id="333"/>
          </p14:sldIdLst>
        </p14:section>
        <p14:section name="GLP-1s" id="{615ABD25-72D7-4052-AB11-3DE8564DE4FD}">
          <p14:sldIdLst>
            <p14:sldId id="338"/>
            <p14:sldId id="339"/>
            <p14:sldId id="340"/>
          </p14:sldIdLst>
        </p14:section>
        <p14:section name="Employee Concern" id="{CBAEBBBC-16D7-45BB-9A40-6803C4F72D04}">
          <p14:sldIdLst>
            <p14:sldId id="341"/>
          </p14:sldIdLst>
        </p14:section>
        <p14:section name="Provider Networks" id="{EB97568B-58A0-4CB5-B954-B30697D493DA}">
          <p14:sldIdLst>
            <p14:sldId id="337"/>
            <p14:sldId id="344"/>
            <p14:sldId id="345"/>
            <p14:sldId id="335"/>
            <p14:sldId id="336"/>
            <p14:sldId id="342"/>
          </p14:sldIdLst>
        </p14:section>
        <p14:section name="Coverage and Offer Rates" id="{62576333-F9DF-4D42-9EBA-122AA9FEA83F}">
          <p14:sldIdLst>
            <p14:sldId id="310"/>
            <p14:sldId id="330"/>
            <p14:sldId id="329"/>
            <p14:sldId id="311"/>
            <p14:sldId id="312"/>
          </p14:sldIdLst>
        </p14:section>
        <p14:section name="ICHRA" id="{2A3ECE0D-BF20-4F0B-A03A-EE074083AD09}">
          <p14:sldIdLst>
            <p14:sldId id="309"/>
          </p14:sldIdLst>
        </p14:section>
        <p14:section name="Prescription Drugs" id="{558C835B-99DE-49F8-9468-E04A215D861D}">
          <p14:sldIdLst>
            <p14:sldId id="313"/>
          </p14:sldIdLst>
        </p14:section>
        <p14:section name="End" id="{8E16CDF8-ADA2-46FC-95A6-2FADFDFFE4E1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Rae" initials="MR" lastIdx="1" clrIdx="0">
    <p:extLst>
      <p:ext uri="{19B8F6BF-5375-455C-9EA6-DF929625EA0E}">
        <p15:presenceInfo xmlns:p15="http://schemas.microsoft.com/office/powerpoint/2012/main" userId="Matthew Ra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5"/>
    <a:srgbClr val="333333"/>
    <a:srgbClr val="1A81D3"/>
    <a:srgbClr val="E6EDF3"/>
    <a:srgbClr val="FDC82F"/>
    <a:srgbClr val="727272"/>
    <a:srgbClr val="A41A23"/>
    <a:srgbClr val="A31A23"/>
    <a:srgbClr val="1A81D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6" autoAdjust="0"/>
    <p:restoredTop sz="96348"/>
  </p:normalViewPr>
  <p:slideViewPr>
    <p:cSldViewPr snapToGrid="0">
      <p:cViewPr varScale="1">
        <p:scale>
          <a:sx n="68" d="100"/>
          <a:sy n="68" d="100"/>
        </p:scale>
        <p:origin x="10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AFEBD0-270B-1B6C-4693-20E08CE5EF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D5187-0C32-D16E-667C-0C8D515CE9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166BE-75B8-4B4A-88D7-3C80DC85E52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DB92D-04B9-4229-F997-60A84E16BB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4E641-740B-6E25-9710-E6CC02D985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AAD11-CB12-1241-B86F-DA09E23D5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41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EFEB6-BCE1-C34C-8CBE-B9D4A04029B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1A096-9224-C440-852A-9B1D4300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2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11AFA4-9614-18BE-D330-40803A00D5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409" y="1143000"/>
            <a:ext cx="6858000" cy="1239832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31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Title. Please Keep It to Two Lines, if Possible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3DF186-5A26-9C28-3CD7-6FB751A3DC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2409" y="2567402"/>
            <a:ext cx="6858000" cy="392304"/>
          </a:xfrm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75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599E0339-4031-B495-6F41-33D5C00E37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414" y="3484829"/>
            <a:ext cx="2863453" cy="22859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  <a:lvl2pPr marL="342884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6369EB6C-D0B6-256D-C219-538E2C28CD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2414" y="3817175"/>
            <a:ext cx="2863453" cy="22859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884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B9F1D-DF54-1077-BA39-625FAB940BBB}"/>
              </a:ext>
            </a:extLst>
          </p:cNvPr>
          <p:cNvSpPr txBox="1"/>
          <p:nvPr userDrawn="1"/>
        </p:nvSpPr>
        <p:spPr>
          <a:xfrm>
            <a:off x="5247172" y="6198462"/>
            <a:ext cx="3410549" cy="184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fontAlgn="base"/>
            <a:r>
              <a:rPr lang="en-US" sz="844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independent source for health policy research, polling, and news.</a:t>
            </a:r>
          </a:p>
        </p:txBody>
      </p:sp>
      <p:sp>
        <p:nvSpPr>
          <p:cNvPr id="15" name="Date Placeholder 9">
            <a:extLst>
              <a:ext uri="{FF2B5EF4-FFF2-40B4-BE49-F238E27FC236}">
                <a16:creationId xmlns:a16="http://schemas.microsoft.com/office/drawing/2014/main" id="{1F1C8259-081E-22DA-39C4-6A172C165C3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01025" y="6108322"/>
            <a:ext cx="2057400" cy="262532"/>
          </a:xfrm>
        </p:spPr>
        <p:txBody>
          <a:bodyPr lIns="0" tIns="0" rIns="0" bIns="0" anchor="b" anchorCtr="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4FC51A-4D92-40A3-B1B7-C9FB934209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13563" y="5852290"/>
            <a:ext cx="62941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2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625" y="1676406"/>
            <a:ext cx="2503170" cy="43073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E39E93-2402-DC12-8F56-2A76C64F5322}"/>
              </a:ext>
            </a:extLst>
          </p:cNvPr>
          <p:cNvCxnSpPr>
            <a:cxnSpLocks/>
          </p:cNvCxnSpPr>
          <p:nvPr userDrawn="1"/>
        </p:nvCxnSpPr>
        <p:spPr>
          <a:xfrm>
            <a:off x="3122538" y="1676406"/>
            <a:ext cx="0" cy="4307303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9A944F1-41D4-BA0C-6081-B4F2CA8BB7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282" y="1676406"/>
            <a:ext cx="2503170" cy="43073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DB93946-6243-CEDC-ED6F-21B5E6942E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8882" y="1676406"/>
            <a:ext cx="2503170" cy="43073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71134F-CA7A-5885-CA11-174DFAFD156A}"/>
              </a:ext>
            </a:extLst>
          </p:cNvPr>
          <p:cNvSpPr/>
          <p:nvPr userDrawn="1"/>
        </p:nvSpPr>
        <p:spPr>
          <a:xfrm>
            <a:off x="8858783" y="6324601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3" name="Slide Number Placeholder 11">
            <a:extLst>
              <a:ext uri="{FF2B5EF4-FFF2-40B4-BE49-F238E27FC236}">
                <a16:creationId xmlns:a16="http://schemas.microsoft.com/office/drawing/2014/main" id="{58F67A7B-3E29-6B3C-C02B-94DBA77D94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58781" y="6324600"/>
            <a:ext cx="156322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75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EF4EF0-C850-283E-BDAC-1D6E2090EADC}"/>
              </a:ext>
            </a:extLst>
          </p:cNvPr>
          <p:cNvCxnSpPr>
            <a:cxnSpLocks/>
          </p:cNvCxnSpPr>
          <p:nvPr userDrawn="1"/>
        </p:nvCxnSpPr>
        <p:spPr>
          <a:xfrm>
            <a:off x="6010118" y="1676406"/>
            <a:ext cx="0" cy="4307303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BF6A923B-6F44-6DD6-342D-3C5C83754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4689" y="6324600"/>
            <a:ext cx="420158" cy="22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66623-C558-EAE3-50CD-D94747D86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419100"/>
            <a:ext cx="828675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1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59700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270" userDrawn="1">
          <p15:clr>
            <a:srgbClr val="FBAE40"/>
          </p15:clr>
        </p15:guide>
        <p15:guide id="3" pos="549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2880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three highlighted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625" y="2766072"/>
            <a:ext cx="2503170" cy="388617"/>
          </a:xfrm>
          <a:solidFill>
            <a:schemeClr val="accent2"/>
          </a:solidFill>
        </p:spPr>
        <p:txBody>
          <a:bodyPr lIns="91440" tIns="73152" rIns="91440" bIns="73152">
            <a:noAutofit/>
          </a:bodyPr>
          <a:lstStyle>
            <a:lvl1pPr algn="ctr">
              <a:lnSpc>
                <a:spcPct val="100000"/>
              </a:lnSpc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36F9A2-D9B8-1347-0843-9D48CC1B7A21}"/>
              </a:ext>
            </a:extLst>
          </p:cNvPr>
          <p:cNvSpPr/>
          <p:nvPr userDrawn="1"/>
        </p:nvSpPr>
        <p:spPr>
          <a:xfrm>
            <a:off x="8858783" y="6324601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368068CA-783B-8A3A-3F2F-8AE2851CB9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58781" y="6324600"/>
            <a:ext cx="156322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75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8E53790-65FF-B58C-4DE9-4ED5AF2738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4689" y="6324600"/>
            <a:ext cx="420158" cy="228600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10F0541-374C-FEF8-C7EA-2DD6B17A81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625" y="1676401"/>
            <a:ext cx="8286750" cy="746760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A3CE7A3-EDFB-DFF8-4AE4-CCA86AC8E3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3286" y="2766072"/>
            <a:ext cx="2503171" cy="388617"/>
          </a:xfrm>
          <a:solidFill>
            <a:schemeClr val="accent2"/>
          </a:solidFill>
        </p:spPr>
        <p:txBody>
          <a:bodyPr lIns="91440" tIns="73152" rIns="91440" bIns="73152">
            <a:noAutofit/>
          </a:bodyPr>
          <a:lstStyle>
            <a:lvl1pPr algn="ctr">
              <a:lnSpc>
                <a:spcPct val="100000"/>
              </a:lnSpc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7B27AC18-5D98-CDB2-4C08-A59626900A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8625" y="3348999"/>
            <a:ext cx="2503170" cy="263471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05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D6ED34-F646-0EAF-FF75-32482AF545C3}"/>
              </a:ext>
            </a:extLst>
          </p:cNvPr>
          <p:cNvCxnSpPr>
            <a:cxnSpLocks/>
          </p:cNvCxnSpPr>
          <p:nvPr userDrawn="1"/>
        </p:nvCxnSpPr>
        <p:spPr>
          <a:xfrm>
            <a:off x="3122538" y="2766063"/>
            <a:ext cx="0" cy="3217640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B282532-E3FF-F9F5-D488-139D2D3E32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282" y="3348999"/>
            <a:ext cx="2503170" cy="263471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05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66DCBCB-2064-F611-0AE3-798A0B3BFF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8882" y="3348999"/>
            <a:ext cx="2503170" cy="263471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05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257C3C-335D-7D6B-4B02-17CF91DCB1FF}"/>
              </a:ext>
            </a:extLst>
          </p:cNvPr>
          <p:cNvCxnSpPr>
            <a:cxnSpLocks/>
          </p:cNvCxnSpPr>
          <p:nvPr userDrawn="1"/>
        </p:nvCxnSpPr>
        <p:spPr>
          <a:xfrm>
            <a:off x="6010118" y="2766063"/>
            <a:ext cx="0" cy="3217640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2BEE2A1-3F69-610A-AC32-2C8F39B99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6110" y="2766072"/>
            <a:ext cx="2503171" cy="388617"/>
          </a:xfrm>
          <a:solidFill>
            <a:schemeClr val="accent2"/>
          </a:solidFill>
        </p:spPr>
        <p:txBody>
          <a:bodyPr lIns="91440" tIns="73152" rIns="91440" bIns="73152">
            <a:noAutofit/>
          </a:bodyPr>
          <a:lstStyle>
            <a:lvl1pPr algn="ctr">
              <a:lnSpc>
                <a:spcPct val="100000"/>
              </a:lnSpc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37A1B5-4E0C-A980-24F5-8E90FD9DA5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419100"/>
            <a:ext cx="828675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1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74994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270" userDrawn="1">
          <p15:clr>
            <a:srgbClr val="FBAE40"/>
          </p15:clr>
        </p15:guide>
        <p15:guide id="3" pos="549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2880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_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627" y="1676406"/>
            <a:ext cx="2591301" cy="4307303"/>
          </a:xfrm>
          <a:solidFill>
            <a:srgbClr val="E5E5E5"/>
          </a:solidFill>
        </p:spPr>
        <p:txBody>
          <a:bodyPr lIns="182880" tIns="182880" rIns="182880" bIns="182880">
            <a:noAutofit/>
          </a:bodyPr>
          <a:lstStyle>
            <a:lvl1pPr>
              <a:lnSpc>
                <a:spcPct val="100000"/>
              </a:lnSpc>
              <a:defRPr sz="135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“Place quote here. Please use the shortcut Ctrl + Alt + V + Unformatted Text (Windows) or Command + Option + Shift + V (Mac).”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71134F-CA7A-5885-CA11-174DFAFD156A}"/>
              </a:ext>
            </a:extLst>
          </p:cNvPr>
          <p:cNvSpPr/>
          <p:nvPr userDrawn="1"/>
        </p:nvSpPr>
        <p:spPr>
          <a:xfrm>
            <a:off x="8858783" y="6324601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3" name="Slide Number Placeholder 11">
            <a:extLst>
              <a:ext uri="{FF2B5EF4-FFF2-40B4-BE49-F238E27FC236}">
                <a16:creationId xmlns:a16="http://schemas.microsoft.com/office/drawing/2014/main" id="{58F67A7B-3E29-6B3C-C02B-94DBA77D94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58781" y="6324600"/>
            <a:ext cx="156322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75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8C8247AD-18C0-817B-B7B2-AA4DCDA222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9562" y="1676406"/>
            <a:ext cx="2591302" cy="4307303"/>
          </a:xfrm>
          <a:solidFill>
            <a:srgbClr val="E5E5E5"/>
          </a:solidFill>
        </p:spPr>
        <p:txBody>
          <a:bodyPr lIns="182880" tIns="182880" rIns="182880" bIns="182880">
            <a:noAutofit/>
          </a:bodyPr>
          <a:lstStyle>
            <a:lvl1pPr>
              <a:lnSpc>
                <a:spcPct val="100000"/>
              </a:lnSpc>
              <a:defRPr sz="135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“Place quote here.”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B398846D-E39C-FAA1-1EAA-94CDEBDA22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74095" y="1676406"/>
            <a:ext cx="2591302" cy="4307303"/>
          </a:xfrm>
          <a:solidFill>
            <a:srgbClr val="E5E5E5"/>
          </a:solidFill>
        </p:spPr>
        <p:txBody>
          <a:bodyPr lIns="182880" tIns="182880" rIns="182880" bIns="182880">
            <a:noAutofit/>
          </a:bodyPr>
          <a:lstStyle>
            <a:lvl1pPr>
              <a:lnSpc>
                <a:spcPct val="100000"/>
              </a:lnSpc>
              <a:defRPr sz="135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“Place quote here.”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99CBD8D-FFD3-F8E2-A57E-0F3283F966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1741" y="4662496"/>
            <a:ext cx="2260044" cy="1038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US" sz="1050" dirty="0"/>
              <a:t>Replace with news outlet logo</a:t>
            </a:r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CEAEE375-BF91-0005-B534-9BE14760177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44272" y="4662496"/>
            <a:ext cx="2260044" cy="1038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US" sz="1050" dirty="0"/>
              <a:t>Replace with news outlet logo</a:t>
            </a:r>
            <a:endParaRPr lang="en-US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5239F194-EF8B-5750-EA8D-95ECBEEB58C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86863" y="4662496"/>
            <a:ext cx="2260044" cy="1038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US" sz="1050" dirty="0"/>
              <a:t>Replace with news outlet logo</a:t>
            </a:r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FB5E5924-B0F1-A77B-EB95-9B3546F98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4689" y="6324600"/>
            <a:ext cx="420158" cy="22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EEC532-B0B7-91BC-3917-03882AB8C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419100"/>
            <a:ext cx="828675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1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39707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270" userDrawn="1">
          <p15:clr>
            <a:srgbClr val="FBAE40"/>
          </p15:clr>
        </p15:guide>
        <p15:guide id="3" pos="549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2880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626" y="1676400"/>
            <a:ext cx="3761888" cy="430730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>
                <a:solidFill>
                  <a:srgbClr val="333333"/>
                </a:solidFill>
              </a:defRPr>
            </a:lvl1pPr>
            <a:lvl2pPr marL="342884" indent="-171442">
              <a:lnSpc>
                <a:spcPct val="100000"/>
              </a:lnSpc>
              <a:tabLst/>
              <a:defRPr sz="1050">
                <a:solidFill>
                  <a:srgbClr val="333333"/>
                </a:solidFill>
              </a:defRPr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  <a:p>
            <a:pPr lvl="1"/>
            <a:r>
              <a:rPr lang="en-US" dirty="0"/>
              <a:t>Item 1</a:t>
            </a:r>
          </a:p>
          <a:p>
            <a:pPr lvl="1"/>
            <a:r>
              <a:rPr lang="en-US" dirty="0"/>
              <a:t>Item 2</a:t>
            </a:r>
          </a:p>
          <a:p>
            <a:pPr lvl="1"/>
            <a:r>
              <a:rPr lang="en-US" dirty="0"/>
              <a:t>Item 3</a:t>
            </a:r>
          </a:p>
          <a:p>
            <a:pPr lvl="1"/>
            <a:r>
              <a:rPr lang="en-US" dirty="0"/>
              <a:t>Item 4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D8E9EA0-A4CC-B0F0-76B0-DF8C52B147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53487" y="1676401"/>
            <a:ext cx="3761888" cy="4307304"/>
          </a:xfrm>
        </p:spPr>
        <p:txBody>
          <a:bodyPr>
            <a:noAutofit/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2D73D3-866B-09A3-1466-6894277E1F37}"/>
              </a:ext>
            </a:extLst>
          </p:cNvPr>
          <p:cNvSpPr/>
          <p:nvPr userDrawn="1"/>
        </p:nvSpPr>
        <p:spPr>
          <a:xfrm>
            <a:off x="8858783" y="6324601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ACFB6C8D-FF9B-F2D4-73E5-098878A939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58781" y="6324600"/>
            <a:ext cx="156322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75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2DB94B-C8C7-44AD-F4E9-04326B036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4689" y="6324600"/>
            <a:ext cx="420158" cy="228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627835B-3B85-7427-5A6A-C8143675E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419100"/>
            <a:ext cx="828675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1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This is how it looks on two lines</a:t>
            </a:r>
          </a:p>
        </p:txBody>
      </p:sp>
    </p:spTree>
    <p:extLst>
      <p:ext uri="{BB962C8B-B14F-4D97-AF65-F5344CB8AC3E}">
        <p14:creationId xmlns:p14="http://schemas.microsoft.com/office/powerpoint/2010/main" val="329936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270" userDrawn="1">
          <p15:clr>
            <a:srgbClr val="FBAE40"/>
          </p15:clr>
        </p15:guide>
        <p15:guide id="3" pos="549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2880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F9A20F6-DD91-6C99-B34F-593B055FB2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625" y="1676400"/>
            <a:ext cx="8286750" cy="293688"/>
          </a:xfrm>
        </p:spPr>
        <p:txBody>
          <a:bodyPr>
            <a:noAutofit/>
          </a:bodyPr>
          <a:lstStyle>
            <a:lvl1pPr>
              <a:defRPr sz="1050" b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Click to edit chart subtitle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001A7E-B6CF-568F-FFE1-B83F666DFB24}"/>
              </a:ext>
            </a:extLst>
          </p:cNvPr>
          <p:cNvSpPr/>
          <p:nvPr userDrawn="1"/>
        </p:nvSpPr>
        <p:spPr>
          <a:xfrm>
            <a:off x="8858783" y="6324601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098D488-791B-25F8-DC0E-B911DEC84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6191567"/>
            <a:ext cx="6257926" cy="361634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defRPr sz="900" b="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B1A50FC2-9459-463A-F387-3A2C8A21EB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58781" y="6324600"/>
            <a:ext cx="156322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75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FE96FC-7CD9-847B-AD1F-0E7A8B06CA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4689" y="6324600"/>
            <a:ext cx="420158" cy="228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9229113-011E-D2AB-C39E-7AA9E16F1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419100"/>
            <a:ext cx="828675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1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chart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CDCB92F-27AB-E78D-5C98-8DD191973E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8625" y="2174875"/>
            <a:ext cx="8286750" cy="33845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Paste chart that has already been formatted in the chart builder. Please select “Keep Source Formatting” to keep the chart’s correct formatting.</a:t>
            </a:r>
          </a:p>
        </p:txBody>
      </p:sp>
    </p:spTree>
    <p:extLst>
      <p:ext uri="{BB962C8B-B14F-4D97-AF65-F5344CB8AC3E}">
        <p14:creationId xmlns:p14="http://schemas.microsoft.com/office/powerpoint/2010/main" val="982521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270" userDrawn="1">
          <p15:clr>
            <a:srgbClr val="FBAE40"/>
          </p15:clr>
        </p15:guide>
        <p15:guide id="3" pos="549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2880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F600CE-AE25-393A-BAEC-ED9B83ED86AD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676401"/>
            <a:ext cx="0" cy="3879849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E828178-535E-3E47-475A-B82411D026AD}"/>
              </a:ext>
            </a:extLst>
          </p:cNvPr>
          <p:cNvSpPr/>
          <p:nvPr userDrawn="1"/>
        </p:nvSpPr>
        <p:spPr>
          <a:xfrm>
            <a:off x="8858783" y="6324601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EDEC3572-2D0D-A3F8-491C-3090EC8BB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6191567"/>
            <a:ext cx="6257926" cy="361634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defRPr sz="900" b="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3" name="Slide Number Placeholder 11">
            <a:extLst>
              <a:ext uri="{FF2B5EF4-FFF2-40B4-BE49-F238E27FC236}">
                <a16:creationId xmlns:a16="http://schemas.microsoft.com/office/drawing/2014/main" id="{34177F0D-D462-7F23-95D4-F7FF4B6F95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58781" y="6324600"/>
            <a:ext cx="156322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75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AA97EA6-6B81-E8BC-7623-B458838E5D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4689" y="6324600"/>
            <a:ext cx="420158" cy="228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2B5EEAE-92FE-0FFE-C2A4-930ECDE92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419100"/>
            <a:ext cx="828675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1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chart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CE9CFAF-F6BB-782D-FE7B-DA26C6E2EE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626" y="1676400"/>
            <a:ext cx="3761144" cy="293688"/>
          </a:xfrm>
        </p:spPr>
        <p:txBody>
          <a:bodyPr>
            <a:noAutofit/>
          </a:bodyPr>
          <a:lstStyle>
            <a:lvl1pPr>
              <a:defRPr sz="1050" b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Click to edit chart subtitle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78B14E2D-8081-437F-B858-B45896AD4E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45960" y="1676400"/>
            <a:ext cx="3761144" cy="293688"/>
          </a:xfrm>
        </p:spPr>
        <p:txBody>
          <a:bodyPr>
            <a:noAutofit/>
          </a:bodyPr>
          <a:lstStyle>
            <a:lvl1pPr>
              <a:defRPr sz="1050" b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Click to edit chart subtitle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7C540C3-761B-7712-BE97-3D99961AF6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8625" y="2174875"/>
            <a:ext cx="3761140" cy="33845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Paste chart that has already been formatted in the chart builder. Please select “Keep Source Formatting” to keep the chart’s correct formatting.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7A2AC71-4DD6-9DC7-1C6A-371F4DDD7D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3330" y="2174875"/>
            <a:ext cx="3761140" cy="33845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Paste chart that has already been formatted in the chart builder. Please select “Keep Source Formatting” to keep the chart’s correct formatting.</a:t>
            </a:r>
          </a:p>
        </p:txBody>
      </p:sp>
    </p:spTree>
    <p:extLst>
      <p:ext uri="{BB962C8B-B14F-4D97-AF65-F5344CB8AC3E}">
        <p14:creationId xmlns:p14="http://schemas.microsoft.com/office/powerpoint/2010/main" val="1755455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270" userDrawn="1">
          <p15:clr>
            <a:srgbClr val="FBAE40"/>
          </p15:clr>
        </p15:guide>
        <p15:guide id="3" pos="549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2880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8826B8E-9582-5216-6DEF-FEBF56AC31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96454" y="1676401"/>
            <a:ext cx="3018922" cy="3879849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>
                <a:solidFill>
                  <a:srgbClr val="333333"/>
                </a:solidFill>
              </a:defRPr>
            </a:lvl1pPr>
            <a:lvl2pPr marL="342884" indent="-171442">
              <a:lnSpc>
                <a:spcPct val="100000"/>
              </a:lnSpc>
              <a:spcBef>
                <a:spcPts val="750"/>
              </a:spcBef>
              <a:tabLst/>
              <a:defRPr sz="1050"/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  <a:p>
            <a:pPr lvl="1"/>
            <a:r>
              <a:rPr lang="en-US" dirty="0"/>
              <a:t>Item 1</a:t>
            </a:r>
          </a:p>
          <a:p>
            <a:pPr lvl="1"/>
            <a:r>
              <a:rPr lang="en-US" dirty="0"/>
              <a:t>Item 2</a:t>
            </a:r>
          </a:p>
          <a:p>
            <a:pPr lvl="1"/>
            <a:r>
              <a:rPr lang="en-US" dirty="0"/>
              <a:t>Item 3</a:t>
            </a:r>
          </a:p>
          <a:p>
            <a:pPr lvl="1"/>
            <a:r>
              <a:rPr lang="en-US" dirty="0"/>
              <a:t>Item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DB88CD-40BB-564F-1C51-6650D630E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419100"/>
            <a:ext cx="828675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1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chart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FA5074-89FC-C2CF-781B-D4B45051B55B}"/>
              </a:ext>
            </a:extLst>
          </p:cNvPr>
          <p:cNvSpPr/>
          <p:nvPr userDrawn="1"/>
        </p:nvSpPr>
        <p:spPr>
          <a:xfrm>
            <a:off x="8858783" y="6324601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7A06399-CA6B-56FB-9775-0B9E0E9154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6191567"/>
            <a:ext cx="6257926" cy="361634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defRPr sz="900" b="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1" name="Slide Number Placeholder 11">
            <a:extLst>
              <a:ext uri="{FF2B5EF4-FFF2-40B4-BE49-F238E27FC236}">
                <a16:creationId xmlns:a16="http://schemas.microsoft.com/office/drawing/2014/main" id="{D323B26C-A339-2C9D-B194-7FB89B9BE5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58781" y="6324600"/>
            <a:ext cx="156322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75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1980062-CC62-C143-75E5-9E5AC4B34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4689" y="6324600"/>
            <a:ext cx="420158" cy="228600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1113DB9A-2783-847E-A5E2-4AC010CE1D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627" y="1676400"/>
            <a:ext cx="4886325" cy="293688"/>
          </a:xfrm>
        </p:spPr>
        <p:txBody>
          <a:bodyPr>
            <a:noAutofit/>
          </a:bodyPr>
          <a:lstStyle>
            <a:lvl1pPr>
              <a:defRPr sz="1050" b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Click to edit chart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F6477-4D5E-C39C-70C8-1DE7803F60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8627" y="2174875"/>
            <a:ext cx="4886325" cy="33845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Paste chart that has already been formatted in the chart builder. Please select “Keep Source Formatting” to keep the chart’s correct formatting.</a:t>
            </a:r>
          </a:p>
        </p:txBody>
      </p:sp>
    </p:spTree>
    <p:extLst>
      <p:ext uri="{BB962C8B-B14F-4D97-AF65-F5344CB8AC3E}">
        <p14:creationId xmlns:p14="http://schemas.microsoft.com/office/powerpoint/2010/main" val="3528657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270" userDrawn="1">
          <p15:clr>
            <a:srgbClr val="FBAE40"/>
          </p15:clr>
        </p15:guide>
        <p15:guide id="3" pos="549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2880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and Text_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A3B545-6E00-043C-EB41-143329F97BE6}"/>
              </a:ext>
            </a:extLst>
          </p:cNvPr>
          <p:cNvCxnSpPr>
            <a:cxnSpLocks/>
          </p:cNvCxnSpPr>
          <p:nvPr userDrawn="1"/>
        </p:nvCxnSpPr>
        <p:spPr>
          <a:xfrm>
            <a:off x="3122538" y="1676405"/>
            <a:ext cx="0" cy="3996813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242676-99BC-D2EA-9342-E8DE0186AB7D}"/>
              </a:ext>
            </a:extLst>
          </p:cNvPr>
          <p:cNvCxnSpPr>
            <a:cxnSpLocks/>
          </p:cNvCxnSpPr>
          <p:nvPr userDrawn="1"/>
        </p:nvCxnSpPr>
        <p:spPr>
          <a:xfrm>
            <a:off x="6010118" y="1676405"/>
            <a:ext cx="0" cy="3996813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EC3793F2-DD5C-23E3-44B4-3F0BEF60EC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629" y="4191008"/>
            <a:ext cx="2503165" cy="1466831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050"/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 </a:t>
            </a:r>
          </a:p>
          <a:p>
            <a:pPr lvl="0"/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F8CC93F-30E5-44D5-6626-742C914D7E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4704" y="4191008"/>
            <a:ext cx="2503165" cy="1466831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050"/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0"/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7C066E0-4847-1188-463F-B93774C2F9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0304" y="4191008"/>
            <a:ext cx="2503165" cy="1466831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050"/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0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4E52137-5E48-AE33-EF98-A7EC1A8BC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419100"/>
            <a:ext cx="828675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1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D8F8F6-0719-3D21-0C08-394AEDEBAAA9}"/>
              </a:ext>
            </a:extLst>
          </p:cNvPr>
          <p:cNvSpPr/>
          <p:nvPr userDrawn="1"/>
        </p:nvSpPr>
        <p:spPr>
          <a:xfrm>
            <a:off x="8858783" y="6324601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4D49B790-F290-EDDC-D40C-8B145989E4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6191567"/>
            <a:ext cx="6257926" cy="361634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defRPr sz="900" b="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9" name="Slide Number Placeholder 11">
            <a:extLst>
              <a:ext uri="{FF2B5EF4-FFF2-40B4-BE49-F238E27FC236}">
                <a16:creationId xmlns:a16="http://schemas.microsoft.com/office/drawing/2014/main" id="{BD26DF25-99BB-C703-0D99-E597384CB0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58781" y="6324600"/>
            <a:ext cx="156322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75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FA9FF66-ACD9-5EAA-6BF7-417C0607E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4689" y="6324600"/>
            <a:ext cx="420158" cy="2286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09F873D-7F04-6E2E-5997-D8F2263B25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8630" y="1676399"/>
            <a:ext cx="2501657" cy="21717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Paste chart that has already been formatted in the chart builder. Please select “Keep Source Formatting” to keep the chart’s correct formatting.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A7EB683-402C-9466-D20A-AE83AD6984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21176" y="1676399"/>
            <a:ext cx="2501657" cy="21717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Paste chart that has already been formatted in the chart builder. Please select “Keep Source Formatting” to keep the chart’s correct formatting.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21BF35-834E-843A-2EE9-B3A4545589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6266" y="1676399"/>
            <a:ext cx="2501657" cy="21717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Paste chart that has already been formatted in the chart builder. Please select “Keep Source Formatting” to keep the chart’s correct formatting.</a:t>
            </a:r>
          </a:p>
        </p:txBody>
      </p:sp>
    </p:spTree>
    <p:extLst>
      <p:ext uri="{BB962C8B-B14F-4D97-AF65-F5344CB8AC3E}">
        <p14:creationId xmlns:p14="http://schemas.microsoft.com/office/powerpoint/2010/main" val="59851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270" userDrawn="1">
          <p15:clr>
            <a:srgbClr val="FBAE40"/>
          </p15:clr>
        </p15:guide>
        <p15:guide id="3" pos="549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2880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5C44C66-7050-C38A-4094-908796A83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419100"/>
            <a:ext cx="828675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1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001A7E-B6CF-568F-FFE1-B83F666DFB24}"/>
              </a:ext>
            </a:extLst>
          </p:cNvPr>
          <p:cNvSpPr/>
          <p:nvPr userDrawn="1"/>
        </p:nvSpPr>
        <p:spPr>
          <a:xfrm>
            <a:off x="8858783" y="6324601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098D488-791B-25F8-DC0E-B911DEC84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6191567"/>
            <a:ext cx="6257926" cy="361634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defRPr sz="900" b="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B1A50FC2-9459-463A-F387-3A2C8A21EB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58781" y="6324600"/>
            <a:ext cx="156322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75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90FF299A-68A1-FB1E-3DD3-9B8EC371086B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1891905" y="1658938"/>
            <a:ext cx="5360194" cy="390525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ABE4C53-3791-1C5E-D9A2-CF3C1CAC1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4689" y="6324600"/>
            <a:ext cx="42015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36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270" userDrawn="1">
          <p15:clr>
            <a:srgbClr val="FBAE40"/>
          </p15:clr>
        </p15:guide>
        <p15:guide id="3" pos="549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2880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864C8F1-5D58-05BE-80F6-E3904C624A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625" y="1676402"/>
            <a:ext cx="8286750" cy="61622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3096F-36EB-1CE0-5214-7A8BBC7A1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419100"/>
            <a:ext cx="828675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1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EAE154-6F91-F45C-C153-9D6A6C0466E8}"/>
              </a:ext>
            </a:extLst>
          </p:cNvPr>
          <p:cNvSpPr/>
          <p:nvPr userDrawn="1"/>
        </p:nvSpPr>
        <p:spPr>
          <a:xfrm>
            <a:off x="8858783" y="6324601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E13C4A9F-3861-C2D7-A0A6-5AE372C53F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61631" y="6324600"/>
            <a:ext cx="156322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75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73FCD331-5B54-D599-F42E-2ADDBFD7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6191567"/>
            <a:ext cx="6257926" cy="361634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defRPr sz="900" b="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Source: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0699B51-9F75-CD6B-B102-D4F820D6F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4689" y="6324600"/>
            <a:ext cx="42015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89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270" userDrawn="1">
          <p15:clr>
            <a:srgbClr val="FBAE40"/>
          </p15:clr>
        </p15:guide>
        <p15:guide id="3" pos="549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2880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DBC09C7-A1EB-21C0-173D-A8D5C0D02171}"/>
              </a:ext>
            </a:extLst>
          </p:cNvPr>
          <p:cNvSpPr txBox="1"/>
          <p:nvPr userDrawn="1"/>
        </p:nvSpPr>
        <p:spPr>
          <a:xfrm>
            <a:off x="5247172" y="6198462"/>
            <a:ext cx="3410549" cy="184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fontAlgn="base"/>
            <a:r>
              <a:rPr lang="en-US" sz="844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independent source for health policy research, polling, and news.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0F22806-66F0-C1C0-408E-0E8E8F4A50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01025" y="6108322"/>
            <a:ext cx="2057400" cy="262532"/>
          </a:xfrm>
        </p:spPr>
        <p:txBody>
          <a:bodyPr lIns="0" tIns="0" rIns="0" bIns="0" anchor="b" anchorCtr="0">
            <a:noAutofit/>
          </a:bodyPr>
          <a:lstStyle>
            <a:lvl1pPr>
              <a:defRPr sz="900">
                <a:solidFill>
                  <a:srgbClr val="33333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D31F00A-8BD0-7193-28F8-8CABF3A14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0724" y="5858464"/>
            <a:ext cx="470577" cy="2560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1D43E4F-0489-F004-A4D5-E7A1420BA4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409" y="1143000"/>
            <a:ext cx="6858000" cy="1239832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31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Title. Please Keep It to Two Lines, if Possible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9D05691-D4CC-25CA-4FD9-AE0F202639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2409" y="2567402"/>
            <a:ext cx="6858000" cy="392304"/>
          </a:xfrm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75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C42B4BB7-032E-76FD-7442-A5F84883FE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414" y="3484829"/>
            <a:ext cx="2863453" cy="22859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884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4D0D021-8F19-C8E7-471E-0713F68096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2414" y="3817175"/>
            <a:ext cx="2863453" cy="22859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342884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78168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69F5010-1BD6-16FC-99E2-492CC0A35117}"/>
              </a:ext>
            </a:extLst>
          </p:cNvPr>
          <p:cNvSpPr txBox="1"/>
          <p:nvPr userDrawn="1"/>
        </p:nvSpPr>
        <p:spPr>
          <a:xfrm>
            <a:off x="5247172" y="6198462"/>
            <a:ext cx="3410549" cy="184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fontAlgn="base"/>
            <a:r>
              <a:rPr lang="en-US" sz="844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independent source for health policy research, polling, and news.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E7008F-33BF-5E3D-6B89-E232FCB782B3}"/>
              </a:ext>
            </a:extLst>
          </p:cNvPr>
          <p:cNvSpPr txBox="1"/>
          <p:nvPr userDrawn="1"/>
        </p:nvSpPr>
        <p:spPr>
          <a:xfrm>
            <a:off x="607306" y="6198462"/>
            <a:ext cx="3410549" cy="184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fontAlgn="base"/>
            <a:r>
              <a:rPr lang="en-US" sz="844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KFF.org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26132-CB19-4E31-83FA-B40286B2E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47195" y="5814546"/>
            <a:ext cx="62941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62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11AFA4-9614-18BE-D330-40803A00D5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409" y="1143000"/>
            <a:ext cx="6858000" cy="1239832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31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Title. Please Keep It to Two Lines, if Possible</a:t>
            </a:r>
          </a:p>
        </p:txBody>
      </p:sp>
    </p:spTree>
    <p:extLst>
      <p:ext uri="{BB962C8B-B14F-4D97-AF65-F5344CB8AC3E}">
        <p14:creationId xmlns:p14="http://schemas.microsoft.com/office/powerpoint/2010/main" val="260388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A0DE8274-796C-1B70-F3B5-17CCF1FA91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2411" y="1422653"/>
            <a:ext cx="1247966" cy="392304"/>
          </a:xfrm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350" b="1" spc="75" baseline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CONTENTS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1B0921-59F6-15F2-C2C3-B0BA5EDA3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4689" y="6324600"/>
            <a:ext cx="42015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0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864C8F1-5D58-05BE-80F6-E3904C624A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1825" y="742959"/>
            <a:ext cx="5543550" cy="524075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EAE154-6F91-F45C-C153-9D6A6C0466E8}"/>
              </a:ext>
            </a:extLst>
          </p:cNvPr>
          <p:cNvSpPr/>
          <p:nvPr userDrawn="1"/>
        </p:nvSpPr>
        <p:spPr>
          <a:xfrm>
            <a:off x="8858783" y="6324601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E13C4A9F-3861-C2D7-A0A6-5AE372C53F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61631" y="6324600"/>
            <a:ext cx="156322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75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C8CD11C-AF07-D5F9-0C99-B960C2484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4689" y="6324600"/>
            <a:ext cx="420158" cy="228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1735FE-1BFB-80F5-9642-183838ABFDF1}"/>
              </a:ext>
            </a:extLst>
          </p:cNvPr>
          <p:cNvSpPr/>
          <p:nvPr userDrawn="1"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3096F-36EB-1CE0-5214-7A8BBC7A1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9" y="2064544"/>
            <a:ext cx="2029883" cy="9144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C68F04D9-1652-911A-94D3-C83AF4292F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629" y="3321845"/>
            <a:ext cx="2029883" cy="1471617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</p:txBody>
      </p:sp>
    </p:spTree>
    <p:extLst>
      <p:ext uri="{BB962C8B-B14F-4D97-AF65-F5344CB8AC3E}">
        <p14:creationId xmlns:p14="http://schemas.microsoft.com/office/powerpoint/2010/main" val="2625895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270" userDrawn="1">
          <p15:clr>
            <a:srgbClr val="FBAE40"/>
          </p15:clr>
        </p15:guide>
        <p15:guide id="3" pos="549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2880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864C8F1-5D58-05BE-80F6-E3904C624A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625" y="1676401"/>
            <a:ext cx="8286750" cy="430730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3096F-36EB-1CE0-5214-7A8BBC7A1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419100"/>
            <a:ext cx="828675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1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EAE154-6F91-F45C-C153-9D6A6C0466E8}"/>
              </a:ext>
            </a:extLst>
          </p:cNvPr>
          <p:cNvSpPr/>
          <p:nvPr userDrawn="1"/>
        </p:nvSpPr>
        <p:spPr>
          <a:xfrm>
            <a:off x="8858783" y="6479869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E13C4A9F-3861-C2D7-A0A6-5AE372C53F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61631" y="6471242"/>
            <a:ext cx="156322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75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2F9FDE-67EE-4613-AAAF-2E54AA5A2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0477" y="6477717"/>
            <a:ext cx="560881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47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270" userDrawn="1">
          <p15:clr>
            <a:srgbClr val="FBAE40"/>
          </p15:clr>
        </p15:guide>
        <p15:guide id="3" pos="549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2880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6BAA0-CD18-96F5-514B-1E4DAAB630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419100"/>
            <a:ext cx="828675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1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626" y="1676406"/>
            <a:ext cx="3761888" cy="43073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  <a:p>
            <a:pPr lvl="0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E39E93-2402-DC12-8F56-2A76C64F5322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676406"/>
            <a:ext cx="0" cy="4307303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A93C033F-3F13-A63F-274E-224721D03D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9061" y="1676406"/>
            <a:ext cx="3761888" cy="43073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36F9A2-D9B8-1347-0843-9D48CC1B7A21}"/>
              </a:ext>
            </a:extLst>
          </p:cNvPr>
          <p:cNvSpPr/>
          <p:nvPr userDrawn="1"/>
        </p:nvSpPr>
        <p:spPr>
          <a:xfrm>
            <a:off x="8858783" y="6324601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368068CA-783B-8A3A-3F2F-8AE2851CB9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58781" y="6324600"/>
            <a:ext cx="156322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75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8E53790-65FF-B58C-4DE9-4ED5AF2738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4689" y="6324600"/>
            <a:ext cx="42015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8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270" userDrawn="1">
          <p15:clr>
            <a:srgbClr val="FBAE40"/>
          </p15:clr>
        </p15:guide>
        <p15:guide id="3" pos="549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2880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two bulle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626" y="1676406"/>
            <a:ext cx="3761888" cy="4307303"/>
          </a:xfrm>
        </p:spPr>
        <p:txBody>
          <a:bodyPr lIns="0" tIns="0" rIns="0" bIns="0">
            <a:noAutofit/>
          </a:bodyPr>
          <a:lstStyle>
            <a:lvl1pPr marL="214303" indent="-214303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E39E93-2402-DC12-8F56-2A76C64F5322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676406"/>
            <a:ext cx="0" cy="4307303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C5D2B17-C191-B5A7-A230-B8472D08DC1E}"/>
              </a:ext>
            </a:extLst>
          </p:cNvPr>
          <p:cNvSpPr/>
          <p:nvPr userDrawn="1"/>
        </p:nvSpPr>
        <p:spPr>
          <a:xfrm>
            <a:off x="8858783" y="6324601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5" name="Slide Number Placeholder 11">
            <a:extLst>
              <a:ext uri="{FF2B5EF4-FFF2-40B4-BE49-F238E27FC236}">
                <a16:creationId xmlns:a16="http://schemas.microsoft.com/office/drawing/2014/main" id="{C8F42825-8590-B9CB-EBDA-73BA4A61EA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58781" y="6324600"/>
            <a:ext cx="156322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75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A0B69BA-EE31-3506-A729-9BF78A08C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4689" y="6324600"/>
            <a:ext cx="420158" cy="22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68D98B-9559-5E1E-54F3-C3A6EE2440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419100"/>
            <a:ext cx="828675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1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C72F91D3-1491-41B9-4289-DF48860DAC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9061" y="1676406"/>
            <a:ext cx="3761888" cy="430730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rgbClr val="333333"/>
                </a:solidFill>
              </a:defRPr>
            </a:lvl1pPr>
            <a:lvl2pPr marL="514325" indent="-171442">
              <a:lnSpc>
                <a:spcPct val="100000"/>
              </a:lnSpc>
              <a:spcBef>
                <a:spcPts val="750"/>
              </a:spcBef>
              <a:buSzPct val="90000"/>
              <a:buFont typeface="System Font Regular"/>
              <a:buChar char="–"/>
              <a:defRPr sz="1200">
                <a:solidFill>
                  <a:srgbClr val="333333"/>
                </a:solidFill>
              </a:defRPr>
            </a:lvl2pPr>
          </a:lstStyle>
          <a:p>
            <a:pPr marL="214303" marR="0" lvl="0" indent="-214303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  <a:p>
            <a:pPr lvl="1"/>
            <a:r>
              <a:rPr lang="en-US" dirty="0"/>
              <a:t>Item 1</a:t>
            </a:r>
          </a:p>
          <a:p>
            <a:pPr lvl="1"/>
            <a:r>
              <a:rPr lang="en-US" dirty="0"/>
              <a:t>Item 2</a:t>
            </a:r>
          </a:p>
          <a:p>
            <a:pPr lvl="1"/>
            <a:r>
              <a:rPr lang="en-US" dirty="0"/>
              <a:t>Item 3</a:t>
            </a:r>
          </a:p>
        </p:txBody>
      </p:sp>
    </p:spTree>
    <p:extLst>
      <p:ext uri="{BB962C8B-B14F-4D97-AF65-F5344CB8AC3E}">
        <p14:creationId xmlns:p14="http://schemas.microsoft.com/office/powerpoint/2010/main" val="1703045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270" userDrawn="1">
          <p15:clr>
            <a:srgbClr val="FBAE40"/>
          </p15:clr>
        </p15:guide>
        <p15:guide id="3" pos="549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2880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two highlighted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626" y="2766072"/>
            <a:ext cx="3761888" cy="388617"/>
          </a:xfrm>
          <a:solidFill>
            <a:schemeClr val="accent2"/>
          </a:solidFill>
        </p:spPr>
        <p:txBody>
          <a:bodyPr lIns="91440" tIns="73152" rIns="91440" bIns="73152">
            <a:noAutofit/>
          </a:bodyPr>
          <a:lstStyle>
            <a:lvl1pPr algn="ctr">
              <a:lnSpc>
                <a:spcPct val="100000"/>
              </a:lnSpc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Header 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E39E93-2402-DC12-8F56-2A76C64F5322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766071"/>
            <a:ext cx="0" cy="3217641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B36F9A2-D9B8-1347-0843-9D48CC1B7A21}"/>
              </a:ext>
            </a:extLst>
          </p:cNvPr>
          <p:cNvSpPr/>
          <p:nvPr userDrawn="1"/>
        </p:nvSpPr>
        <p:spPr>
          <a:xfrm>
            <a:off x="8858783" y="6324601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368068CA-783B-8A3A-3F2F-8AE2851CB9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58781" y="6324600"/>
            <a:ext cx="156322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75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8E53790-65FF-B58C-4DE9-4ED5AF2738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4689" y="6324600"/>
            <a:ext cx="420158" cy="228600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10F0541-374C-FEF8-C7EA-2DD6B17A81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625" y="1676401"/>
            <a:ext cx="8286750" cy="746760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A9BDC87F-9174-F3B1-9895-FF63CF5156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4210" y="3348999"/>
            <a:ext cx="3761888" cy="263471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050"/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A3CE7A3-EDFB-DFF8-4AE4-CCA86AC8E3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4909" y="2766072"/>
            <a:ext cx="3774613" cy="388617"/>
          </a:xfrm>
          <a:solidFill>
            <a:schemeClr val="accent2"/>
          </a:solidFill>
        </p:spPr>
        <p:txBody>
          <a:bodyPr lIns="91440" tIns="73152" rIns="91440" bIns="73152">
            <a:noAutofit/>
          </a:bodyPr>
          <a:lstStyle>
            <a:lvl1pPr algn="ctr">
              <a:lnSpc>
                <a:spcPct val="100000"/>
              </a:lnSpc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2708A76-2016-602D-305A-6FBD7D13DC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50489" y="3348999"/>
            <a:ext cx="3774616" cy="263471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050"/>
            </a:lvl1pPr>
            <a:lvl2pPr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800DEC-F1CD-2D84-D0D5-98EC1113E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419100"/>
            <a:ext cx="828675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1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88653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270" userDrawn="1">
          <p15:clr>
            <a:srgbClr val="FBAE40"/>
          </p15:clr>
        </p15:guide>
        <p15:guide id="3" pos="549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288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6B87AF-E488-68F9-1139-E931BDD7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7101C-98CB-1B6C-5084-4094018ED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3FC9E-C9A1-B582-F575-41F3E1CEB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B96EB-B9A6-936F-813F-F93B818E6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8D435-48B5-EF6B-2BC4-130D9EA94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5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9" r:id="rId2"/>
    <p:sldLayoutId id="2147483697" r:id="rId3"/>
    <p:sldLayoutId id="2147483683" r:id="rId4"/>
    <p:sldLayoutId id="2147483707" r:id="rId5"/>
    <p:sldLayoutId id="2147483702" r:id="rId6"/>
    <p:sldLayoutId id="2147483686" r:id="rId7"/>
    <p:sldLayoutId id="2147483692" r:id="rId8"/>
    <p:sldLayoutId id="2147483709" r:id="rId9"/>
    <p:sldLayoutId id="2147483689" r:id="rId10"/>
    <p:sldLayoutId id="2147483710" r:id="rId11"/>
    <p:sldLayoutId id="2147483695" r:id="rId12"/>
    <p:sldLayoutId id="2147483681" r:id="rId13"/>
    <p:sldLayoutId id="2147483687" r:id="rId14"/>
    <p:sldLayoutId id="2147483690" r:id="rId15"/>
    <p:sldLayoutId id="2147483688" r:id="rId16"/>
    <p:sldLayoutId id="2147483691" r:id="rId17"/>
    <p:sldLayoutId id="2147483694" r:id="rId18"/>
    <p:sldLayoutId id="2147483698" r:id="rId19"/>
    <p:sldLayoutId id="2147483696" r:id="rId20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rgbClr val="33333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350" kern="1200">
          <a:solidFill>
            <a:srgbClr val="3333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matthewr@kff.org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C2A918-FE18-D332-11B3-EADA35F5A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865" y="645538"/>
            <a:ext cx="4213785" cy="1688088"/>
          </a:xfrm>
        </p:spPr>
        <p:txBody>
          <a:bodyPr/>
          <a:lstStyle/>
          <a:p>
            <a:r>
              <a:rPr lang="en-US" dirty="0"/>
              <a:t>2025 KFF Employer Health Benefit Survey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CCDB74F-B994-A5D9-4BFD-E300D8C4BB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22nd,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93D7E3-252F-7132-B7C5-ADD057663E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025" y="3429000"/>
            <a:ext cx="2863453" cy="3469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FC4004-FBBD-08E1-F4F4-F51561295B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3CDCA3-2395-4231-9FDC-CEEB265D8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075"/>
          <a:stretch/>
        </p:blipFill>
        <p:spPr>
          <a:xfrm>
            <a:off x="5153189" y="747346"/>
            <a:ext cx="3481100" cy="455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32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71E8D-9899-4969-A7C1-9D6AB13F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42CABB-F25F-EBAB-EA45-D186CF25F1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09453-30CA-4E42-B498-345F4D31A0D8}"/>
              </a:ext>
            </a:extLst>
          </p:cNvPr>
          <p:cNvSpPr/>
          <p:nvPr/>
        </p:nvSpPr>
        <p:spPr>
          <a:xfrm>
            <a:off x="8858783" y="6479869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53263BB9-F4F2-4A86-8B7B-7664F531D614}"/>
              </a:ext>
            </a:extLst>
          </p:cNvPr>
          <p:cNvSpPr txBox="1">
            <a:spLocks/>
          </p:cNvSpPr>
          <p:nvPr/>
        </p:nvSpPr>
        <p:spPr>
          <a:xfrm>
            <a:off x="8861631" y="6471242"/>
            <a:ext cx="156322" cy="228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rgbClr val="474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6142A5-CEFE-874B-8101-CFF9315223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11365B-E329-4C17-A94F-92D42B624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577" y="6477717"/>
            <a:ext cx="560881" cy="225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02BB95-B1D9-4A98-966A-F2AB33E80582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9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67447E-A9DF-4B4D-BE85-E180BFCC70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9111342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42CABB-F25F-EBAB-EA45-D186CF25F1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09453-30CA-4E42-B498-345F4D31A0D8}"/>
              </a:ext>
            </a:extLst>
          </p:cNvPr>
          <p:cNvSpPr/>
          <p:nvPr/>
        </p:nvSpPr>
        <p:spPr>
          <a:xfrm>
            <a:off x="8858783" y="6479869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53263BB9-F4F2-4A86-8B7B-7664F531D614}"/>
              </a:ext>
            </a:extLst>
          </p:cNvPr>
          <p:cNvSpPr txBox="1">
            <a:spLocks/>
          </p:cNvSpPr>
          <p:nvPr/>
        </p:nvSpPr>
        <p:spPr>
          <a:xfrm>
            <a:off x="8861631" y="6471242"/>
            <a:ext cx="156322" cy="228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rgbClr val="474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6142A5-CEFE-874B-8101-CFF9315223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901D24-DB07-4AEA-ADBA-5FE35FAC946F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443E7E-540F-4C56-86BE-763397E8C332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4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25AB9C-17BC-4B3E-86E9-A67F3106F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3452C-F3AD-4CA0-AE13-C49A9AB4A4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0CF68-C0AA-44F8-809B-ECB535F3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50" y="6474270"/>
            <a:ext cx="560881" cy="2255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C924F4-F07B-4D61-B0BD-DFCF545B5A09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895FC-170F-4734-A83E-C7ABF79554F4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7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6B8A11-A38E-4A86-A735-CA5B35DC6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3452C-F3AD-4CA0-AE13-C49A9AB4A4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0CF68-C0AA-44F8-809B-ECB535F3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50" y="6474270"/>
            <a:ext cx="560881" cy="2255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C924F4-F07B-4D61-B0BD-DFCF545B5A09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895FC-170F-4734-A83E-C7ABF79554F4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5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7A1731-9DB7-4306-B7C2-EAC079C56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3452C-F3AD-4CA0-AE13-C49A9AB4A4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0CF68-C0AA-44F8-809B-ECB535F3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50" y="6474270"/>
            <a:ext cx="560881" cy="2255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C924F4-F07B-4D61-B0BD-DFCF545B5A09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895FC-170F-4734-A83E-C7ABF79554F4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44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5803F-6100-4669-A805-828DC179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3452C-F3AD-4CA0-AE13-C49A9AB4A4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0CF68-C0AA-44F8-809B-ECB535F3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50" y="6474270"/>
            <a:ext cx="560881" cy="2255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C924F4-F07B-4D61-B0BD-DFCF545B5A09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895FC-170F-4734-A83E-C7ABF79554F4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88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AEF468-CA60-473B-8736-17D84F05B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" y="0"/>
            <a:ext cx="932688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3452C-F3AD-4CA0-AE13-C49A9AB4A4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0CF68-C0AA-44F8-809B-ECB535F3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50" y="6474270"/>
            <a:ext cx="560881" cy="2255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C924F4-F07B-4D61-B0BD-DFCF545B5A09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895FC-170F-4734-A83E-C7ABF79554F4}"/>
              </a:ext>
            </a:extLst>
          </p:cNvPr>
          <p:cNvSpPr txBox="1"/>
          <p:nvPr/>
        </p:nvSpPr>
        <p:spPr>
          <a:xfrm>
            <a:off x="1643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10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643D4-3960-4EF7-A81C-856CFBED6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3452C-F3AD-4CA0-AE13-C49A9AB4A4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0CF68-C0AA-44F8-809B-ECB535F3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50" y="6474270"/>
            <a:ext cx="560881" cy="2255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C924F4-F07B-4D61-B0BD-DFCF545B5A09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895FC-170F-4734-A83E-C7ABF79554F4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08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B9F485-7CF8-4E7D-BD60-63E01C631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3452C-F3AD-4CA0-AE13-C49A9AB4A4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0CF68-C0AA-44F8-809B-ECB535F3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50" y="6474270"/>
            <a:ext cx="560881" cy="2255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C924F4-F07B-4D61-B0BD-DFCF545B5A09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895FC-170F-4734-A83E-C7ABF79554F4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75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04D97-EADD-434D-AC70-30E8406E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9111342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3452C-F3AD-4CA0-AE13-C49A9AB4A4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C924F4-F07B-4D61-B0BD-DFCF545B5A09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895FC-170F-4734-A83E-C7ABF79554F4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7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1E759A-3351-467B-AFDD-2E207C269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-1"/>
            <a:ext cx="9111344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42CABB-F25F-EBAB-EA45-D186CF25F1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09453-30CA-4E42-B498-345F4D31A0D8}"/>
              </a:ext>
            </a:extLst>
          </p:cNvPr>
          <p:cNvSpPr/>
          <p:nvPr/>
        </p:nvSpPr>
        <p:spPr>
          <a:xfrm>
            <a:off x="8858783" y="6479869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53263BB9-F4F2-4A86-8B7B-7664F531D614}"/>
              </a:ext>
            </a:extLst>
          </p:cNvPr>
          <p:cNvSpPr txBox="1">
            <a:spLocks/>
          </p:cNvSpPr>
          <p:nvPr/>
        </p:nvSpPr>
        <p:spPr>
          <a:xfrm>
            <a:off x="8861631" y="6471242"/>
            <a:ext cx="156322" cy="228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rgbClr val="474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6142A5-CEFE-874B-8101-CFF9315223E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11365B-E329-4C17-A94F-92D42B624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77" y="6477717"/>
            <a:ext cx="560881" cy="2255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00C146-1E5E-4E44-97F4-2F8D94F1E676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8513206C-6E34-4775-9E59-D3576D6F1E87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95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DB8AD4-C90D-4606-8AD1-59F03DCAB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3452C-F3AD-4CA0-AE13-C49A9AB4A4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0CF68-C0AA-44F8-809B-ECB535F3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50" y="6474270"/>
            <a:ext cx="560881" cy="2255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C924F4-F07B-4D61-B0BD-DFCF545B5A09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895FC-170F-4734-A83E-C7ABF79554F4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06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9C8C8E-CBA5-43BD-BFED-01DB5833E6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9111342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3452C-F3AD-4CA0-AE13-C49A9AB4A4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C924F4-F07B-4D61-B0BD-DFCF545B5A09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895FC-170F-4734-A83E-C7ABF79554F4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39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E06A66-760D-48DD-813D-B82DB53B9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42CABB-F25F-EBAB-EA45-D186CF25F1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09453-30CA-4E42-B498-345F4D31A0D8}"/>
              </a:ext>
            </a:extLst>
          </p:cNvPr>
          <p:cNvSpPr/>
          <p:nvPr/>
        </p:nvSpPr>
        <p:spPr>
          <a:xfrm>
            <a:off x="8858783" y="6479869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53263BB9-F4F2-4A86-8B7B-7664F531D614}"/>
              </a:ext>
            </a:extLst>
          </p:cNvPr>
          <p:cNvSpPr txBox="1">
            <a:spLocks/>
          </p:cNvSpPr>
          <p:nvPr/>
        </p:nvSpPr>
        <p:spPr>
          <a:xfrm>
            <a:off x="8861631" y="6471242"/>
            <a:ext cx="156322" cy="228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rgbClr val="474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6142A5-CEFE-874B-8101-CFF9315223E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11365B-E329-4C17-A94F-92D42B624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77" y="6477717"/>
            <a:ext cx="560881" cy="2255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A42111-2115-4E21-AEE3-45DA67073752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E1C402-1787-4218-89C2-91C6CF8AB45B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27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7B56B8-115E-42CF-9688-F4E2E9021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42CABB-F25F-EBAB-EA45-D186CF25F1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09453-30CA-4E42-B498-345F4D31A0D8}"/>
              </a:ext>
            </a:extLst>
          </p:cNvPr>
          <p:cNvSpPr/>
          <p:nvPr/>
        </p:nvSpPr>
        <p:spPr>
          <a:xfrm>
            <a:off x="8858783" y="6479869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53263BB9-F4F2-4A86-8B7B-7664F531D614}"/>
              </a:ext>
            </a:extLst>
          </p:cNvPr>
          <p:cNvSpPr txBox="1">
            <a:spLocks/>
          </p:cNvSpPr>
          <p:nvPr/>
        </p:nvSpPr>
        <p:spPr>
          <a:xfrm>
            <a:off x="8861631" y="6471242"/>
            <a:ext cx="156322" cy="228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rgbClr val="474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6142A5-CEFE-874B-8101-CFF9315223E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11365B-E329-4C17-A94F-92D42B624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77" y="6477717"/>
            <a:ext cx="560881" cy="2255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A42111-2115-4E21-AEE3-45DA67073752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E1C402-1787-4218-89C2-91C6CF8AB45B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86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D0805B-13EF-48B5-AE1D-CEAD1DF09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42CABB-F25F-EBAB-EA45-D186CF25F1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09453-30CA-4E42-B498-345F4D31A0D8}"/>
              </a:ext>
            </a:extLst>
          </p:cNvPr>
          <p:cNvSpPr/>
          <p:nvPr/>
        </p:nvSpPr>
        <p:spPr>
          <a:xfrm>
            <a:off x="8858783" y="6479869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53263BB9-F4F2-4A86-8B7B-7664F531D614}"/>
              </a:ext>
            </a:extLst>
          </p:cNvPr>
          <p:cNvSpPr txBox="1">
            <a:spLocks/>
          </p:cNvSpPr>
          <p:nvPr/>
        </p:nvSpPr>
        <p:spPr>
          <a:xfrm>
            <a:off x="8861631" y="6471242"/>
            <a:ext cx="156322" cy="228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rgbClr val="474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6142A5-CEFE-874B-8101-CFF9315223E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11365B-E329-4C17-A94F-92D42B624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77" y="6477717"/>
            <a:ext cx="560881" cy="2255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A42111-2115-4E21-AEE3-45DA67073752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E1C402-1787-4218-89C2-91C6CF8AB45B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73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DA590C-2638-4E8E-BD0E-10F01DBB2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3452C-F3AD-4CA0-AE13-C49A9AB4A4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EC219F-D50D-4CF4-BB7F-7776E2654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50" y="6474270"/>
            <a:ext cx="560881" cy="2255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E00F2F-F802-4834-9C91-7D76C162EFFB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7236F5-CDBA-43C8-BFCD-CA1E19A27B10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97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0EBC9-0AF1-42D4-86D2-FE53967B9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3452C-F3AD-4CA0-AE13-C49A9AB4A4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4084F3-CAAE-434E-B384-8A18F485D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50" y="6474270"/>
            <a:ext cx="560881" cy="2255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3248E3-8BB9-489C-9899-C01DCD2A771D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68D6D4-7625-4BCD-AB40-C26AE3F168D6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64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8DDC0B-D10F-4B27-A06C-8B3022D51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345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42CABB-F25F-EBAB-EA45-D186CF25F1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09453-30CA-4E42-B498-345F4D31A0D8}"/>
              </a:ext>
            </a:extLst>
          </p:cNvPr>
          <p:cNvSpPr/>
          <p:nvPr/>
        </p:nvSpPr>
        <p:spPr>
          <a:xfrm>
            <a:off x="8858783" y="6479869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53263BB9-F4F2-4A86-8B7B-7664F531D614}"/>
              </a:ext>
            </a:extLst>
          </p:cNvPr>
          <p:cNvSpPr txBox="1">
            <a:spLocks/>
          </p:cNvSpPr>
          <p:nvPr/>
        </p:nvSpPr>
        <p:spPr>
          <a:xfrm>
            <a:off x="8861631" y="6471242"/>
            <a:ext cx="156322" cy="228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rgbClr val="474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6142A5-CEFE-874B-8101-CFF9315223E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11365B-E329-4C17-A94F-92D42B624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77" y="6477717"/>
            <a:ext cx="560881" cy="2255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2F5F27-A7C4-4F12-AE3C-55C4E595DAD6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4F177A-7AA9-458F-8BC7-7B72ACF98F2F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82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EB4ED-E7B1-4F4E-83C1-92E8B0FF5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2"/>
            <a:ext cx="9111344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3452C-F3AD-4CA0-AE13-C49A9AB4A4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0CF68-C0AA-44F8-809B-ECB535F3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50" y="6474270"/>
            <a:ext cx="560881" cy="2255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C924F4-F07B-4D61-B0BD-DFCF545B5A09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895FC-170F-4734-A83E-C7ABF79554F4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61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81E5D5F-16EE-C1EF-589E-11355E0384A1}"/>
              </a:ext>
            </a:extLst>
          </p:cNvPr>
          <p:cNvSpPr txBox="1">
            <a:spLocks/>
          </p:cNvSpPr>
          <p:nvPr/>
        </p:nvSpPr>
        <p:spPr>
          <a:xfrm>
            <a:off x="592409" y="1714500"/>
            <a:ext cx="6858000" cy="92987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50" dirty="0"/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651DAFF-3A06-5140-D350-D0C26DF25A4B}"/>
              </a:ext>
            </a:extLst>
          </p:cNvPr>
          <p:cNvSpPr txBox="1">
            <a:spLocks/>
          </p:cNvSpPr>
          <p:nvPr/>
        </p:nvSpPr>
        <p:spPr>
          <a:xfrm>
            <a:off x="592409" y="2742459"/>
            <a:ext cx="6858000" cy="2942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For more information: 	Matthew Rae - </a:t>
            </a:r>
            <a:r>
              <a:rPr lang="en-US" sz="1350" dirty="0">
                <a:hlinkClick r:id="rId2"/>
              </a:rPr>
              <a:t>matthewr@kff.org</a:t>
            </a:r>
            <a:endParaRPr lang="en-US" sz="1350" dirty="0"/>
          </a:p>
          <a:p>
            <a:r>
              <a:rPr lang="en-US" sz="1350" dirty="0"/>
              <a:t>See the Report at:  www.kff.org/ehbs  </a:t>
            </a:r>
          </a:p>
        </p:txBody>
      </p:sp>
    </p:spTree>
    <p:extLst>
      <p:ext uri="{BB962C8B-B14F-4D97-AF65-F5344CB8AC3E}">
        <p14:creationId xmlns:p14="http://schemas.microsoft.com/office/powerpoint/2010/main" val="103165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934FE6-438A-4763-AC3F-4799B11A4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42CABB-F25F-EBAB-EA45-D186CF25F1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09453-30CA-4E42-B498-345F4D31A0D8}"/>
              </a:ext>
            </a:extLst>
          </p:cNvPr>
          <p:cNvSpPr/>
          <p:nvPr/>
        </p:nvSpPr>
        <p:spPr>
          <a:xfrm>
            <a:off x="8858783" y="6479869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53263BB9-F4F2-4A86-8B7B-7664F531D614}"/>
              </a:ext>
            </a:extLst>
          </p:cNvPr>
          <p:cNvSpPr txBox="1">
            <a:spLocks/>
          </p:cNvSpPr>
          <p:nvPr/>
        </p:nvSpPr>
        <p:spPr>
          <a:xfrm>
            <a:off x="8861631" y="6471242"/>
            <a:ext cx="156322" cy="228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rgbClr val="474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6142A5-CEFE-874B-8101-CFF9315223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11365B-E329-4C17-A94F-92D42B624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527" y="6477717"/>
            <a:ext cx="560881" cy="2255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DB0439-F75C-4A99-8DAC-4BAF8F73CA8C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A6B471-59BD-4C90-91F1-336463ADB1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9111342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42CABB-F25F-EBAB-EA45-D186CF25F1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09453-30CA-4E42-B498-345F4D31A0D8}"/>
              </a:ext>
            </a:extLst>
          </p:cNvPr>
          <p:cNvSpPr/>
          <p:nvPr/>
        </p:nvSpPr>
        <p:spPr>
          <a:xfrm>
            <a:off x="8858783" y="6479869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53263BB9-F4F2-4A86-8B7B-7664F531D614}"/>
              </a:ext>
            </a:extLst>
          </p:cNvPr>
          <p:cNvSpPr txBox="1">
            <a:spLocks/>
          </p:cNvSpPr>
          <p:nvPr/>
        </p:nvSpPr>
        <p:spPr>
          <a:xfrm>
            <a:off x="8861631" y="6471242"/>
            <a:ext cx="156322" cy="228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rgbClr val="474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6142A5-CEFE-874B-8101-CFF9315223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FD9FCF-9EB1-4A7A-8C08-05CF61CCF786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6C0EE0-54C1-4258-999D-5ED84E83460A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7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002DE9-0FBB-497C-BD5E-7423ED05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3452C-F3AD-4CA0-AE13-C49A9AB4A4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0CF68-C0AA-44F8-809B-ECB535F3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50" y="6474270"/>
            <a:ext cx="560881" cy="2255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C924F4-F07B-4D61-B0BD-DFCF545B5A09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895FC-170F-4734-A83E-C7ABF79554F4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4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58D524-F585-4614-86D7-BE49F6F39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42CABB-F25F-EBAB-EA45-D186CF25F1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09453-30CA-4E42-B498-345F4D31A0D8}"/>
              </a:ext>
            </a:extLst>
          </p:cNvPr>
          <p:cNvSpPr/>
          <p:nvPr/>
        </p:nvSpPr>
        <p:spPr>
          <a:xfrm>
            <a:off x="8858783" y="6479869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53263BB9-F4F2-4A86-8B7B-7664F531D614}"/>
              </a:ext>
            </a:extLst>
          </p:cNvPr>
          <p:cNvSpPr txBox="1">
            <a:spLocks/>
          </p:cNvSpPr>
          <p:nvPr/>
        </p:nvSpPr>
        <p:spPr>
          <a:xfrm>
            <a:off x="8861631" y="6471242"/>
            <a:ext cx="156322" cy="228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rgbClr val="474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6142A5-CEFE-874B-8101-CFF9315223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11365B-E329-4C17-A94F-92D42B624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577" y="6477717"/>
            <a:ext cx="560881" cy="2255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29F8D2-0931-4428-A691-81FE0C842C3C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18010-A4E7-4496-986E-29C349571338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CA7E29-9E52-4157-B198-4B19830F4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42CABB-F25F-EBAB-EA45-D186CF25F1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09453-30CA-4E42-B498-345F4D31A0D8}"/>
              </a:ext>
            </a:extLst>
          </p:cNvPr>
          <p:cNvSpPr/>
          <p:nvPr/>
        </p:nvSpPr>
        <p:spPr>
          <a:xfrm>
            <a:off x="8858783" y="6479869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53263BB9-F4F2-4A86-8B7B-7664F531D614}"/>
              </a:ext>
            </a:extLst>
          </p:cNvPr>
          <p:cNvSpPr txBox="1">
            <a:spLocks/>
          </p:cNvSpPr>
          <p:nvPr/>
        </p:nvSpPr>
        <p:spPr>
          <a:xfrm>
            <a:off x="8861631" y="6471242"/>
            <a:ext cx="156322" cy="228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rgbClr val="474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6142A5-CEFE-874B-8101-CFF9315223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11365B-E329-4C17-A94F-92D42B624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577" y="6477717"/>
            <a:ext cx="560881" cy="2255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29F8D2-0931-4428-A691-81FE0C842C3C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18010-A4E7-4496-986E-29C349571338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0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B67A80-1FA3-4280-AEA7-B735968BF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42CABB-F25F-EBAB-EA45-D186CF25F1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09453-30CA-4E42-B498-345F4D31A0D8}"/>
              </a:ext>
            </a:extLst>
          </p:cNvPr>
          <p:cNvSpPr/>
          <p:nvPr/>
        </p:nvSpPr>
        <p:spPr>
          <a:xfrm>
            <a:off x="8858783" y="6479869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53263BB9-F4F2-4A86-8B7B-7664F531D614}"/>
              </a:ext>
            </a:extLst>
          </p:cNvPr>
          <p:cNvSpPr txBox="1">
            <a:spLocks/>
          </p:cNvSpPr>
          <p:nvPr/>
        </p:nvSpPr>
        <p:spPr>
          <a:xfrm>
            <a:off x="8861631" y="6471242"/>
            <a:ext cx="156322" cy="228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rgbClr val="474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6142A5-CEFE-874B-8101-CFF9315223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11365B-E329-4C17-A94F-92D42B624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102" y="6477717"/>
            <a:ext cx="560881" cy="2255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A6F983-CEB1-43EA-ADCC-1A6CB1A3140C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6FABF-E450-40C9-A58C-1A81A742749A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6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EEAA64-A12D-4004-9FF2-D97C7158F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42CABB-F25F-EBAB-EA45-D186CF25F1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09453-30CA-4E42-B498-345F4D31A0D8}"/>
              </a:ext>
            </a:extLst>
          </p:cNvPr>
          <p:cNvSpPr/>
          <p:nvPr/>
        </p:nvSpPr>
        <p:spPr>
          <a:xfrm>
            <a:off x="8858783" y="6479869"/>
            <a:ext cx="285221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53263BB9-F4F2-4A86-8B7B-7664F531D614}"/>
              </a:ext>
            </a:extLst>
          </p:cNvPr>
          <p:cNvSpPr txBox="1">
            <a:spLocks/>
          </p:cNvSpPr>
          <p:nvPr/>
        </p:nvSpPr>
        <p:spPr>
          <a:xfrm>
            <a:off x="8861631" y="6471242"/>
            <a:ext cx="156322" cy="228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rgbClr val="474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6142A5-CEFE-874B-8101-CFF9315223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11365B-E329-4C17-A94F-92D42B624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627" y="6477717"/>
            <a:ext cx="560881" cy="2255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901D24-DB07-4AEA-ADBA-5FE35FAC946F}"/>
              </a:ext>
            </a:extLst>
          </p:cNvPr>
          <p:cNvSpPr/>
          <p:nvPr/>
        </p:nvSpPr>
        <p:spPr>
          <a:xfrm>
            <a:off x="161925" y="142875"/>
            <a:ext cx="2781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443E7E-540F-4C56-86BE-763397E8C332}"/>
              </a:ext>
            </a:extLst>
          </p:cNvPr>
          <p:cNvSpPr txBox="1"/>
          <p:nvPr/>
        </p:nvSpPr>
        <p:spPr>
          <a:xfrm>
            <a:off x="148311" y="113924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fld id="{9FFCA313-AEEC-4202-8C11-A9D791C5AD14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1201"/>
      </p:ext>
    </p:extLst>
  </p:cSld>
  <p:clrMapOvr>
    <a:masterClrMapping/>
  </p:clrMapOvr>
</p:sld>
</file>

<file path=ppt/theme/theme1.xml><?xml version="1.0" encoding="utf-8"?>
<a:theme xmlns:a="http://schemas.openxmlformats.org/drawingml/2006/main" name="KFF Branded Template">
  <a:themeElements>
    <a:clrScheme name="KFF Brand Colors">
      <a:dk1>
        <a:srgbClr val="333333"/>
      </a:dk1>
      <a:lt1>
        <a:srgbClr val="FFFFFF"/>
      </a:lt1>
      <a:dk2>
        <a:srgbClr val="000000"/>
      </a:dk2>
      <a:lt2>
        <a:srgbClr val="CCCCCC"/>
      </a:lt2>
      <a:accent1>
        <a:srgbClr val="001E36"/>
      </a:accent1>
      <a:accent2>
        <a:srgbClr val="004B87"/>
      </a:accent2>
      <a:accent3>
        <a:srgbClr val="1A7661"/>
      </a:accent3>
      <a:accent4>
        <a:srgbClr val="00B588"/>
      </a:accent4>
      <a:accent5>
        <a:srgbClr val="93509E"/>
      </a:accent5>
      <a:accent6>
        <a:srgbClr val="A31A23"/>
      </a:accent6>
      <a:hlink>
        <a:srgbClr val="0563C1"/>
      </a:hlink>
      <a:folHlink>
        <a:srgbClr val="9350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105_KFF_Presentation-Template_Colors" id="{6629783E-8CB1-8740-A90A-E5347DA6CC2C}" vid="{41F82D36-59C5-494D-BFE1-DA34791B0BB8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0DDD2E776BFE4A9ECD7BF84578D96B" ma:contentTypeVersion="17" ma:contentTypeDescription="Create a new document." ma:contentTypeScope="" ma:versionID="ca5169bdf9c63e664d9975462b703271">
  <xsd:schema xmlns:xsd="http://www.w3.org/2001/XMLSchema" xmlns:xs="http://www.w3.org/2001/XMLSchema" xmlns:p="http://schemas.microsoft.com/office/2006/metadata/properties" xmlns:ns2="2c6857e4-285b-4909-be4f-5c8c04125010" xmlns:ns3="faad41c7-f934-4b1d-bf32-8980ec5d4297" targetNamespace="http://schemas.microsoft.com/office/2006/metadata/properties" ma:root="true" ma:fieldsID="231e00dd269707a66758fdf326077640" ns2:_="" ns3:_="">
    <xsd:import namespace="2c6857e4-285b-4909-be4f-5c8c04125010"/>
    <xsd:import namespace="faad41c7-f934-4b1d-bf32-8980ec5d42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857e4-285b-4909-be4f-5c8c041250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198c9dd-0e0a-4d63-a604-d228f6e329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d41c7-f934-4b1d-bf32-8980ec5d429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0015069-fc2e-4748-80ab-b09421dd546e}" ma:internalName="TaxCatchAll" ma:showField="CatchAllData" ma:web="faad41c7-f934-4b1d-bf32-8980ec5d42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6857e4-285b-4909-be4f-5c8c04125010">
      <Terms xmlns="http://schemas.microsoft.com/office/infopath/2007/PartnerControls"/>
    </lcf76f155ced4ddcb4097134ff3c332f>
    <TaxCatchAll xmlns="faad41c7-f934-4b1d-bf32-8980ec5d4297" xsi:nil="true"/>
  </documentManagement>
</p:properties>
</file>

<file path=customXml/itemProps1.xml><?xml version="1.0" encoding="utf-8"?>
<ds:datastoreItem xmlns:ds="http://schemas.openxmlformats.org/officeDocument/2006/customXml" ds:itemID="{2C440EA2-2F11-4676-9F49-8D4A166CE7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5C38D4-377B-44E3-AC47-1DDAA6953AA4}"/>
</file>

<file path=customXml/itemProps3.xml><?xml version="1.0" encoding="utf-8"?>
<ds:datastoreItem xmlns:ds="http://schemas.openxmlformats.org/officeDocument/2006/customXml" ds:itemID="{8986FA25-866C-4AF9-AB89-8DC0385C2CFD}"/>
</file>

<file path=docProps/app.xml><?xml version="1.0" encoding="utf-8"?>
<Properties xmlns="http://schemas.openxmlformats.org/officeDocument/2006/extended-properties" xmlns:vt="http://schemas.openxmlformats.org/officeDocument/2006/docPropsVTypes">
  <Template>KFF Branded Template</Template>
  <TotalTime>2501</TotalTime>
  <Words>131</Words>
  <Application>Microsoft Office PowerPoint</Application>
  <PresentationFormat>On-screen Show (4:3)</PresentationFormat>
  <Paragraphs>72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System Font Regular</vt:lpstr>
      <vt:lpstr>KFF Branded Template</vt:lpstr>
      <vt:lpstr>2025 KFF Employer Health Benefit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</dc:title>
  <dc:creator>Khanh Pham</dc:creator>
  <cp:lastModifiedBy>Aubrey Winger</cp:lastModifiedBy>
  <cp:revision>36</cp:revision>
  <cp:lastPrinted>2023-11-16T21:20:29Z</cp:lastPrinted>
  <dcterms:created xsi:type="dcterms:W3CDTF">2024-01-23T01:59:22Z</dcterms:created>
  <dcterms:modified xsi:type="dcterms:W3CDTF">2025-10-15T14:35:25Z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0x010100F80DDD2E776BFE4A9ECD7BF84578D96B</vt:lpwstr>
  </property>
</Properties>
</file>