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3" r:id="rId2"/>
    <p:sldMasterId id="2147483666" r:id="rId3"/>
  </p:sldMasterIdLst>
  <p:notesMasterIdLst>
    <p:notesMasterId r:id="rId16"/>
  </p:notesMasterIdLst>
  <p:handoutMasterIdLst>
    <p:handoutMasterId r:id="rId17"/>
  </p:handoutMasterIdLst>
  <p:sldIdLst>
    <p:sldId id="299" r:id="rId4"/>
    <p:sldId id="300" r:id="rId5"/>
    <p:sldId id="301" r:id="rId6"/>
    <p:sldId id="302" r:id="rId7"/>
    <p:sldId id="320" r:id="rId8"/>
    <p:sldId id="304" r:id="rId9"/>
    <p:sldId id="321" r:id="rId10"/>
    <p:sldId id="306" r:id="rId11"/>
    <p:sldId id="309" r:id="rId12"/>
    <p:sldId id="311" r:id="rId13"/>
    <p:sldId id="325" r:id="rId14"/>
    <p:sldId id="32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5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6914" autoAdjust="0"/>
  </p:normalViewPr>
  <p:slideViewPr>
    <p:cSldViewPr>
      <p:cViewPr varScale="1">
        <p:scale>
          <a:sx n="103" d="100"/>
          <a:sy n="103" d="100"/>
        </p:scale>
        <p:origin x="300" y="114"/>
      </p:cViewPr>
      <p:guideLst>
        <p:guide orient="horz" pos="2160"/>
        <p:guide pos="2880"/>
      </p:guideLst>
    </p:cSldViewPr>
  </p:slideViewPr>
  <p:outlineViewPr>
    <p:cViewPr>
      <p:scale>
        <a:sx n="33" d="100"/>
        <a:sy n="33" d="100"/>
      </p:scale>
      <p:origin x="0" y="55530"/>
    </p:cViewPr>
  </p:outlineViewPr>
  <p:notesTextViewPr>
    <p:cViewPr>
      <p:scale>
        <a:sx n="1" d="1"/>
        <a:sy n="1" d="1"/>
      </p:scale>
      <p:origin x="0" y="0"/>
    </p:cViewPr>
  </p:notesTextViewPr>
  <p:sorterViewPr>
    <p:cViewPr>
      <p:scale>
        <a:sx n="75" d="100"/>
        <a:sy n="75" d="100"/>
      </p:scale>
      <p:origin x="0" y="4158"/>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8008733617162"/>
          <c:y val="8.6384665701546653E-2"/>
          <c:w val="0.78073080136865158"/>
          <c:h val="0.79203906145005831"/>
        </c:manualLayout>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tx2"/>
              </a:solidFill>
              <a:ln>
                <a:solidFill>
                  <a:schemeClr val="tx1"/>
                </a:solidFill>
              </a:ln>
            </c:spPr>
            <c:extLst>
              <c:ext xmlns:c16="http://schemas.microsoft.com/office/drawing/2014/chart" uri="{C3380CC4-5D6E-409C-BE32-E72D297353CC}">
                <c16:uniqueId val="{00000001-A6D9-4EC7-802F-6675EBADF003}"/>
              </c:ext>
            </c:extLst>
          </c:dPt>
          <c:dPt>
            <c:idx val="1"/>
            <c:bubble3D val="0"/>
            <c:spPr>
              <a:solidFill>
                <a:schemeClr val="accent1"/>
              </a:solidFill>
              <a:ln>
                <a:solidFill>
                  <a:schemeClr val="tx1"/>
                </a:solidFill>
              </a:ln>
            </c:spPr>
            <c:extLst>
              <c:ext xmlns:c16="http://schemas.microsoft.com/office/drawing/2014/chart" uri="{C3380CC4-5D6E-409C-BE32-E72D297353CC}">
                <c16:uniqueId val="{00000003-A6D9-4EC7-802F-6675EBADF003}"/>
              </c:ext>
            </c:extLst>
          </c:dPt>
          <c:dPt>
            <c:idx val="2"/>
            <c:bubble3D val="0"/>
            <c:spPr>
              <a:solidFill>
                <a:schemeClr val="accent3"/>
              </a:solidFill>
              <a:ln>
                <a:solidFill>
                  <a:schemeClr val="tx1"/>
                </a:solidFill>
              </a:ln>
            </c:spPr>
            <c:extLst>
              <c:ext xmlns:c16="http://schemas.microsoft.com/office/drawing/2014/chart" uri="{C3380CC4-5D6E-409C-BE32-E72D297353CC}">
                <c16:uniqueId val="{00000005-A6D9-4EC7-802F-6675EBADF003}"/>
              </c:ext>
            </c:extLst>
          </c:dPt>
          <c:dPt>
            <c:idx val="3"/>
            <c:bubble3D val="0"/>
            <c:spPr>
              <a:solidFill>
                <a:schemeClr val="accent5"/>
              </a:solidFill>
              <a:ln>
                <a:solidFill>
                  <a:schemeClr val="tx1"/>
                </a:solidFill>
              </a:ln>
            </c:spPr>
            <c:extLst>
              <c:ext xmlns:c16="http://schemas.microsoft.com/office/drawing/2014/chart" uri="{C3380CC4-5D6E-409C-BE32-E72D297353CC}">
                <c16:uniqueId val="{00000007-A6D9-4EC7-802F-6675EBADF003}"/>
              </c:ext>
            </c:extLst>
          </c:dPt>
          <c:dLbls>
            <c:dLbl>
              <c:idx val="0"/>
              <c:layout/>
              <c:tx>
                <c:rich>
                  <a:bodyPr/>
                  <a:lstStyle/>
                  <a:p>
                    <a:r>
                      <a:rPr lang="en-US" dirty="0" smtClean="0"/>
                      <a:t>58%</a:t>
                    </a:r>
                  </a:p>
                  <a:p>
                    <a:fld id="{7A1497D0-5294-4938-A2BD-1073575E337E}" type="CATEGORYNAME">
                      <a:rPr lang="en-US" smtClean="0"/>
                      <a:pPr/>
                      <a:t>[CATEGORY NAME]</a:t>
                    </a:fld>
                    <a:endParaRPr lang="en-US" dirty="0" smtClean="0"/>
                  </a:p>
                  <a:p>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A6D9-4EC7-802F-6675EBADF003}"/>
                </c:ext>
              </c:extLst>
            </c:dLbl>
            <c:dLbl>
              <c:idx val="1"/>
              <c:layout/>
              <c:tx>
                <c:rich>
                  <a:bodyPr/>
                  <a:lstStyle/>
                  <a:p>
                    <a:pPr>
                      <a:defRPr sz="1400" b="1">
                        <a:solidFill>
                          <a:schemeClr val="bg1"/>
                        </a:solidFill>
                      </a:defRPr>
                    </a:pPr>
                    <a:r>
                      <a:rPr lang="en-US" dirty="0" smtClean="0"/>
                      <a:t>42%</a:t>
                    </a:r>
                  </a:p>
                  <a:p>
                    <a:pPr>
                      <a:defRPr sz="1400" b="1">
                        <a:solidFill>
                          <a:schemeClr val="bg1"/>
                        </a:solidFill>
                      </a:defRPr>
                    </a:pPr>
                    <a:fld id="{F2082FA5-4E72-4798-8134-39C060880D69}" type="CATEGORYNAME">
                      <a:rPr lang="en-US" smtClean="0"/>
                      <a:pPr>
                        <a:defRPr sz="1400" b="1">
                          <a:solidFill>
                            <a:schemeClr val="bg1"/>
                          </a:solidFill>
                        </a:defRPr>
                      </a:pPr>
                      <a:t>[CATEGORY NAME]</a:t>
                    </a:fld>
                    <a:endParaRPr lang="en-US"/>
                  </a:p>
                </c:rich>
              </c:tx>
              <c:spPr/>
              <c:dLblPos val="ctr"/>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6D9-4EC7-802F-6675EBADF003}"/>
                </c:ext>
              </c:extLst>
            </c:dLbl>
            <c:dLbl>
              <c:idx val="2"/>
              <c:spPr/>
              <c:txPr>
                <a:bodyPr/>
                <a:lstStyle/>
                <a:p>
                  <a:pPr>
                    <a:defRPr sz="1400" b="1"/>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D9-4EC7-802F-6675EBADF003}"/>
                </c:ext>
              </c:extLst>
            </c:dLbl>
            <c:spPr>
              <a:noFill/>
              <a:ln>
                <a:noFill/>
              </a:ln>
              <a:effectLst/>
            </c:spPr>
            <c:txPr>
              <a:bodyPr/>
              <a:lstStyle/>
              <a:p>
                <a:pPr>
                  <a:defRPr sz="1400" b="1"/>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Medicaid important for them and their family</c:v>
                </c:pt>
                <c:pt idx="1">
                  <c:v>Medicaid not important for them and their family</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8-A6D9-4EC7-802F-6675EBADF003}"/>
            </c:ext>
          </c:extLst>
        </c:ser>
        <c:dLbls>
          <c:dLblPos val="ctr"/>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02557589730564E-2"/>
          <c:y val="8.2755589369800153E-2"/>
          <c:w val="0.96881644223954644"/>
          <c:h val="0.78006945936410399"/>
        </c:manualLayout>
      </c:layout>
      <c:barChart>
        <c:barDir val="col"/>
        <c:grouping val="stacked"/>
        <c:varyColors val="0"/>
        <c:ser>
          <c:idx val="0"/>
          <c:order val="0"/>
          <c:tx>
            <c:strRef>
              <c:f>Sheet1!$B$1</c:f>
              <c:strCache>
                <c:ptCount val="1"/>
                <c:pt idx="0">
                  <c:v>Low</c:v>
                </c:pt>
              </c:strCache>
            </c:strRef>
          </c:tx>
          <c:spPr>
            <a:noFill/>
            <a:ln w="12700">
              <a:noFill/>
            </a:ln>
          </c:spPr>
          <c:invertIfNegative val="0"/>
          <c:dLbls>
            <c:dLbl>
              <c:idx val="0"/>
              <c:layout/>
              <c:tx>
                <c:rich>
                  <a:bodyPr/>
                  <a:lstStyle/>
                  <a:p>
                    <a:fld id="{0386AE9F-1AAC-4A21-8881-3A8E831FA294}" type="VALUE">
                      <a:rPr lang="en-US" smtClean="0"/>
                      <a:pPr/>
                      <a:t>[VALUE]</a:t>
                    </a:fld>
                    <a:r>
                      <a:rPr lang="en-US" dirty="0" smtClean="0"/>
                      <a:t>(NV)</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D19-42AC-9028-FFAB8C0442D7}"/>
                </c:ext>
              </c:extLst>
            </c:dLbl>
            <c:dLbl>
              <c:idx val="1"/>
              <c:layout/>
              <c:tx>
                <c:rich>
                  <a:bodyPr/>
                  <a:lstStyle/>
                  <a:p>
                    <a:fld id="{57144F57-0271-4FD4-8F5E-5F9ACAA094F3}" type="VALUE">
                      <a:rPr lang="en-US" smtClean="0"/>
                      <a:pPr/>
                      <a:t>[VALUE]</a:t>
                    </a:fld>
                    <a:r>
                      <a:rPr lang="en-US" dirty="0" smtClean="0"/>
                      <a:t>(NV)</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0D19-42AC-9028-FFAB8C0442D7}"/>
                </c:ext>
              </c:extLst>
            </c:dLbl>
            <c:dLbl>
              <c:idx val="2"/>
              <c:layout>
                <c:manualLayout>
                  <c:x val="0"/>
                  <c:y val="-6.311262311593447E-3"/>
                </c:manualLayout>
              </c:layout>
              <c:tx>
                <c:rich>
                  <a:bodyPr wrap="square" lIns="38100" tIns="19050" rIns="38100" bIns="19050" anchor="ctr">
                    <a:noAutofit/>
                  </a:bodyPr>
                  <a:lstStyle/>
                  <a:p>
                    <a:pPr>
                      <a:defRPr sz="1800" b="1"/>
                    </a:pPr>
                    <a:fld id="{48C97ECE-31B3-4393-85FA-BAD7AAD84CB9}" type="VALUE">
                      <a:rPr lang="en-US" smtClean="0"/>
                      <a:pPr>
                        <a:defRPr sz="1800" b="1"/>
                      </a:pPr>
                      <a:t>[VALUE]</a:t>
                    </a:fld>
                    <a:r>
                      <a:rPr lang="en-US" dirty="0" smtClean="0"/>
                      <a:t>(AR)</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106699751861041"/>
                      <c:h val="5.2505090204534567E-2"/>
                    </c:manualLayout>
                  </c15:layout>
                  <c15:dlblFieldTable/>
                  <c15:showDataLabelsRange val="0"/>
                </c:ext>
                <c:ext xmlns:c16="http://schemas.microsoft.com/office/drawing/2014/chart" uri="{C3380CC4-5D6E-409C-BE32-E72D297353CC}">
                  <c16:uniqueId val="{00000000-0D19-42AC-9028-FFAB8C0442D7}"/>
                </c:ext>
              </c:extLst>
            </c:dLbl>
            <c:dLbl>
              <c:idx val="3"/>
              <c:layout/>
              <c:tx>
                <c:rich>
                  <a:bodyPr wrap="square" lIns="38100" tIns="19050" rIns="38100" bIns="19050" anchor="ctr">
                    <a:noAutofit/>
                  </a:bodyPr>
                  <a:lstStyle/>
                  <a:p>
                    <a:pPr>
                      <a:defRPr sz="1800" b="1"/>
                    </a:pPr>
                    <a:fld id="{D0664EE3-7BB9-4791-9571-7628DD8457E0}" type="VALUE">
                      <a:rPr lang="en-US" smtClean="0"/>
                      <a:pPr>
                        <a:defRPr sz="1800" b="1"/>
                      </a:pPr>
                      <a:t>[VALUE]</a:t>
                    </a:fld>
                    <a:r>
                      <a:rPr lang="en-US" dirty="0" smtClean="0"/>
                      <a:t>(AL)</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 xmlns:c16="http://schemas.microsoft.com/office/drawing/2014/chart" uri="{C3380CC4-5D6E-409C-BE32-E72D297353CC}">
                  <c16:uniqueId val="{00000003-CFC4-4F86-98FC-E477FE22C588}"/>
                </c:ext>
              </c:extLst>
            </c:dLbl>
            <c:dLbl>
              <c:idx val="4"/>
              <c:layout/>
              <c:tx>
                <c:rich>
                  <a:bodyPr/>
                  <a:lstStyle/>
                  <a:p>
                    <a:fld id="{177630B8-54F7-431D-BB31-CC3C89CB2151}" type="VALUE">
                      <a:rPr lang="en-US" smtClean="0"/>
                      <a:pPr/>
                      <a:t>[VALUE]</a:t>
                    </a:fld>
                    <a:r>
                      <a:rPr lang="en-US" dirty="0" smtClean="0"/>
                      <a:t> (SC)</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CFC4-4F86-98FC-E477FE22C588}"/>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Total</c:v>
                </c:pt>
                <c:pt idx="1">
                  <c:v>Children</c:v>
                </c:pt>
                <c:pt idx="2">
                  <c:v>Adults</c:v>
                </c:pt>
                <c:pt idx="3">
                  <c:v>Individuals with 
Disabilities</c:v>
                </c:pt>
                <c:pt idx="4">
                  <c:v>Aged</c:v>
                </c:pt>
              </c:strCache>
            </c:strRef>
          </c:cat>
          <c:val>
            <c:numRef>
              <c:f>Sheet1!$B$2:$B$6</c:f>
              <c:numCache>
                <c:formatCode>"$"#,##0</c:formatCode>
                <c:ptCount val="5"/>
                <c:pt idx="0">
                  <c:v>4002.7610822043962</c:v>
                </c:pt>
                <c:pt idx="1">
                  <c:v>1520.2456017156273</c:v>
                </c:pt>
                <c:pt idx="2">
                  <c:v>1657.0976316664062</c:v>
                </c:pt>
                <c:pt idx="3">
                  <c:v>9448.4162448352454</c:v>
                </c:pt>
                <c:pt idx="4">
                  <c:v>8622.6413887007511</c:v>
                </c:pt>
              </c:numCache>
            </c:numRef>
          </c:val>
          <c:extLst>
            <c:ext xmlns:c16="http://schemas.microsoft.com/office/drawing/2014/chart" uri="{C3380CC4-5D6E-409C-BE32-E72D297353CC}">
              <c16:uniqueId val="{00000000-EF47-46B6-A9D0-D19198E1F076}"/>
            </c:ext>
          </c:extLst>
        </c:ser>
        <c:ser>
          <c:idx val="1"/>
          <c:order val="1"/>
          <c:tx>
            <c:strRef>
              <c:f>Sheet1!$C$1</c:f>
              <c:strCache>
                <c:ptCount val="1"/>
                <c:pt idx="0">
                  <c:v>Range</c:v>
                </c:pt>
              </c:strCache>
            </c:strRef>
          </c:tx>
          <c:spPr>
            <a:solidFill>
              <a:schemeClr val="accent5"/>
            </a:solidFill>
            <a:ln>
              <a:solidFill>
                <a:schemeClr val="tx1"/>
              </a:solidFill>
            </a:ln>
          </c:spPr>
          <c:invertIfNegative val="0"/>
          <c:cat>
            <c:strRef>
              <c:f>Sheet1!$A$2:$A$6</c:f>
              <c:strCache>
                <c:ptCount val="5"/>
                <c:pt idx="0">
                  <c:v>Total</c:v>
                </c:pt>
                <c:pt idx="1">
                  <c:v>Children</c:v>
                </c:pt>
                <c:pt idx="2">
                  <c:v>Adults</c:v>
                </c:pt>
                <c:pt idx="3">
                  <c:v>Individuals with 
Disabilities</c:v>
                </c:pt>
                <c:pt idx="4">
                  <c:v>Aged</c:v>
                </c:pt>
              </c:strCache>
            </c:strRef>
          </c:cat>
          <c:val>
            <c:numRef>
              <c:f>Sheet1!$C$2:$C$6</c:f>
              <c:numCache>
                <c:formatCode>"$"#,##0</c:formatCode>
                <c:ptCount val="5"/>
                <c:pt idx="0">
                  <c:v>6718.2775236200714</c:v>
                </c:pt>
                <c:pt idx="1">
                  <c:v>3616.9537014436846</c:v>
                </c:pt>
                <c:pt idx="2">
                  <c:v>7478.1138432447051</c:v>
                </c:pt>
                <c:pt idx="3">
                  <c:v>28993.608506266624</c:v>
                </c:pt>
                <c:pt idx="4">
                  <c:v>36129.106974740323</c:v>
                </c:pt>
              </c:numCache>
            </c:numRef>
          </c:val>
          <c:extLst>
            <c:ext xmlns:c16="http://schemas.microsoft.com/office/drawing/2014/chart" uri="{C3380CC4-5D6E-409C-BE32-E72D297353CC}">
              <c16:uniqueId val="{00000001-EF47-46B6-A9D0-D19198E1F076}"/>
            </c:ext>
          </c:extLst>
        </c:ser>
        <c:dLbls>
          <c:showLegendKey val="0"/>
          <c:showVal val="0"/>
          <c:showCatName val="0"/>
          <c:showSerName val="0"/>
          <c:showPercent val="0"/>
          <c:showBubbleSize val="0"/>
        </c:dLbls>
        <c:gapWidth val="500"/>
        <c:overlap val="100"/>
        <c:axId val="109856872"/>
        <c:axId val="110145352"/>
      </c:barChart>
      <c:lineChart>
        <c:grouping val="standard"/>
        <c:varyColors val="0"/>
        <c:ser>
          <c:idx val="2"/>
          <c:order val="2"/>
          <c:tx>
            <c:strRef>
              <c:f>Sheet1!$D$1</c:f>
              <c:strCache>
                <c:ptCount val="1"/>
                <c:pt idx="0">
                  <c:v>Max</c:v>
                </c:pt>
              </c:strCache>
            </c:strRef>
          </c:tx>
          <c:spPr>
            <a:ln>
              <a:noFill/>
            </a:ln>
          </c:spPr>
          <c:marker>
            <c:spPr>
              <a:noFill/>
              <a:ln>
                <a:noFill/>
              </a:ln>
            </c:spPr>
          </c:marker>
          <c:dLbls>
            <c:dLbl>
              <c:idx val="0"/>
              <c:layout>
                <c:manualLayout>
                  <c:x val="-9.5012472076226206E-2"/>
                  <c:y val="-4.2523361722844613E-2"/>
                </c:manualLayout>
              </c:layout>
              <c:tx>
                <c:rich>
                  <a:bodyPr/>
                  <a:lstStyle/>
                  <a:p>
                    <a:fld id="{283E7EA9-39B8-49CE-B40C-313C1C2B4BCE}" type="VALUE">
                      <a:rPr lang="en-US" smtClean="0"/>
                      <a:pPr/>
                      <a:t>[VALUE]</a:t>
                    </a:fld>
                    <a:r>
                      <a:rPr lang="en-US" dirty="0" smtClean="0"/>
                      <a:t> (ND)</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D19-42AC-9028-FFAB8C0442D7}"/>
                </c:ext>
              </c:extLst>
            </c:dLbl>
            <c:dLbl>
              <c:idx val="1"/>
              <c:layout/>
              <c:tx>
                <c:rich>
                  <a:bodyPr/>
                  <a:lstStyle/>
                  <a:p>
                    <a:fld id="{38355384-590C-445A-BCAC-111FB6537709}" type="VALUE">
                      <a:rPr lang="en-US" smtClean="0"/>
                      <a:pPr/>
                      <a:t>[VALUE]</a:t>
                    </a:fld>
                    <a:r>
                      <a:rPr lang="en-US" dirty="0" smtClean="0"/>
                      <a:t> (NM)</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D19-42AC-9028-FFAB8C0442D7}"/>
                </c:ext>
              </c:extLst>
            </c:dLbl>
            <c:dLbl>
              <c:idx val="2"/>
              <c:layout>
                <c:manualLayout>
                  <c:x val="-0.12187758909654373"/>
                  <c:y val="-4.1194729534593577E-2"/>
                </c:manualLayout>
              </c:layout>
              <c:tx>
                <c:rich>
                  <a:bodyPr wrap="square" lIns="38100" tIns="19050" rIns="38100" bIns="19050" anchor="ctr">
                    <a:noAutofit/>
                  </a:bodyPr>
                  <a:lstStyle/>
                  <a:p>
                    <a:pPr>
                      <a:defRPr sz="1800" b="1"/>
                    </a:pPr>
                    <a:fld id="{B1CCFCDD-832A-4E37-96A9-19D2C0D73FE8}" type="VALUE">
                      <a:rPr lang="en-US" smtClean="0"/>
                      <a:pPr>
                        <a:defRPr sz="1800" b="1"/>
                      </a:pPr>
                      <a:t>[VALUE]</a:t>
                    </a:fld>
                    <a:r>
                      <a:rPr lang="en-US" baseline="0" dirty="0" smtClean="0"/>
                      <a:t> </a:t>
                    </a:r>
                    <a:r>
                      <a:rPr lang="en-US" dirty="0" smtClean="0"/>
                      <a:t>(MT)</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21765060240963854"/>
                      <c:h val="7.5514452527662965E-2"/>
                    </c:manualLayout>
                  </c15:layout>
                  <c15:dlblFieldTable/>
                  <c15:showDataLabelsRange val="0"/>
                </c:ext>
                <c:ext xmlns:c16="http://schemas.microsoft.com/office/drawing/2014/chart" uri="{C3380CC4-5D6E-409C-BE32-E72D297353CC}">
                  <c16:uniqueId val="{00000005-0D19-42AC-9028-FFAB8C0442D7}"/>
                </c:ext>
              </c:extLst>
            </c:dLbl>
            <c:dLbl>
              <c:idx val="3"/>
              <c:layout>
                <c:manualLayout>
                  <c:x val="-0.10824654982643311"/>
                  <c:y val="-2.7504055409808277E-2"/>
                </c:manualLayout>
              </c:layout>
              <c:tx>
                <c:rich>
                  <a:bodyPr wrap="square" lIns="38100" tIns="19050" rIns="38100" bIns="19050" anchor="ctr">
                    <a:noAutofit/>
                  </a:bodyPr>
                  <a:lstStyle/>
                  <a:p>
                    <a:pPr>
                      <a:defRPr sz="1800" b="1"/>
                    </a:pPr>
                    <a:fld id="{D085EB4D-D319-40A2-A962-23FE67E7C760}" type="VALUE">
                      <a:rPr lang="en-US" smtClean="0"/>
                      <a:pPr>
                        <a:defRPr sz="1800" b="1"/>
                      </a:pPr>
                      <a:t>[VALUE]</a:t>
                    </a:fld>
                    <a:r>
                      <a:rPr lang="en-US" baseline="0" dirty="0" smtClean="0"/>
                      <a:t> (ND)</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50620347394541"/>
                      <c:h val="6.2517961079892062E-2"/>
                    </c:manualLayout>
                  </c15:layout>
                  <c15:dlblFieldTable/>
                  <c15:showDataLabelsRange val="0"/>
                </c:ext>
                <c:ext xmlns:c16="http://schemas.microsoft.com/office/drawing/2014/chart" uri="{C3380CC4-5D6E-409C-BE32-E72D297353CC}">
                  <c16:uniqueId val="{00000006-0D19-42AC-9028-FFAB8C0442D7}"/>
                </c:ext>
              </c:extLst>
            </c:dLbl>
            <c:dLbl>
              <c:idx val="4"/>
              <c:layout>
                <c:manualLayout>
                  <c:x val="-2.8629374181825287E-2"/>
                  <c:y val="-2.249761997212953E-2"/>
                </c:manualLayout>
              </c:layout>
              <c:tx>
                <c:rich>
                  <a:bodyPr/>
                  <a:lstStyle/>
                  <a:p>
                    <a:fld id="{108FEC08-FE71-4592-BF17-80016F3D9BF2}" type="VALUE">
                      <a:rPr lang="en-US" smtClean="0"/>
                      <a:pPr/>
                      <a:t>[VALUE]</a:t>
                    </a:fld>
                    <a:r>
                      <a:rPr lang="en-US" dirty="0" smtClean="0"/>
                      <a:t> (DE)</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4BE-4855-BCCC-6109900F80A3}"/>
                </c:ext>
              </c:extLst>
            </c:dLbl>
            <c:spPr>
              <a:noFill/>
              <a:ln>
                <a:noFill/>
              </a:ln>
              <a:effectLst/>
            </c:spPr>
            <c:txPr>
              <a:bodyPr wrap="square" lIns="38100" tIns="19050" rIns="38100" bIns="19050" anchor="ctr">
                <a:spAutoFit/>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c:v>
                </c:pt>
                <c:pt idx="1">
                  <c:v>Children</c:v>
                </c:pt>
                <c:pt idx="2">
                  <c:v>Adults</c:v>
                </c:pt>
                <c:pt idx="3">
                  <c:v>Individuals with 
Disabilities</c:v>
                </c:pt>
                <c:pt idx="4">
                  <c:v>Aged</c:v>
                </c:pt>
              </c:strCache>
            </c:strRef>
          </c:cat>
          <c:val>
            <c:numRef>
              <c:f>Sheet1!$D$2:$D$6</c:f>
              <c:numCache>
                <c:formatCode>"$"#,##0</c:formatCode>
                <c:ptCount val="5"/>
                <c:pt idx="0">
                  <c:v>10721.038605824468</c:v>
                </c:pt>
                <c:pt idx="1">
                  <c:v>5137.199303159312</c:v>
                </c:pt>
                <c:pt idx="2">
                  <c:v>9135.2114749111115</c:v>
                </c:pt>
                <c:pt idx="3">
                  <c:v>38442.024751101868</c:v>
                </c:pt>
                <c:pt idx="4">
                  <c:v>44751.748363441075</c:v>
                </c:pt>
              </c:numCache>
            </c:numRef>
          </c:val>
          <c:smooth val="0"/>
          <c:extLst>
            <c:ext xmlns:c16="http://schemas.microsoft.com/office/drawing/2014/chart" uri="{C3380CC4-5D6E-409C-BE32-E72D297353CC}">
              <c16:uniqueId val="{00000000-CFC4-4F86-98FC-E477FE22C588}"/>
            </c:ext>
          </c:extLst>
        </c:ser>
        <c:ser>
          <c:idx val="3"/>
          <c:order val="3"/>
          <c:tx>
            <c:strRef>
              <c:f>Sheet1!$E$1</c:f>
              <c:strCache>
                <c:ptCount val="1"/>
                <c:pt idx="0">
                  <c:v>US</c:v>
                </c:pt>
              </c:strCache>
            </c:strRef>
          </c:tx>
          <c:spPr>
            <a:ln>
              <a:noFill/>
            </a:ln>
          </c:spPr>
          <c:marker>
            <c:symbol val="diamond"/>
            <c:size val="14"/>
            <c:spPr>
              <a:solidFill>
                <a:schemeClr val="accent1"/>
              </a:solidFill>
              <a:ln>
                <a:solidFill>
                  <a:schemeClr val="accent1"/>
                </a:solidFill>
              </a:ln>
            </c:spPr>
          </c:marker>
          <c:dLbls>
            <c:dLbl>
              <c:idx val="0"/>
              <c:layout>
                <c:manualLayout>
                  <c:x val="1.6064257028112414E-2"/>
                  <c:y val="-1.7522524031875621E-2"/>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7-0D19-42AC-9028-FFAB8C0442D7}"/>
                </c:ext>
              </c:extLst>
            </c:dLbl>
            <c:dLbl>
              <c:idx val="1"/>
              <c:layout>
                <c:manualLayout>
                  <c:x val="6.024096385542169E-3"/>
                  <c:y val="0"/>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8-0D19-42AC-9028-FFAB8C0442D7}"/>
                </c:ext>
              </c:extLst>
            </c:dLbl>
            <c:dLbl>
              <c:idx val="2"/>
              <c:layout>
                <c:manualLayout>
                  <c:x val="1.0040160642570208E-2"/>
                  <c:y val="-1.2516088594196962E-2"/>
                </c:manualLayout>
              </c:layout>
              <c:spPr>
                <a:noFill/>
                <a:ln>
                  <a:noFill/>
                </a:ln>
                <a:effectLst/>
              </c:spPr>
              <c:txPr>
                <a:bodyPr wrap="square" lIns="38100" tIns="19050" rIns="38100" bIns="19050" anchor="ctr">
                  <a:noAutofit/>
                </a:bodyPr>
                <a:lstStyle/>
                <a:p>
                  <a:pPr>
                    <a:defRPr b="1"/>
                  </a:pPr>
                  <a:endParaRPr lang="en-US"/>
                </a:p>
              </c:txPr>
              <c:showLegendKey val="0"/>
              <c:showVal val="0"/>
              <c:showCatName val="0"/>
              <c:showSerName val="1"/>
              <c:showPercent val="0"/>
              <c:showBubbleSize val="0"/>
              <c:extLst>
                <c:ext xmlns:c15="http://schemas.microsoft.com/office/drawing/2012/chart" uri="{CE6537A1-D6FC-4f65-9D91-7224C49458BB}">
                  <c15:layout>
                    <c:manualLayout>
                      <c:w val="7.1827309236947787E-2"/>
                      <c:h val="6.001474336105269E-2"/>
                    </c:manualLayout>
                  </c15:layout>
                </c:ext>
                <c:ext xmlns:c16="http://schemas.microsoft.com/office/drawing/2014/chart" uri="{C3380CC4-5D6E-409C-BE32-E72D297353CC}">
                  <c16:uniqueId val="{00000009-0D19-42AC-9028-FFAB8C0442D7}"/>
                </c:ext>
              </c:extLst>
            </c:dLbl>
            <c:dLbl>
              <c:idx val="3"/>
              <c:layout>
                <c:manualLayout>
                  <c:x val="6.024096385542169E-3"/>
                  <c:y val="-9.1783589398920116E-17"/>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A-0D19-42AC-9028-FFAB8C0442D7}"/>
                </c:ext>
              </c:extLst>
            </c:dLbl>
            <c:dLbl>
              <c:idx val="4"/>
              <c:layout>
                <c:manualLayout>
                  <c:x val="1.1579818031430813E-2"/>
                  <c:y val="-1.0012870875357405E-2"/>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1-74BE-4855-BCCC-6109900F80A3}"/>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Sheet1!$A$2:$A$6</c:f>
              <c:strCache>
                <c:ptCount val="5"/>
                <c:pt idx="0">
                  <c:v>Total</c:v>
                </c:pt>
                <c:pt idx="1">
                  <c:v>Children</c:v>
                </c:pt>
                <c:pt idx="2">
                  <c:v>Adults</c:v>
                </c:pt>
                <c:pt idx="3">
                  <c:v>Individuals with 
Disabilities</c:v>
                </c:pt>
                <c:pt idx="4">
                  <c:v>Aged</c:v>
                </c:pt>
              </c:strCache>
            </c:strRef>
          </c:cat>
          <c:val>
            <c:numRef>
              <c:f>Sheet1!$E$2:$E$6</c:f>
              <c:numCache>
                <c:formatCode>"$"#,##0</c:formatCode>
                <c:ptCount val="5"/>
                <c:pt idx="0">
                  <c:v>6395.6608072529198</c:v>
                </c:pt>
                <c:pt idx="1">
                  <c:v>2602.2490182161787</c:v>
                </c:pt>
                <c:pt idx="2">
                  <c:v>3954.9571715346115</c:v>
                </c:pt>
                <c:pt idx="3">
                  <c:v>19033.329817788708</c:v>
                </c:pt>
                <c:pt idx="4">
                  <c:v>17476.434942238233</c:v>
                </c:pt>
              </c:numCache>
            </c:numRef>
          </c:val>
          <c:smooth val="0"/>
          <c:extLst>
            <c:ext xmlns:c16="http://schemas.microsoft.com/office/drawing/2014/chart" uri="{C3380CC4-5D6E-409C-BE32-E72D297353CC}">
              <c16:uniqueId val="{00000001-CFC4-4F86-98FC-E477FE22C588}"/>
            </c:ext>
          </c:extLst>
        </c:ser>
        <c:dLbls>
          <c:showLegendKey val="0"/>
          <c:showVal val="0"/>
          <c:showCatName val="0"/>
          <c:showSerName val="0"/>
          <c:showPercent val="0"/>
          <c:showBubbleSize val="0"/>
        </c:dLbls>
        <c:marker val="1"/>
        <c:smooth val="0"/>
        <c:axId val="109856872"/>
        <c:axId val="110145352"/>
      </c:lineChart>
      <c:catAx>
        <c:axId val="109856872"/>
        <c:scaling>
          <c:orientation val="minMax"/>
        </c:scaling>
        <c:delete val="0"/>
        <c:axPos val="b"/>
        <c:numFmt formatCode="General" sourceLinked="0"/>
        <c:majorTickMark val="none"/>
        <c:minorTickMark val="none"/>
        <c:tickLblPos val="nextTo"/>
        <c:spPr>
          <a:ln w="12700">
            <a:solidFill>
              <a:schemeClr val="accent1"/>
            </a:solidFill>
          </a:ln>
        </c:spPr>
        <c:txPr>
          <a:bodyPr/>
          <a:lstStyle/>
          <a:p>
            <a:pPr>
              <a:defRPr sz="1600" b="1"/>
            </a:pPr>
            <a:endParaRPr lang="en-US"/>
          </a:p>
        </c:txPr>
        <c:crossAx val="110145352"/>
        <c:crosses val="autoZero"/>
        <c:auto val="1"/>
        <c:lblAlgn val="ctr"/>
        <c:lblOffset val="100"/>
        <c:noMultiLvlLbl val="0"/>
      </c:catAx>
      <c:valAx>
        <c:axId val="110145352"/>
        <c:scaling>
          <c:orientation val="minMax"/>
          <c:min val="0"/>
        </c:scaling>
        <c:delete val="1"/>
        <c:axPos val="l"/>
        <c:numFmt formatCode="&quot;$&quot;#,##0" sourceLinked="1"/>
        <c:majorTickMark val="out"/>
        <c:minorTickMark val="none"/>
        <c:tickLblPos val="nextTo"/>
        <c:crossAx val="1098568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7439703153988881"/>
          <c:y val="8.1145584725536984E-2"/>
          <c:w val="0.65120593692022311"/>
          <c:h val="0.83770883054892675"/>
        </c:manualLayout>
      </c:layout>
      <c:doughnutChart>
        <c:varyColors val="1"/>
        <c:ser>
          <c:idx val="0"/>
          <c:order val="0"/>
          <c:tx>
            <c:strRef>
              <c:f>Sheet1!$A$2</c:f>
              <c:strCache>
                <c:ptCount val="1"/>
              </c:strCache>
            </c:strRef>
          </c:tx>
          <c:spPr>
            <a:solidFill>
              <a:schemeClr val="accent1"/>
            </a:solidFill>
            <a:ln w="12700">
              <a:solidFill>
                <a:schemeClr val="tx1"/>
              </a:solidFill>
              <a:prstDash val="solid"/>
            </a:ln>
          </c:spPr>
          <c:dPt>
            <c:idx val="0"/>
            <c:bubble3D val="0"/>
            <c:spPr>
              <a:solidFill>
                <a:schemeClr val="tx2"/>
              </a:solidFill>
              <a:ln w="12700">
                <a:solidFill>
                  <a:schemeClr val="tx1"/>
                </a:solidFill>
                <a:prstDash val="solid"/>
              </a:ln>
            </c:spPr>
            <c:extLst>
              <c:ext xmlns:c16="http://schemas.microsoft.com/office/drawing/2014/chart" uri="{C3380CC4-5D6E-409C-BE32-E72D297353CC}">
                <c16:uniqueId val="{00000000-0EA7-4490-B440-7DF6546BD82E}"/>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01-0EA7-4490-B440-7DF6546BD82E}"/>
              </c:ext>
            </c:extLst>
          </c:dPt>
          <c:dPt>
            <c:idx val="2"/>
            <c:bubble3D val="0"/>
            <c:spPr>
              <a:solidFill>
                <a:schemeClr val="accent3"/>
              </a:solidFill>
              <a:ln w="12700">
                <a:solidFill>
                  <a:schemeClr val="tx1"/>
                </a:solidFill>
                <a:prstDash val="solid"/>
              </a:ln>
            </c:spPr>
            <c:extLst>
              <c:ext xmlns:c16="http://schemas.microsoft.com/office/drawing/2014/chart" uri="{C3380CC4-5D6E-409C-BE32-E72D297353CC}">
                <c16:uniqueId val="{00000002-0EA7-4490-B440-7DF6546BD82E}"/>
              </c:ext>
            </c:extLst>
          </c:dPt>
          <c:dPt>
            <c:idx val="3"/>
            <c:bubble3D val="0"/>
            <c:spPr>
              <a:solidFill>
                <a:schemeClr val="accent5"/>
              </a:solidFill>
              <a:ln w="12700">
                <a:solidFill>
                  <a:schemeClr val="tx1"/>
                </a:solidFill>
                <a:prstDash val="solid"/>
              </a:ln>
            </c:spPr>
            <c:extLst>
              <c:ext xmlns:c16="http://schemas.microsoft.com/office/drawing/2014/chart" uri="{C3380CC4-5D6E-409C-BE32-E72D297353CC}">
                <c16:uniqueId val="{00000003-0EA7-4490-B440-7DF6546BD82E}"/>
              </c:ext>
            </c:extLst>
          </c:dPt>
          <c:dPt>
            <c:idx val="4"/>
            <c:bubble3D val="0"/>
            <c:extLst>
              <c:ext xmlns:c16="http://schemas.microsoft.com/office/drawing/2014/chart" uri="{C3380CC4-5D6E-409C-BE32-E72D297353CC}">
                <c16:uniqueId val="{00000004-0EA7-4490-B440-7DF6546BD82E}"/>
              </c:ext>
            </c:extLst>
          </c:dPt>
          <c:dPt>
            <c:idx val="5"/>
            <c:bubble3D val="0"/>
            <c:spPr>
              <a:solidFill>
                <a:schemeClr val="accent2"/>
              </a:solidFill>
              <a:ln w="12700">
                <a:solidFill>
                  <a:schemeClr val="tx1"/>
                </a:solidFill>
                <a:prstDash val="solid"/>
              </a:ln>
            </c:spPr>
            <c:extLst>
              <c:ext xmlns:c16="http://schemas.microsoft.com/office/drawing/2014/chart" uri="{C3380CC4-5D6E-409C-BE32-E72D297353CC}">
                <c16:uniqueId val="{00000005-0EA7-4490-B440-7DF6546BD82E}"/>
              </c:ext>
            </c:extLst>
          </c:dPt>
          <c:dPt>
            <c:idx val="6"/>
            <c:bubble3D val="0"/>
            <c:extLst>
              <c:ext xmlns:c16="http://schemas.microsoft.com/office/drawing/2014/chart" uri="{C3380CC4-5D6E-409C-BE32-E72D297353CC}">
                <c16:uniqueId val="{00000006-0EA7-4490-B440-7DF6546BD82E}"/>
              </c:ext>
            </c:extLst>
          </c:dPt>
          <c:dPt>
            <c:idx val="7"/>
            <c:bubble3D val="0"/>
            <c:extLst>
              <c:ext xmlns:c16="http://schemas.microsoft.com/office/drawing/2014/chart" uri="{C3380CC4-5D6E-409C-BE32-E72D297353CC}">
                <c16:uniqueId val="{00000007-0EA7-4490-B440-7DF6546BD82E}"/>
              </c:ext>
            </c:extLst>
          </c:dPt>
          <c:dPt>
            <c:idx val="8"/>
            <c:bubble3D val="0"/>
            <c:spPr>
              <a:solidFill>
                <a:schemeClr val="accent3"/>
              </a:solidFill>
              <a:ln w="12700">
                <a:solidFill>
                  <a:schemeClr val="tx1"/>
                </a:solidFill>
                <a:prstDash val="solid"/>
              </a:ln>
            </c:spPr>
            <c:extLst>
              <c:ext xmlns:c16="http://schemas.microsoft.com/office/drawing/2014/chart" uri="{C3380CC4-5D6E-409C-BE32-E72D297353CC}">
                <c16:uniqueId val="{00000009-0EA7-4490-B440-7DF6546BD82E}"/>
              </c:ext>
            </c:extLst>
          </c:dPt>
          <c:dPt>
            <c:idx val="9"/>
            <c:bubble3D val="0"/>
            <c:spPr>
              <a:solidFill>
                <a:schemeClr val="accent3"/>
              </a:solidFill>
              <a:ln w="12700">
                <a:solidFill>
                  <a:schemeClr val="tx1"/>
                </a:solidFill>
                <a:prstDash val="solid"/>
              </a:ln>
            </c:spPr>
            <c:extLst>
              <c:ext xmlns:c16="http://schemas.microsoft.com/office/drawing/2014/chart" uri="{C3380CC4-5D6E-409C-BE32-E72D297353CC}">
                <c16:uniqueId val="{0000000B-0EA7-4490-B440-7DF6546BD82E}"/>
              </c:ext>
            </c:extLst>
          </c:dPt>
          <c:dPt>
            <c:idx val="10"/>
            <c:bubble3D val="0"/>
            <c:spPr>
              <a:solidFill>
                <a:schemeClr val="accent3"/>
              </a:solidFill>
              <a:ln w="12700">
                <a:solidFill>
                  <a:schemeClr val="tx1"/>
                </a:solidFill>
                <a:prstDash val="solid"/>
              </a:ln>
            </c:spPr>
            <c:extLst>
              <c:ext xmlns:c16="http://schemas.microsoft.com/office/drawing/2014/chart" uri="{C3380CC4-5D6E-409C-BE32-E72D297353CC}">
                <c16:uniqueId val="{0000000D-0EA7-4490-B440-7DF6546BD82E}"/>
              </c:ext>
            </c:extLst>
          </c:dPt>
          <c:dPt>
            <c:idx val="11"/>
            <c:bubble3D val="0"/>
            <c:spPr>
              <a:solidFill>
                <a:schemeClr val="accent3"/>
              </a:solidFill>
              <a:ln w="12700">
                <a:solidFill>
                  <a:schemeClr val="tx1"/>
                </a:solidFill>
                <a:prstDash val="solid"/>
              </a:ln>
            </c:spPr>
            <c:extLst>
              <c:ext xmlns:c16="http://schemas.microsoft.com/office/drawing/2014/chart" uri="{C3380CC4-5D6E-409C-BE32-E72D297353CC}">
                <c16:uniqueId val="{0000000F-0EA7-4490-B440-7DF6546BD82E}"/>
              </c:ext>
            </c:extLst>
          </c:dPt>
          <c:dPt>
            <c:idx val="12"/>
            <c:bubble3D val="0"/>
            <c:spPr>
              <a:solidFill>
                <a:schemeClr val="accent5"/>
              </a:solidFill>
              <a:ln w="12700">
                <a:solidFill>
                  <a:schemeClr val="tx1"/>
                </a:solidFill>
                <a:prstDash val="solid"/>
              </a:ln>
            </c:spPr>
            <c:extLst>
              <c:ext xmlns:c16="http://schemas.microsoft.com/office/drawing/2014/chart" uri="{C3380CC4-5D6E-409C-BE32-E72D297353CC}">
                <c16:uniqueId val="{00000011-0EA7-4490-B440-7DF6546BD82E}"/>
              </c:ext>
            </c:extLst>
          </c:dPt>
          <c:dLbls>
            <c:dLbl>
              <c:idx val="0"/>
              <c:layout>
                <c:manualLayout>
                  <c:x val="-3.0320813804948363E-2"/>
                  <c:y val="-5.6465757210494424E-3"/>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EA7-4490-B440-7DF6546BD82E}"/>
                </c:ext>
              </c:extLst>
            </c:dLbl>
            <c:dLbl>
              <c:idx val="1"/>
              <c:layout>
                <c:manualLayout>
                  <c:x val="3.0913308923742103E-3"/>
                  <c:y val="-5.8638406936662741E-3"/>
                </c:manualLayout>
              </c:layout>
              <c:tx>
                <c:rich>
                  <a:bodyPr/>
                  <a:lstStyle/>
                  <a:p>
                    <a:pPr>
                      <a:defRPr sz="1600">
                        <a:solidFill>
                          <a:schemeClr val="tx1"/>
                        </a:solidFill>
                        <a:latin typeface="+mn-lt"/>
                      </a:defRPr>
                    </a:pPr>
                    <a:fld id="{D1C16926-7311-49B3-B6F4-D5DADA9940F5}" type="CATEGORYNAME">
                      <a:rPr lang="en-US">
                        <a:solidFill>
                          <a:schemeClr val="bg1"/>
                        </a:solidFill>
                      </a:rPr>
                      <a:pPr>
                        <a:defRPr sz="1600">
                          <a:solidFill>
                            <a:schemeClr val="tx1"/>
                          </a:solidFill>
                          <a:latin typeface="+mn-lt"/>
                        </a:defRPr>
                      </a:pPr>
                      <a:t>[CATEGORY NAME]</a:t>
                    </a:fld>
                    <a:r>
                      <a:rPr lang="en-US" baseline="0" dirty="0">
                        <a:solidFill>
                          <a:schemeClr val="bg1"/>
                        </a:solidFill>
                      </a:rPr>
                      <a:t>
</a:t>
                    </a:r>
                    <a:fld id="{A5D514FD-00C9-49BF-8644-A6B7AA07297A}" type="PERCENTAGE">
                      <a:rPr lang="en-US" baseline="0">
                        <a:solidFill>
                          <a:schemeClr val="bg1"/>
                        </a:solidFill>
                      </a:rPr>
                      <a:pPr>
                        <a:defRPr sz="1600">
                          <a:solidFill>
                            <a:schemeClr val="tx1"/>
                          </a:solidFill>
                          <a:latin typeface="+mn-lt"/>
                        </a:defRPr>
                      </a:pPr>
                      <a:t>[PERCENTAGE]</a:t>
                    </a:fld>
                    <a:endParaRPr lang="en-US" baseline="0" dirty="0">
                      <a:solidFill>
                        <a:schemeClr val="bg1"/>
                      </a:solidFill>
                    </a:endParaRP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EA7-4490-B440-7DF6546BD82E}"/>
                </c:ext>
              </c:extLst>
            </c:dLbl>
            <c:dLbl>
              <c:idx val="2"/>
              <c:layout>
                <c:manualLayout>
                  <c:x val="0.15718278568407365"/>
                  <c:y val="9.28680511752604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EA7-4490-B440-7DF6546BD82E}"/>
                </c:ext>
              </c:extLst>
            </c:dLbl>
            <c:dLbl>
              <c:idx val="3"/>
              <c:layout>
                <c:manualLayout>
                  <c:x val="8.0876352745651772E-3"/>
                  <c:y val="1.8504750068513133E-2"/>
                </c:manualLayout>
              </c:layout>
              <c:tx>
                <c:rich>
                  <a:bodyPr/>
                  <a:lstStyle/>
                  <a:p>
                    <a:pPr>
                      <a:defRPr sz="1600">
                        <a:solidFill>
                          <a:schemeClr val="bg1"/>
                        </a:solidFill>
                        <a:latin typeface="+mn-lt"/>
                      </a:defRPr>
                    </a:pPr>
                    <a:fld id="{70CA5437-A430-4129-9A48-FC3960E51831}" type="CATEGORYNAME">
                      <a:rPr lang="en-US">
                        <a:solidFill>
                          <a:schemeClr val="tx1"/>
                        </a:solidFill>
                      </a:rPr>
                      <a:pPr>
                        <a:defRPr sz="1600">
                          <a:solidFill>
                            <a:schemeClr val="bg1"/>
                          </a:solidFill>
                          <a:latin typeface="+mn-lt"/>
                        </a:defRPr>
                      </a:pPr>
                      <a:t>[CATEGORY NAME]</a:t>
                    </a:fld>
                    <a:r>
                      <a:rPr lang="en-US" baseline="0" dirty="0">
                        <a:solidFill>
                          <a:schemeClr val="tx1"/>
                        </a:solidFill>
                      </a:rPr>
                      <a:t>
</a:t>
                    </a:r>
                    <a:fld id="{CC7D9008-7FEB-4B0A-A083-519C95F042AF}" type="PERCENTAGE">
                      <a:rPr lang="en-US" baseline="0">
                        <a:solidFill>
                          <a:schemeClr val="tx1"/>
                        </a:solidFill>
                      </a:rPr>
                      <a:pPr>
                        <a:defRPr sz="1600">
                          <a:solidFill>
                            <a:schemeClr val="bg1"/>
                          </a:solidFill>
                          <a:latin typeface="+mn-lt"/>
                        </a:defRPr>
                      </a:pPr>
                      <a:t>[PERCENTAGE]</a:t>
                    </a:fld>
                    <a:endParaRPr lang="en-US" baseline="0" dirty="0">
                      <a:solidFill>
                        <a:schemeClr val="tx1"/>
                      </a:solidFill>
                    </a:endParaRPr>
                  </a:p>
                </c:rich>
              </c:tx>
              <c:numFmt formatCode="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EA7-4490-B440-7DF6546BD82E}"/>
                </c:ext>
              </c:extLst>
            </c:dLbl>
            <c:dLbl>
              <c:idx val="4"/>
              <c:layout>
                <c:manualLayout>
                  <c:x val="-6.4995022665031762E-3"/>
                  <c:y val="-3.449107730826156E-3"/>
                </c:manualLayout>
              </c:layout>
              <c:tx>
                <c:rich>
                  <a:bodyPr/>
                  <a:lstStyle/>
                  <a:p>
                    <a:pPr>
                      <a:defRPr sz="1600">
                        <a:solidFill>
                          <a:schemeClr val="tx1"/>
                        </a:solidFill>
                        <a:latin typeface="+mn-lt"/>
                      </a:defRPr>
                    </a:pPr>
                    <a:fld id="{CE4C27A4-B1BF-4ACB-B012-47C451D8B4D1}" type="CATEGORYNAME">
                      <a:rPr lang="en-US" baseline="0" dirty="0">
                        <a:solidFill>
                          <a:schemeClr val="bg1"/>
                        </a:solidFill>
                      </a:rPr>
                      <a:pPr>
                        <a:defRPr sz="1600">
                          <a:solidFill>
                            <a:schemeClr val="tx1"/>
                          </a:solidFill>
                          <a:latin typeface="+mn-lt"/>
                        </a:defRPr>
                      </a:pPr>
                      <a:t>[CATEGORY NAME]</a:t>
                    </a:fld>
                    <a:r>
                      <a:rPr lang="en-US" baseline="0" dirty="0">
                        <a:solidFill>
                          <a:schemeClr val="bg1"/>
                        </a:solidFill>
                      </a:rPr>
                      <a:t>
</a:t>
                    </a:r>
                    <a:fld id="{A6000B64-270F-4C10-9423-343B99F833C1}" type="VALUE">
                      <a:rPr lang="en-US" baseline="0" smtClean="0">
                        <a:solidFill>
                          <a:schemeClr val="bg1"/>
                        </a:solidFill>
                      </a:rPr>
                      <a:pPr>
                        <a:defRPr sz="1600">
                          <a:solidFill>
                            <a:schemeClr val="tx1"/>
                          </a:solidFill>
                          <a:latin typeface="+mn-lt"/>
                        </a:defRPr>
                      </a:pPr>
                      <a:t>[VALUE]</a:t>
                    </a:fld>
                    <a:endParaRPr lang="en-US" baseline="0" dirty="0">
                      <a:solidFill>
                        <a:schemeClr val="bg1"/>
                      </a:solidFill>
                    </a:endParaRPr>
                  </a:p>
                </c:rich>
              </c:tx>
              <c:numFmt formatCode="0%" sourceLinked="0"/>
              <c:sp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0EA7-4490-B440-7DF6546BD82E}"/>
                </c:ext>
              </c:extLst>
            </c:dLbl>
            <c:dLbl>
              <c:idx val="5"/>
              <c:layout>
                <c:manualLayout>
                  <c:x val="-4.0263350152310723E-2"/>
                  <c:y val="-0.1503784890430519"/>
                </c:manualLayout>
              </c:layout>
              <c:numFmt formatCode="0%" sourceLinked="0"/>
              <c:spPr/>
              <c:txPr>
                <a:bodyPr/>
                <a:lstStyle/>
                <a:p>
                  <a:pPr>
                    <a:defRPr sz="1600">
                      <a:solidFill>
                        <a:schemeClr val="tx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EA7-4490-B440-7DF6546BD82E}"/>
                </c:ext>
              </c:extLst>
            </c:dLbl>
            <c:dLbl>
              <c:idx val="6"/>
              <c:layout>
                <c:manualLayout>
                  <c:x val="-1.5027372110024164E-2"/>
                  <c:y val="6.14355094253667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EA7-4490-B440-7DF6546BD82E}"/>
                </c:ext>
              </c:extLst>
            </c:dLbl>
            <c:dLbl>
              <c:idx val="7"/>
              <c:delete val="1"/>
              <c:extLst>
                <c:ext xmlns:c15="http://schemas.microsoft.com/office/drawing/2012/chart" uri="{CE6537A1-D6FC-4f65-9D91-7224C49458BB}"/>
                <c:ext xmlns:c16="http://schemas.microsoft.com/office/drawing/2014/chart" uri="{C3380CC4-5D6E-409C-BE32-E72D297353CC}">
                  <c16:uniqueId val="{00000007-0EA7-4490-B440-7DF6546BD82E}"/>
                </c:ext>
              </c:extLst>
            </c:dLbl>
            <c:dLbl>
              <c:idx val="8"/>
              <c:layout>
                <c:manualLayout>
                  <c:x val="0.16145806012377439"/>
                  <c:y val="3.8666434749103126E-2"/>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EA7-4490-B440-7DF6546BD82E}"/>
                </c:ext>
              </c:extLst>
            </c:dLbl>
            <c:dLbl>
              <c:idx val="9"/>
              <c:layout>
                <c:manualLayout>
                  <c:x val="-3.734861081251311E-2"/>
                  <c:y val="2.16292419728833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EA7-4490-B440-7DF6546BD82E}"/>
                </c:ext>
              </c:extLst>
            </c:dLbl>
            <c:dLbl>
              <c:idx val="11"/>
              <c:layout>
                <c:manualLayout>
                  <c:x val="0.12338331556889903"/>
                  <c:y val="0.2084345080715094"/>
                </c:manualLayout>
              </c:layout>
              <c:numFmt formatCode="0%" sourceLinked="0"/>
              <c:spPr/>
              <c:txPr>
                <a:bodyPr/>
                <a:lstStyle/>
                <a:p>
                  <a:pPr>
                    <a:defRPr sz="1600">
                      <a:solidFill>
                        <a:schemeClr val="bg1"/>
                      </a:solidFill>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EA7-4490-B440-7DF6546BD82E}"/>
                </c:ext>
              </c:extLst>
            </c:dLbl>
            <c:dLbl>
              <c:idx val="12"/>
              <c:layout>
                <c:manualLayout>
                  <c:x val="-8.5989650209698024E-2"/>
                  <c:y val="6.7227453023890838E-4"/>
                </c:manualLayout>
              </c:layout>
              <c:numFmt formatCode="0%" sourceLinked="0"/>
              <c:spPr/>
              <c:txPr>
                <a:bodyPr/>
                <a:lstStyle/>
                <a:p>
                  <a:pPr>
                    <a:defRPr sz="1600">
                      <a:latin typeface="+mn-lt"/>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EA7-4490-B440-7DF6546BD82E}"/>
                </c:ext>
              </c:extLst>
            </c:dLbl>
            <c:numFmt formatCode="0%" sourceLinked="0"/>
            <c:spPr>
              <a:noFill/>
              <a:ln>
                <a:noFill/>
              </a:ln>
              <a:effectLst/>
            </c:spPr>
            <c:txPr>
              <a:bodyPr/>
              <a:lstStyle/>
              <a:p>
                <a:pPr>
                  <a:defRPr sz="1600">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Sheet1!$B$1:$G$1</c:f>
              <c:strCache>
                <c:ptCount val="6"/>
                <c:pt idx="0">
                  <c:v>Medicaid/ CHIP</c:v>
                </c:pt>
                <c:pt idx="1">
                  <c:v>Medicare</c:v>
                </c:pt>
                <c:pt idx="2">
                  <c:v>Other Public</c:v>
                </c:pt>
                <c:pt idx="3">
                  <c:v>Uninsured</c:v>
                </c:pt>
                <c:pt idx="4">
                  <c:v>Employer</c:v>
                </c:pt>
                <c:pt idx="5">
                  <c:v>Non-Group</c:v>
                </c:pt>
              </c:strCache>
            </c:strRef>
          </c:cat>
          <c:val>
            <c:numRef>
              <c:f>Sheet1!$B$2:$G$2</c:f>
              <c:numCache>
                <c:formatCode>0%</c:formatCode>
                <c:ptCount val="6"/>
                <c:pt idx="0">
                  <c:v>0.2</c:v>
                </c:pt>
                <c:pt idx="1">
                  <c:v>0.14000000000000001</c:v>
                </c:pt>
                <c:pt idx="2">
                  <c:v>0.02</c:v>
                </c:pt>
                <c:pt idx="3">
                  <c:v>0.09</c:v>
                </c:pt>
                <c:pt idx="4">
                  <c:v>0.49</c:v>
                </c:pt>
                <c:pt idx="5">
                  <c:v>7.0000000000000007E-2</c:v>
                </c:pt>
              </c:numCache>
            </c:numRef>
          </c:val>
          <c:extLst>
            <c:ext xmlns:c16="http://schemas.microsoft.com/office/drawing/2014/chart" uri="{C3380CC4-5D6E-409C-BE32-E72D297353CC}">
              <c16:uniqueId val="{00000012-0EA7-4490-B440-7DF6546BD82E}"/>
            </c:ext>
          </c:extLst>
        </c:ser>
        <c:dLbls>
          <c:showLegendKey val="0"/>
          <c:showVal val="0"/>
          <c:showCatName val="1"/>
          <c:showSerName val="0"/>
          <c:showPercent val="1"/>
          <c:showBubbleSize val="0"/>
          <c:showLeaderLines val="1"/>
        </c:dLbls>
        <c:firstSliceAng val="0"/>
        <c:holeSize val="50"/>
      </c:doughnutChart>
      <c:spPr>
        <a:noFill/>
        <a:ln w="25398">
          <a:noFill/>
        </a:ln>
      </c:spPr>
    </c:plotArea>
    <c:plotVisOnly val="1"/>
    <c:dispBlanksAs val="zero"/>
    <c:showDLblsOverMax val="0"/>
  </c:chart>
  <c:spPr>
    <a:noFill/>
    <a:ln>
      <a:noFill/>
    </a:ln>
  </c:spPr>
  <c:txPr>
    <a:bodyPr/>
    <a:lstStyle/>
    <a:p>
      <a:pPr>
        <a:defRPr sz="179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1148968716287E-2"/>
          <c:y val="4.0442221360657837E-2"/>
          <c:w val="0.94024209437557049"/>
          <c:h val="0.84097184462438224"/>
        </c:manualLayout>
      </c:layout>
      <c:barChart>
        <c:barDir val="col"/>
        <c:grouping val="percentStacked"/>
        <c:varyColors val="0"/>
        <c:ser>
          <c:idx val="0"/>
          <c:order val="0"/>
          <c:tx>
            <c:strRef>
              <c:f>Sheet1!$B$1</c:f>
              <c:strCache>
                <c:ptCount val="1"/>
                <c:pt idx="0">
                  <c:v>Institutions</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Seniors with Medicaid Using LTC Services</c:v>
                </c:pt>
                <c:pt idx="1">
                  <c:v>Medicaid Spending for Seniors Using LTC Services</c:v>
                </c:pt>
              </c:strCache>
            </c:strRef>
          </c:cat>
          <c:val>
            <c:numRef>
              <c:f>Sheet1!$B$2:$B$3</c:f>
              <c:numCache>
                <c:formatCode>0%</c:formatCode>
                <c:ptCount val="2"/>
                <c:pt idx="0">
                  <c:v>0.5</c:v>
                </c:pt>
                <c:pt idx="1">
                  <c:v>0.7</c:v>
                </c:pt>
              </c:numCache>
            </c:numRef>
          </c:val>
          <c:extLst>
            <c:ext xmlns:c16="http://schemas.microsoft.com/office/drawing/2014/chart" uri="{C3380CC4-5D6E-409C-BE32-E72D297353CC}">
              <c16:uniqueId val="{00000000-6102-418F-B08F-D083BE2A7194}"/>
            </c:ext>
          </c:extLst>
        </c:ser>
        <c:ser>
          <c:idx val="1"/>
          <c:order val="1"/>
          <c:tx>
            <c:strRef>
              <c:f>Sheet1!$C$1</c:f>
              <c:strCache>
                <c:ptCount val="1"/>
                <c:pt idx="0">
                  <c:v>Community</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Seniors with Medicaid Using LTC Services</c:v>
                </c:pt>
                <c:pt idx="1">
                  <c:v>Medicaid Spending for Seniors Using LTC Services</c:v>
                </c:pt>
              </c:strCache>
            </c:strRef>
          </c:cat>
          <c:val>
            <c:numRef>
              <c:f>Sheet1!$C$2:$C$3</c:f>
              <c:numCache>
                <c:formatCode>0%</c:formatCode>
                <c:ptCount val="2"/>
                <c:pt idx="0">
                  <c:v>0.5</c:v>
                </c:pt>
                <c:pt idx="1">
                  <c:v>0.3</c:v>
                </c:pt>
              </c:numCache>
            </c:numRef>
          </c:val>
          <c:extLst>
            <c:ext xmlns:c16="http://schemas.microsoft.com/office/drawing/2014/chart" uri="{C3380CC4-5D6E-409C-BE32-E72D297353CC}">
              <c16:uniqueId val="{00000001-6102-418F-B08F-D083BE2A7194}"/>
            </c:ext>
          </c:extLst>
        </c:ser>
        <c:dLbls>
          <c:showLegendKey val="0"/>
          <c:showVal val="0"/>
          <c:showCatName val="0"/>
          <c:showSerName val="0"/>
          <c:showPercent val="0"/>
          <c:showBubbleSize val="0"/>
        </c:dLbls>
        <c:gapWidth val="150"/>
        <c:overlap val="100"/>
        <c:axId val="272685560"/>
        <c:axId val="272685952"/>
      </c:barChart>
      <c:catAx>
        <c:axId val="27268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72685952"/>
        <c:crosses val="autoZero"/>
        <c:auto val="1"/>
        <c:lblAlgn val="ctr"/>
        <c:lblOffset val="100"/>
        <c:noMultiLvlLbl val="0"/>
      </c:catAx>
      <c:valAx>
        <c:axId val="272685952"/>
        <c:scaling>
          <c:orientation val="minMax"/>
        </c:scaling>
        <c:delete val="1"/>
        <c:axPos val="l"/>
        <c:numFmt formatCode="0%" sourceLinked="1"/>
        <c:majorTickMark val="none"/>
        <c:minorTickMark val="none"/>
        <c:tickLblPos val="nextTo"/>
        <c:crossAx val="272685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8008733617162"/>
          <c:y val="8.6384665701546653E-2"/>
          <c:w val="0.78073080136865158"/>
          <c:h val="0.79203906145005831"/>
        </c:manualLayout>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tx2"/>
              </a:solidFill>
              <a:ln>
                <a:solidFill>
                  <a:schemeClr val="tx1"/>
                </a:solidFill>
              </a:ln>
            </c:spPr>
            <c:extLst>
              <c:ext xmlns:c16="http://schemas.microsoft.com/office/drawing/2014/chart" uri="{C3380CC4-5D6E-409C-BE32-E72D297353CC}">
                <c16:uniqueId val="{00000001-4FA4-409D-B940-D07130BA83EE}"/>
              </c:ext>
            </c:extLst>
          </c:dPt>
          <c:dPt>
            <c:idx val="1"/>
            <c:bubble3D val="0"/>
            <c:spPr>
              <a:solidFill>
                <a:schemeClr val="accent1"/>
              </a:solidFill>
              <a:ln>
                <a:solidFill>
                  <a:schemeClr val="tx1"/>
                </a:solidFill>
              </a:ln>
            </c:spPr>
            <c:extLst>
              <c:ext xmlns:c16="http://schemas.microsoft.com/office/drawing/2014/chart" uri="{C3380CC4-5D6E-409C-BE32-E72D297353CC}">
                <c16:uniqueId val="{00000003-4FA4-409D-B940-D07130BA83EE}"/>
              </c:ext>
            </c:extLst>
          </c:dPt>
          <c:dPt>
            <c:idx val="2"/>
            <c:bubble3D val="0"/>
            <c:spPr>
              <a:solidFill>
                <a:schemeClr val="accent3"/>
              </a:solidFill>
              <a:ln>
                <a:solidFill>
                  <a:schemeClr val="tx1"/>
                </a:solidFill>
              </a:ln>
            </c:spPr>
            <c:extLst>
              <c:ext xmlns:c16="http://schemas.microsoft.com/office/drawing/2014/chart" uri="{C3380CC4-5D6E-409C-BE32-E72D297353CC}">
                <c16:uniqueId val="{00000005-4FA4-409D-B940-D07130BA83EE}"/>
              </c:ext>
            </c:extLst>
          </c:dPt>
          <c:dPt>
            <c:idx val="3"/>
            <c:bubble3D val="0"/>
            <c:spPr>
              <a:solidFill>
                <a:schemeClr val="accent5"/>
              </a:solidFill>
              <a:ln>
                <a:solidFill>
                  <a:schemeClr val="tx1"/>
                </a:solidFill>
              </a:ln>
            </c:spPr>
            <c:extLst>
              <c:ext xmlns:c16="http://schemas.microsoft.com/office/drawing/2014/chart" uri="{C3380CC4-5D6E-409C-BE32-E72D297353CC}">
                <c16:uniqueId val="{00000007-4FA4-409D-B940-D07130BA83EE}"/>
              </c:ext>
            </c:extLst>
          </c:dPt>
          <c:dLbls>
            <c:dLbl>
              <c:idx val="0"/>
              <c:layout>
                <c:manualLayout>
                  <c:x val="-0.24547122955784373"/>
                  <c:y val="-2.9529389202665436E-2"/>
                </c:manualLayout>
              </c:layout>
              <c:tx>
                <c:rich>
                  <a:bodyPr/>
                  <a:lstStyle/>
                  <a:p>
                    <a:r>
                      <a:rPr lang="en-US" dirty="0" smtClean="0"/>
                      <a:t>Medicaid</a:t>
                    </a:r>
                    <a:r>
                      <a:rPr lang="en-US" dirty="0"/>
                      <a:t>, </a:t>
                    </a:r>
                    <a:r>
                      <a:rPr lang="en-US" dirty="0" smtClean="0"/>
                      <a:t>53%</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FA4-409D-B940-D07130BA83EE}"/>
                </c:ext>
              </c:extLst>
            </c:dLbl>
            <c:dLbl>
              <c:idx val="1"/>
              <c:layout>
                <c:manualLayout>
                  <c:x val="0.16549081364829396"/>
                  <c:y val="-0.19077632008989226"/>
                </c:manualLayout>
              </c:layout>
              <c:tx>
                <c:rich>
                  <a:bodyPr/>
                  <a:lstStyle/>
                  <a:p>
                    <a:pPr>
                      <a:defRPr sz="1400" b="1">
                        <a:solidFill>
                          <a:schemeClr val="bg1"/>
                        </a:solidFill>
                      </a:defRPr>
                    </a:pPr>
                    <a:r>
                      <a:rPr lang="en-US" sz="1400" dirty="0"/>
                      <a:t>Out-of-Pocket, </a:t>
                    </a:r>
                    <a:r>
                      <a:rPr lang="en-US" sz="1400" dirty="0" smtClean="0"/>
                      <a:t>17%</a:t>
                    </a:r>
                    <a:endParaRPr lang="en-US" sz="1400" dirty="0"/>
                  </a:p>
                </c:rich>
              </c:tx>
              <c:sp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FA4-409D-B940-D07130BA83EE}"/>
                </c:ext>
              </c:extLst>
            </c:dLbl>
            <c:dLbl>
              <c:idx val="2"/>
              <c:layout>
                <c:manualLayout>
                  <c:x val="0.19289844538663431"/>
                  <c:y val="3.0822130565256968E-3"/>
                </c:manualLayout>
              </c:layout>
              <c:tx>
                <c:rich>
                  <a:bodyPr/>
                  <a:lstStyle/>
                  <a:p>
                    <a:pPr>
                      <a:defRPr sz="1400" b="1"/>
                    </a:pPr>
                    <a:r>
                      <a:rPr lang="en-US" sz="1400" b="1" dirty="0">
                        <a:solidFill>
                          <a:schemeClr val="bg1"/>
                        </a:solidFill>
                      </a:rPr>
                      <a:t>Private </a:t>
                    </a:r>
                    <a:r>
                      <a:rPr lang="en-US" sz="1400" b="1" dirty="0" smtClean="0">
                        <a:solidFill>
                          <a:schemeClr val="bg1"/>
                        </a:solidFill>
                      </a:rPr>
                      <a:t>Insurance, 11%</a:t>
                    </a:r>
                    <a:endParaRPr lang="en-US" sz="1400" dirty="0">
                      <a:solidFill>
                        <a:schemeClr val="bg1"/>
                      </a:solidFill>
                    </a:endParaRPr>
                  </a:p>
                </c:rich>
              </c:tx>
              <c:sp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FA4-409D-B940-D07130BA83EE}"/>
                </c:ext>
              </c:extLst>
            </c:dLbl>
            <c:dLbl>
              <c:idx val="3"/>
              <c:layout>
                <c:manualLayout>
                  <c:x val="0.17314132848778518"/>
                  <c:y val="0.18585628584007929"/>
                </c:manualLayout>
              </c:layout>
              <c:tx>
                <c:rich>
                  <a:bodyPr/>
                  <a:lstStyle/>
                  <a:p>
                    <a:r>
                      <a:rPr lang="en-US" sz="1400" dirty="0"/>
                      <a:t>Other </a:t>
                    </a:r>
                    <a:r>
                      <a:rPr lang="en-US" sz="1400" dirty="0" smtClean="0"/>
                      <a:t>Public and Private, 20%</a:t>
                    </a:r>
                    <a:endParaRPr lang="en-US" sz="1400"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FA4-409D-B940-D07130BA83EE}"/>
                </c:ext>
              </c:extLst>
            </c:dLbl>
            <c:spPr>
              <a:noFill/>
              <a:ln>
                <a:noFill/>
              </a:ln>
              <a:effectLst/>
            </c:spPr>
            <c:txPr>
              <a:bodyPr/>
              <a:lstStyle/>
              <a:p>
                <a:pPr>
                  <a:defRPr sz="14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Medicaid</c:v>
                </c:pt>
                <c:pt idx="1">
                  <c:v>Out-of-Pocket</c:v>
                </c:pt>
                <c:pt idx="2">
                  <c:v>Private Insurance</c:v>
                </c:pt>
                <c:pt idx="3">
                  <c:v>Other Public and Private</c:v>
                </c:pt>
              </c:strCache>
            </c:strRef>
          </c:cat>
          <c:val>
            <c:numRef>
              <c:f>Sheet1!$B$2:$B$5</c:f>
              <c:numCache>
                <c:formatCode>0%</c:formatCode>
                <c:ptCount val="4"/>
                <c:pt idx="0">
                  <c:v>0.53</c:v>
                </c:pt>
                <c:pt idx="1">
                  <c:v>0.17</c:v>
                </c:pt>
                <c:pt idx="2">
                  <c:v>0.11</c:v>
                </c:pt>
                <c:pt idx="3">
                  <c:v>0.2</c:v>
                </c:pt>
              </c:numCache>
            </c:numRef>
          </c:val>
          <c:extLst>
            <c:ext xmlns:c16="http://schemas.microsoft.com/office/drawing/2014/chart" uri="{C3380CC4-5D6E-409C-BE32-E72D297353CC}">
              <c16:uniqueId val="{00000008-4FA4-409D-B940-D07130BA83EE}"/>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62931271681602E-2"/>
          <c:y val="3.725811627905571E-2"/>
          <c:w val="0.93696352365486402"/>
          <c:h val="0.68105809037094733"/>
        </c:manualLayout>
      </c:layout>
      <c:barChart>
        <c:barDir val="col"/>
        <c:grouping val="percentStacked"/>
        <c:varyColors val="0"/>
        <c:ser>
          <c:idx val="0"/>
          <c:order val="0"/>
          <c:tx>
            <c:strRef>
              <c:f>Sheet1!$A$2</c:f>
              <c:strCache>
                <c:ptCount val="1"/>
                <c:pt idx="0">
                  <c:v>Children and nonelderly adults with disabilities</c:v>
                </c:pt>
              </c:strCache>
            </c:strRef>
          </c:tx>
          <c:spPr>
            <a:solidFill>
              <a:schemeClr val="tx2"/>
            </a:solidFill>
            <a:ln w="12700">
              <a:solidFill>
                <a:schemeClr val="tx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Sheet1!$B$1:$C$1</c:f>
              <c:strCache>
                <c:ptCount val="2"/>
                <c:pt idx="0">
                  <c:v>Enrollees
Total = 80.7 Million</c:v>
                </c:pt>
                <c:pt idx="1">
                  <c:v>Expenditures
Total = $462.8 Billion</c:v>
                </c:pt>
              </c:strCache>
            </c:strRef>
          </c:cat>
          <c:val>
            <c:numRef>
              <c:f>Sheet1!$B$2:$C$2</c:f>
              <c:numCache>
                <c:formatCode>0%</c:formatCode>
                <c:ptCount val="2"/>
                <c:pt idx="0">
                  <c:v>0.14000000000000001</c:v>
                </c:pt>
                <c:pt idx="1">
                  <c:v>0.4</c:v>
                </c:pt>
              </c:numCache>
            </c:numRef>
          </c:val>
          <c:extLst>
            <c:ext xmlns:c16="http://schemas.microsoft.com/office/drawing/2014/chart" uri="{C3380CC4-5D6E-409C-BE32-E72D297353CC}">
              <c16:uniqueId val="{00000000-CF82-46EA-9577-683423FA7C1C}"/>
            </c:ext>
          </c:extLst>
        </c:ser>
        <c:ser>
          <c:idx val="1"/>
          <c:order val="1"/>
          <c:tx>
            <c:strRef>
              <c:f>Sheet1!$A$3</c:f>
              <c:strCache>
                <c:ptCount val="1"/>
                <c:pt idx="0">
                  <c:v>Individuals without disabilities</c:v>
                </c:pt>
              </c:strCache>
            </c:strRef>
          </c:tx>
          <c:spPr>
            <a:solidFill>
              <a:schemeClr val="accent1"/>
            </a:solidFill>
            <a:ln w="12700">
              <a:solidFill>
                <a:schemeClr val="tx1"/>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Sheet1!$B$1:$C$1</c:f>
              <c:strCache>
                <c:ptCount val="2"/>
                <c:pt idx="0">
                  <c:v>Enrollees
Total = 80.7 Million</c:v>
                </c:pt>
                <c:pt idx="1">
                  <c:v>Expenditures
Total = $462.8 Billion</c:v>
                </c:pt>
              </c:strCache>
            </c:strRef>
          </c:cat>
          <c:val>
            <c:numRef>
              <c:f>Sheet1!$B$3:$C$3</c:f>
              <c:numCache>
                <c:formatCode>0%</c:formatCode>
                <c:ptCount val="2"/>
                <c:pt idx="0">
                  <c:v>0.86</c:v>
                </c:pt>
                <c:pt idx="1">
                  <c:v>0.6</c:v>
                </c:pt>
              </c:numCache>
            </c:numRef>
          </c:val>
          <c:extLst>
            <c:ext xmlns:c16="http://schemas.microsoft.com/office/drawing/2014/chart" uri="{C3380CC4-5D6E-409C-BE32-E72D297353CC}">
              <c16:uniqueId val="{00000001-CF82-46EA-9577-683423FA7C1C}"/>
            </c:ext>
          </c:extLst>
        </c:ser>
        <c:dLbls>
          <c:dLblPos val="ctr"/>
          <c:showLegendKey val="0"/>
          <c:showVal val="1"/>
          <c:showCatName val="0"/>
          <c:showSerName val="0"/>
          <c:showPercent val="0"/>
          <c:showBubbleSize val="0"/>
        </c:dLbls>
        <c:gapWidth val="59"/>
        <c:overlap val="100"/>
        <c:axId val="272687520"/>
        <c:axId val="272687912"/>
      </c:barChart>
      <c:catAx>
        <c:axId val="272687520"/>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400" b="1" baseline="0"/>
            </a:pPr>
            <a:endParaRPr lang="en-US"/>
          </a:p>
        </c:txPr>
        <c:crossAx val="272687912"/>
        <c:crosses val="autoZero"/>
        <c:auto val="1"/>
        <c:lblAlgn val="ctr"/>
        <c:lblOffset val="100"/>
        <c:noMultiLvlLbl val="0"/>
      </c:catAx>
      <c:valAx>
        <c:axId val="272687912"/>
        <c:scaling>
          <c:orientation val="minMax"/>
        </c:scaling>
        <c:delete val="1"/>
        <c:axPos val="l"/>
        <c:majorGridlines>
          <c:spPr>
            <a:ln>
              <a:noFill/>
            </a:ln>
          </c:spPr>
        </c:majorGridlines>
        <c:numFmt formatCode="0%" sourceLinked="1"/>
        <c:majorTickMark val="out"/>
        <c:minorTickMark val="none"/>
        <c:tickLblPos val="nextTo"/>
        <c:crossAx val="272687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17974142121124"/>
          <c:y val="0.22049580314746531"/>
          <c:w val="0.62190807167622564"/>
          <c:h val="0.58234358332386504"/>
        </c:manualLayout>
      </c:layout>
      <c:barChart>
        <c:barDir val="col"/>
        <c:grouping val="clustered"/>
        <c:varyColors val="0"/>
        <c:ser>
          <c:idx val="0"/>
          <c:order val="0"/>
          <c:tx>
            <c:strRef>
              <c:f>Sheet1!$A$2</c:f>
              <c:strCache>
                <c:ptCount val="1"/>
                <c:pt idx="0">
                  <c:v>Individuals with disabilities</c:v>
                </c:pt>
              </c:strCache>
            </c:strRef>
          </c:tx>
          <c:spPr>
            <a:solidFill>
              <a:schemeClr val="tx2"/>
            </a:solidFill>
            <a:ln w="12700">
              <a:solidFill>
                <a:schemeClr val="tx1"/>
              </a:solidFill>
            </a:ln>
          </c:spPr>
          <c:invertIfNegative val="0"/>
          <c:dLbls>
            <c:spPr>
              <a:noFill/>
              <a:ln>
                <a:noFill/>
              </a:ln>
              <a:effectLst/>
            </c:spPr>
            <c:txPr>
              <a:bodyPr/>
              <a:lstStyle/>
              <a:p>
                <a:pPr>
                  <a:defRPr sz="1800"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Children</c:v>
                </c:pt>
                <c:pt idx="1">
                  <c:v>Nonelderly Adults</c:v>
                </c:pt>
              </c:strCache>
            </c:strRef>
          </c:cat>
          <c:val>
            <c:numRef>
              <c:f>Sheet1!$B$2:$C$2</c:f>
              <c:numCache>
                <c:formatCode>"$"#,##0_);[Red]\("$"#,##0\)</c:formatCode>
                <c:ptCount val="2"/>
                <c:pt idx="0">
                  <c:v>18766</c:v>
                </c:pt>
                <c:pt idx="1">
                  <c:v>17903</c:v>
                </c:pt>
              </c:numCache>
            </c:numRef>
          </c:val>
          <c:extLst>
            <c:ext xmlns:c16="http://schemas.microsoft.com/office/drawing/2014/chart" uri="{C3380CC4-5D6E-409C-BE32-E72D297353CC}">
              <c16:uniqueId val="{00000000-FD86-4E04-BB48-B56C3BA744CD}"/>
            </c:ext>
          </c:extLst>
        </c:ser>
        <c:ser>
          <c:idx val="1"/>
          <c:order val="1"/>
          <c:tx>
            <c:strRef>
              <c:f>Sheet1!$A$3</c:f>
              <c:strCache>
                <c:ptCount val="1"/>
                <c:pt idx="0">
                  <c:v>Individuals without disabilities</c:v>
                </c:pt>
              </c:strCache>
            </c:strRef>
          </c:tx>
          <c:spPr>
            <a:solidFill>
              <a:schemeClr val="accent1"/>
            </a:solidFill>
            <a:ln w="12700">
              <a:solidFill>
                <a:schemeClr val="tx1"/>
              </a:solidFill>
            </a:ln>
          </c:spPr>
          <c:invertIfNegative val="0"/>
          <c:dLbls>
            <c:spPr>
              <a:noFill/>
              <a:ln>
                <a:noFill/>
              </a:ln>
              <a:effectLst/>
            </c:spPr>
            <c:txPr>
              <a:bodyPr/>
              <a:lstStyle/>
              <a:p>
                <a:pPr>
                  <a:defRPr sz="1800" b="0" i="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Children</c:v>
                </c:pt>
                <c:pt idx="1">
                  <c:v>Nonelderly Adults</c:v>
                </c:pt>
              </c:strCache>
            </c:strRef>
          </c:cat>
          <c:val>
            <c:numRef>
              <c:f>Sheet1!$B$3:$C$3</c:f>
              <c:numCache>
                <c:formatCode>"$"#,##0_);[Red]\("$"#,##0\)</c:formatCode>
                <c:ptCount val="2"/>
                <c:pt idx="0">
                  <c:v>2619</c:v>
                </c:pt>
                <c:pt idx="1">
                  <c:v>3226</c:v>
                </c:pt>
              </c:numCache>
            </c:numRef>
          </c:val>
          <c:extLst>
            <c:ext xmlns:c16="http://schemas.microsoft.com/office/drawing/2014/chart" uri="{C3380CC4-5D6E-409C-BE32-E72D297353CC}">
              <c16:uniqueId val="{00000001-FD86-4E04-BB48-B56C3BA744CD}"/>
            </c:ext>
          </c:extLst>
        </c:ser>
        <c:dLbls>
          <c:showLegendKey val="0"/>
          <c:showVal val="0"/>
          <c:showCatName val="0"/>
          <c:showSerName val="0"/>
          <c:showPercent val="0"/>
          <c:showBubbleSize val="0"/>
        </c:dLbls>
        <c:gapWidth val="40"/>
        <c:axId val="272688696"/>
        <c:axId val="272689088"/>
      </c:barChart>
      <c:catAx>
        <c:axId val="272688696"/>
        <c:scaling>
          <c:orientation val="minMax"/>
        </c:scaling>
        <c:delete val="0"/>
        <c:axPos val="b"/>
        <c:numFmt formatCode="General" sourceLinked="0"/>
        <c:majorTickMark val="none"/>
        <c:minorTickMark val="none"/>
        <c:tickLblPos val="nextTo"/>
        <c:spPr>
          <a:ln w="12700">
            <a:solidFill>
              <a:schemeClr val="tx1"/>
            </a:solidFill>
          </a:ln>
        </c:spPr>
        <c:txPr>
          <a:bodyPr/>
          <a:lstStyle/>
          <a:p>
            <a:pPr>
              <a:defRPr sz="1400" b="1" baseline="0"/>
            </a:pPr>
            <a:endParaRPr lang="en-US"/>
          </a:p>
        </c:txPr>
        <c:crossAx val="272689088"/>
        <c:crosses val="autoZero"/>
        <c:auto val="1"/>
        <c:lblAlgn val="ctr"/>
        <c:lblOffset val="100"/>
        <c:noMultiLvlLbl val="0"/>
      </c:catAx>
      <c:valAx>
        <c:axId val="272689088"/>
        <c:scaling>
          <c:orientation val="minMax"/>
        </c:scaling>
        <c:delete val="1"/>
        <c:axPos val="l"/>
        <c:majorGridlines>
          <c:spPr>
            <a:ln>
              <a:noFill/>
            </a:ln>
          </c:spPr>
        </c:majorGridlines>
        <c:numFmt formatCode="&quot;$&quot;#,##0_);[Red]\(&quot;$&quot;#,##0\)" sourceLinked="1"/>
        <c:majorTickMark val="out"/>
        <c:minorTickMark val="none"/>
        <c:tickLblPos val="nextTo"/>
        <c:crossAx val="272688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58841386853573E-2"/>
          <c:y val="0.25778471121368113"/>
          <c:w val="0.93556789455180622"/>
          <c:h val="0.53306425933482393"/>
        </c:manualLayout>
      </c:layout>
      <c:barChart>
        <c:barDir val="col"/>
        <c:grouping val="clustered"/>
        <c:varyColors val="0"/>
        <c:ser>
          <c:idx val="0"/>
          <c:order val="0"/>
          <c:tx>
            <c:strRef>
              <c:f>Sheet1!$B$1</c:f>
              <c:strCache>
                <c:ptCount val="1"/>
                <c:pt idx="0">
                  <c:v>Medicaid/Other Public</c:v>
                </c:pt>
              </c:strCache>
            </c:strRef>
          </c:tx>
          <c:spPr>
            <a:solidFill>
              <a:schemeClr val="tx2"/>
            </a:solidFill>
            <a:ln w="12700">
              <a:solidFill>
                <a:schemeClr val="tx1"/>
              </a:solidFill>
            </a:ln>
          </c:spPr>
          <c:invertIfNegative val="0"/>
          <c:dLbls>
            <c:dLbl>
              <c:idx val="0"/>
              <c:layout/>
              <c:tx>
                <c:rich>
                  <a:bodyPr/>
                  <a:lstStyle/>
                  <a:p>
                    <a:fld id="{8A8CA0AE-1508-40ED-A99C-BB273FE6B65F}"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42D-4BE9-A0DE-E817A6E50F03}"/>
                </c:ext>
              </c:extLst>
            </c:dLbl>
            <c:dLbl>
              <c:idx val="2"/>
              <c:tx>
                <c:rich>
                  <a:bodyPr/>
                  <a:lstStyle/>
                  <a:p>
                    <a:fld id="{C4ACE140-F6CF-4EF1-BD0B-7194F88BA329}"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2D-4BE9-A0DE-E817A6E50F03}"/>
                </c:ext>
              </c:extLst>
            </c:dLbl>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Usual Source of Care</c:v>
                </c:pt>
                <c:pt idx="1">
                  <c:v>Well-Child Checkup </c:v>
                </c:pt>
              </c:strCache>
            </c:strRef>
          </c:cat>
          <c:val>
            <c:numRef>
              <c:f>Sheet1!$B$2:$B$3</c:f>
              <c:numCache>
                <c:formatCode>0%</c:formatCode>
                <c:ptCount val="2"/>
                <c:pt idx="0">
                  <c:v>0.96</c:v>
                </c:pt>
                <c:pt idx="1">
                  <c:v>0.85</c:v>
                </c:pt>
              </c:numCache>
            </c:numRef>
          </c:val>
          <c:extLst>
            <c:ext xmlns:c16="http://schemas.microsoft.com/office/drawing/2014/chart" uri="{C3380CC4-5D6E-409C-BE32-E72D297353CC}">
              <c16:uniqueId val="{00000006-642D-4BE9-A0DE-E817A6E50F03}"/>
            </c:ext>
          </c:extLst>
        </c:ser>
        <c:ser>
          <c:idx val="1"/>
          <c:order val="1"/>
          <c:tx>
            <c:strRef>
              <c:f>Sheet1!$C$1</c:f>
              <c:strCache>
                <c:ptCount val="1"/>
                <c:pt idx="0">
                  <c:v>Employer-Sponsored Insurance</c:v>
                </c:pt>
              </c:strCache>
            </c:strRef>
          </c:tx>
          <c:spPr>
            <a:solidFill>
              <a:schemeClr val="accent1"/>
            </a:solidFill>
            <a:ln w="12700">
              <a:solidFill>
                <a:schemeClr val="tx1"/>
              </a:solidFill>
            </a:ln>
          </c:spPr>
          <c:invertIfNegative val="0"/>
          <c:dLbls>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Usual Source of Care</c:v>
                </c:pt>
                <c:pt idx="1">
                  <c:v>Well-Child Checkup </c:v>
                </c:pt>
              </c:strCache>
            </c:strRef>
          </c:cat>
          <c:val>
            <c:numRef>
              <c:f>Sheet1!$C$2:$C$3</c:f>
              <c:numCache>
                <c:formatCode>0%</c:formatCode>
                <c:ptCount val="2"/>
                <c:pt idx="0">
                  <c:v>0.97829999999999995</c:v>
                </c:pt>
                <c:pt idx="1">
                  <c:v>0.86</c:v>
                </c:pt>
              </c:numCache>
            </c:numRef>
          </c:val>
          <c:extLst>
            <c:ext xmlns:c16="http://schemas.microsoft.com/office/drawing/2014/chart" uri="{C3380CC4-5D6E-409C-BE32-E72D297353CC}">
              <c16:uniqueId val="{0000000D-642D-4BE9-A0DE-E817A6E50F03}"/>
            </c:ext>
          </c:extLst>
        </c:ser>
        <c:ser>
          <c:idx val="2"/>
          <c:order val="2"/>
          <c:tx>
            <c:strRef>
              <c:f>Sheet1!$D$1</c:f>
              <c:strCache>
                <c:ptCount val="1"/>
                <c:pt idx="0">
                  <c:v>Uninsured</c:v>
                </c:pt>
              </c:strCache>
            </c:strRef>
          </c:tx>
          <c:spPr>
            <a:solidFill>
              <a:schemeClr val="accent3"/>
            </a:solidFill>
            <a:ln w="12700">
              <a:solidFill>
                <a:schemeClr val="tx1"/>
              </a:solidFill>
            </a:ln>
          </c:spPr>
          <c:invertIfNegative val="0"/>
          <c:dLbls>
            <c:dLbl>
              <c:idx val="0"/>
              <c:layout/>
              <c:tx>
                <c:rich>
                  <a:bodyPr/>
                  <a:lstStyle/>
                  <a:p>
                    <a:fld id="{45E63C38-EB57-4880-9C4C-52894ABE8157}"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642D-4BE9-A0DE-E817A6E50F03}"/>
                </c:ext>
              </c:extLst>
            </c:dLbl>
            <c:dLbl>
              <c:idx val="1"/>
              <c:layout/>
              <c:tx>
                <c:rich>
                  <a:bodyPr/>
                  <a:lstStyle/>
                  <a:p>
                    <a:fld id="{3136B9F7-97FD-43C4-9ADF-D6F923D1ACE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642D-4BE9-A0DE-E817A6E50F03}"/>
                </c:ext>
              </c:extLst>
            </c:dLbl>
            <c:dLbl>
              <c:idx val="2"/>
              <c:tx>
                <c:rich>
                  <a:bodyPr/>
                  <a:lstStyle/>
                  <a:p>
                    <a:fld id="{571EBD04-3BFB-483A-8AF0-B609DEF3E93C}" type="VALUE">
                      <a:rPr lang="en-US" smtClean="0"/>
                      <a:pPr/>
                      <a:t>[VALUE]</a:t>
                    </a:fld>
                    <a:r>
                      <a:rPr lang="en-US" smtClean="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642D-4BE9-A0DE-E817A6E50F03}"/>
                </c:ext>
              </c:extLst>
            </c:dLbl>
            <c:spPr>
              <a:noFill/>
              <a:ln>
                <a:noFill/>
              </a:ln>
              <a:effectLst/>
            </c:spPr>
            <c:txPr>
              <a:bodyPr wrap="square" lIns="38100" tIns="19050" rIns="38100" bIns="19050" anchor="ctr">
                <a:spAutoFit/>
              </a:bodyPr>
              <a:lstStyle/>
              <a:p>
                <a:pPr>
                  <a:defRPr sz="16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Usual Source of Care</c:v>
                </c:pt>
                <c:pt idx="1">
                  <c:v>Well-Child Checkup </c:v>
                </c:pt>
              </c:strCache>
            </c:strRef>
          </c:cat>
          <c:val>
            <c:numRef>
              <c:f>Sheet1!$D$2:$D$3</c:f>
              <c:numCache>
                <c:formatCode>0%</c:formatCode>
                <c:ptCount val="2"/>
                <c:pt idx="0">
                  <c:v>0.71</c:v>
                </c:pt>
                <c:pt idx="1">
                  <c:v>0.53</c:v>
                </c:pt>
              </c:numCache>
            </c:numRef>
          </c:val>
          <c:extLst>
            <c:ext xmlns:c16="http://schemas.microsoft.com/office/drawing/2014/chart" uri="{C3380CC4-5D6E-409C-BE32-E72D297353CC}">
              <c16:uniqueId val="{00000014-642D-4BE9-A0DE-E817A6E50F03}"/>
            </c:ext>
          </c:extLst>
        </c:ser>
        <c:dLbls>
          <c:dLblPos val="outEnd"/>
          <c:showLegendKey val="0"/>
          <c:showVal val="1"/>
          <c:showCatName val="0"/>
          <c:showSerName val="0"/>
          <c:showPercent val="0"/>
          <c:showBubbleSize val="0"/>
        </c:dLbls>
        <c:gapWidth val="69"/>
        <c:overlap val="-10"/>
        <c:axId val="272994272"/>
        <c:axId val="272994664"/>
      </c:barChart>
      <c:catAx>
        <c:axId val="272994272"/>
        <c:scaling>
          <c:orientation val="minMax"/>
        </c:scaling>
        <c:delete val="0"/>
        <c:axPos val="b"/>
        <c:numFmt formatCode="General" sourceLinked="0"/>
        <c:majorTickMark val="none"/>
        <c:minorTickMark val="none"/>
        <c:tickLblPos val="nextTo"/>
        <c:spPr>
          <a:ln w="12700">
            <a:solidFill>
              <a:schemeClr val="accent1"/>
            </a:solidFill>
          </a:ln>
        </c:spPr>
        <c:txPr>
          <a:bodyPr/>
          <a:lstStyle/>
          <a:p>
            <a:pPr>
              <a:defRPr sz="1600" b="1" baseline="0"/>
            </a:pPr>
            <a:endParaRPr lang="en-US"/>
          </a:p>
        </c:txPr>
        <c:crossAx val="272994664"/>
        <c:crosses val="autoZero"/>
        <c:auto val="1"/>
        <c:lblAlgn val="ctr"/>
        <c:lblOffset val="0"/>
        <c:noMultiLvlLbl val="0"/>
      </c:catAx>
      <c:valAx>
        <c:axId val="272994664"/>
        <c:scaling>
          <c:orientation val="minMax"/>
          <c:max val="1"/>
          <c:min val="0"/>
        </c:scaling>
        <c:delete val="1"/>
        <c:axPos val="l"/>
        <c:majorGridlines>
          <c:spPr>
            <a:ln>
              <a:noFill/>
            </a:ln>
          </c:spPr>
        </c:majorGridlines>
        <c:numFmt formatCode="0%" sourceLinked="1"/>
        <c:majorTickMark val="out"/>
        <c:minorTickMark val="none"/>
        <c:tickLblPos val="nextTo"/>
        <c:crossAx val="272994272"/>
        <c:crosses val="autoZero"/>
        <c:crossBetween val="between"/>
      </c:valAx>
    </c:plotArea>
    <c:legend>
      <c:legendPos val="t"/>
      <c:layout>
        <c:manualLayout>
          <c:xMode val="edge"/>
          <c:yMode val="edge"/>
          <c:x val="0"/>
          <c:y val="1.6416759917597345E-2"/>
          <c:w val="1"/>
          <c:h val="0.14365742143115368"/>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327078229678715E-2"/>
          <c:y val="0.18493506733375442"/>
          <c:w val="0.92485053486838353"/>
          <c:h val="0.7086556555225878"/>
        </c:manualLayout>
      </c:layout>
      <c:lineChart>
        <c:grouping val="standard"/>
        <c:varyColors val="0"/>
        <c:ser>
          <c:idx val="0"/>
          <c:order val="0"/>
          <c:tx>
            <c:strRef>
              <c:f>Sheet1!$A$2</c:f>
              <c:strCache>
                <c:ptCount val="1"/>
                <c:pt idx="0">
                  <c:v>Uninsured Rate Children (0-17)</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4"/>
              <c:delete val="1"/>
              <c:extLst>
                <c:ext xmlns:c15="http://schemas.microsoft.com/office/drawing/2012/chart" uri="{CE6537A1-D6FC-4f65-9D91-7224C49458BB}"/>
                <c:ext xmlns:c16="http://schemas.microsoft.com/office/drawing/2014/chart" uri="{C3380CC4-5D6E-409C-BE32-E72D297353CC}">
                  <c16:uniqueId val="{00000000-A499-433F-ACAE-24BC95E10976}"/>
                </c:ext>
              </c:extLst>
            </c:dLbl>
            <c:dLbl>
              <c:idx val="5"/>
              <c:delete val="1"/>
              <c:extLst>
                <c:ext xmlns:c15="http://schemas.microsoft.com/office/drawing/2012/chart" uri="{CE6537A1-D6FC-4f65-9D91-7224C49458BB}"/>
                <c:ext xmlns:c16="http://schemas.microsoft.com/office/drawing/2014/chart" uri="{C3380CC4-5D6E-409C-BE32-E72D297353CC}">
                  <c16:uniqueId val="{00000001-A499-433F-ACAE-24BC95E10976}"/>
                </c:ext>
              </c:extLst>
            </c:dLbl>
            <c:dLbl>
              <c:idx val="7"/>
              <c:delete val="1"/>
              <c:extLst>
                <c:ext xmlns:c15="http://schemas.microsoft.com/office/drawing/2012/chart" uri="{CE6537A1-D6FC-4f65-9D91-7224C49458BB}"/>
                <c:ext xmlns:c16="http://schemas.microsoft.com/office/drawing/2014/chart" uri="{C3380CC4-5D6E-409C-BE32-E72D297353CC}">
                  <c16:uniqueId val="{00000002-A499-433F-ACAE-24BC95E10976}"/>
                </c:ext>
              </c:extLst>
            </c:dLbl>
            <c:dLbl>
              <c:idx val="8"/>
              <c:delete val="1"/>
              <c:extLst>
                <c:ext xmlns:c15="http://schemas.microsoft.com/office/drawing/2012/chart" uri="{CE6537A1-D6FC-4f65-9D91-7224C49458BB}"/>
                <c:ext xmlns:c16="http://schemas.microsoft.com/office/drawing/2014/chart" uri="{C3380CC4-5D6E-409C-BE32-E72D297353CC}">
                  <c16:uniqueId val="{00000003-A499-433F-ACAE-24BC95E10976}"/>
                </c:ext>
              </c:extLst>
            </c:dLbl>
            <c:dLbl>
              <c:idx val="9"/>
              <c:delete val="1"/>
              <c:extLst>
                <c:ext xmlns:c15="http://schemas.microsoft.com/office/drawing/2012/chart" uri="{CE6537A1-D6FC-4f65-9D91-7224C49458BB}"/>
                <c:ext xmlns:c16="http://schemas.microsoft.com/office/drawing/2014/chart" uri="{C3380CC4-5D6E-409C-BE32-E72D297353CC}">
                  <c16:uniqueId val="{00000004-A499-433F-ACAE-24BC95E10976}"/>
                </c:ext>
              </c:extLst>
            </c:dLbl>
            <c:dLbl>
              <c:idx val="10"/>
              <c:delete val="1"/>
              <c:extLst>
                <c:ext xmlns:c15="http://schemas.microsoft.com/office/drawing/2012/chart" uri="{CE6537A1-D6FC-4f65-9D91-7224C49458BB}"/>
                <c:ext xmlns:c16="http://schemas.microsoft.com/office/drawing/2014/chart" uri="{C3380CC4-5D6E-409C-BE32-E72D297353CC}">
                  <c16:uniqueId val="{00000005-A499-433F-ACAE-24BC95E10976}"/>
                </c:ext>
              </c:extLst>
            </c:dLbl>
            <c:dLbl>
              <c:idx val="11"/>
              <c:delete val="1"/>
              <c:extLst>
                <c:ext xmlns:c15="http://schemas.microsoft.com/office/drawing/2012/chart" uri="{CE6537A1-D6FC-4f65-9D91-7224C49458BB}"/>
                <c:ext xmlns:c16="http://schemas.microsoft.com/office/drawing/2014/chart" uri="{C3380CC4-5D6E-409C-BE32-E72D297353CC}">
                  <c16:uniqueId val="{00000006-A499-433F-ACAE-24BC95E10976}"/>
                </c:ext>
              </c:extLst>
            </c:dLbl>
            <c:dLbl>
              <c:idx val="12"/>
              <c:delete val="1"/>
              <c:extLst>
                <c:ext xmlns:c15="http://schemas.microsoft.com/office/drawing/2012/chart" uri="{CE6537A1-D6FC-4f65-9D91-7224C49458BB}"/>
                <c:ext xmlns:c16="http://schemas.microsoft.com/office/drawing/2014/chart" uri="{C3380CC4-5D6E-409C-BE32-E72D297353CC}">
                  <c16:uniqueId val="{00000007-A499-433F-ACAE-24BC95E10976}"/>
                </c:ext>
              </c:extLst>
            </c:dLbl>
            <c:dLbl>
              <c:idx val="14"/>
              <c:delete val="1"/>
              <c:extLst>
                <c:ext xmlns:c15="http://schemas.microsoft.com/office/drawing/2012/chart" uri="{CE6537A1-D6FC-4f65-9D91-7224C49458BB}"/>
                <c:ext xmlns:c16="http://schemas.microsoft.com/office/drawing/2014/chart" uri="{C3380CC4-5D6E-409C-BE32-E72D297353CC}">
                  <c16:uniqueId val="{00000008-A499-433F-ACAE-24BC95E10976}"/>
                </c:ext>
              </c:extLst>
            </c:dLbl>
            <c:dLbl>
              <c:idx val="15"/>
              <c:delete val="1"/>
              <c:extLst>
                <c:ext xmlns:c15="http://schemas.microsoft.com/office/drawing/2012/chart" uri="{CE6537A1-D6FC-4f65-9D91-7224C49458BB}"/>
                <c:ext xmlns:c16="http://schemas.microsoft.com/office/drawing/2014/chart" uri="{C3380CC4-5D6E-409C-BE32-E72D297353CC}">
                  <c16:uniqueId val="{00000009-A499-433F-ACAE-24BC95E10976}"/>
                </c:ext>
              </c:extLst>
            </c:dLbl>
            <c:dLbl>
              <c:idx val="16"/>
              <c:delete val="1"/>
              <c:extLst>
                <c:ext xmlns:c15="http://schemas.microsoft.com/office/drawing/2012/chart" uri="{CE6537A1-D6FC-4f65-9D91-7224C49458BB}"/>
                <c:ext xmlns:c16="http://schemas.microsoft.com/office/drawing/2014/chart" uri="{C3380CC4-5D6E-409C-BE32-E72D297353CC}">
                  <c16:uniqueId val="{0000000A-A499-433F-ACAE-24BC95E10976}"/>
                </c:ext>
              </c:extLst>
            </c:dLbl>
            <c:dLbl>
              <c:idx val="18"/>
              <c:delete val="1"/>
              <c:extLst>
                <c:ext xmlns:c15="http://schemas.microsoft.com/office/drawing/2012/chart" uri="{CE6537A1-D6FC-4f65-9D91-7224C49458BB}"/>
                <c:ext xmlns:c16="http://schemas.microsoft.com/office/drawing/2014/chart" uri="{C3380CC4-5D6E-409C-BE32-E72D297353CC}">
                  <c16:uniqueId val="{0000000B-A499-433F-ACAE-24BC95E10976}"/>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Sheet1!$B$1:$E$1</c:f>
              <c:numCache>
                <c:formatCode>General</c:formatCode>
                <c:ptCount val="4"/>
                <c:pt idx="0">
                  <c:v>2000</c:v>
                </c:pt>
                <c:pt idx="1">
                  <c:v>2005</c:v>
                </c:pt>
                <c:pt idx="2">
                  <c:v>2010</c:v>
                </c:pt>
                <c:pt idx="3">
                  <c:v>2015</c:v>
                </c:pt>
              </c:numCache>
            </c:numRef>
          </c:cat>
          <c:val>
            <c:numRef>
              <c:f>Sheet1!$B$2:$E$2</c:f>
              <c:numCache>
                <c:formatCode>0%</c:formatCode>
                <c:ptCount val="4"/>
                <c:pt idx="0">
                  <c:v>0.12</c:v>
                </c:pt>
                <c:pt idx="1">
                  <c:v>0.09</c:v>
                </c:pt>
                <c:pt idx="2">
                  <c:v>0.08</c:v>
                </c:pt>
                <c:pt idx="3">
                  <c:v>0.05</c:v>
                </c:pt>
              </c:numCache>
            </c:numRef>
          </c:val>
          <c:smooth val="0"/>
          <c:extLst>
            <c:ext xmlns:c16="http://schemas.microsoft.com/office/drawing/2014/chart" uri="{C3380CC4-5D6E-409C-BE32-E72D297353CC}">
              <c16:uniqueId val="{0000000C-A499-433F-ACAE-24BC95E10976}"/>
            </c:ext>
          </c:extLst>
        </c:ser>
        <c:dLbls>
          <c:dLblPos val="t"/>
          <c:showLegendKey val="0"/>
          <c:showVal val="1"/>
          <c:showCatName val="0"/>
          <c:showSerName val="0"/>
          <c:showPercent val="0"/>
          <c:showBubbleSize val="0"/>
        </c:dLbls>
        <c:marker val="1"/>
        <c:smooth val="0"/>
        <c:axId val="272995448"/>
        <c:axId val="272995840"/>
      </c:lineChart>
      <c:catAx>
        <c:axId val="272995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272995840"/>
        <c:crosses val="autoZero"/>
        <c:auto val="1"/>
        <c:lblAlgn val="ctr"/>
        <c:lblOffset val="100"/>
        <c:noMultiLvlLbl val="0"/>
      </c:catAx>
      <c:valAx>
        <c:axId val="272995840"/>
        <c:scaling>
          <c:orientation val="minMax"/>
          <c:max val="0.15000000000000002"/>
          <c:min val="0"/>
        </c:scaling>
        <c:delete val="1"/>
        <c:axPos val="l"/>
        <c:numFmt formatCode="0%" sourceLinked="1"/>
        <c:majorTickMark val="out"/>
        <c:minorTickMark val="none"/>
        <c:tickLblPos val="nextTo"/>
        <c:crossAx val="272995448"/>
        <c:crosses val="autoZero"/>
        <c:crossBetween val="between"/>
      </c:valAx>
      <c:spPr>
        <a:noFill/>
        <a:ln>
          <a:noFill/>
        </a:ln>
        <a:effectLst/>
      </c:spPr>
    </c:plotArea>
    <c:legend>
      <c:legendPos val="t"/>
      <c:layout>
        <c:manualLayout>
          <c:xMode val="edge"/>
          <c:yMode val="edge"/>
          <c:x val="2.2283887959418758E-2"/>
          <c:y val="3.3950609033097837E-2"/>
          <c:w val="0.93686231744831339"/>
          <c:h val="7.073756422242533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711243946622017E-2"/>
          <c:y val="0.21062230114523672"/>
          <c:w val="0.96881644223954699"/>
          <c:h val="0.6240474676642207"/>
        </c:manualLayout>
      </c:layout>
      <c:barChart>
        <c:barDir val="col"/>
        <c:grouping val="clustered"/>
        <c:varyColors val="0"/>
        <c:ser>
          <c:idx val="0"/>
          <c:order val="0"/>
          <c:tx>
            <c:strRef>
              <c:f>Sheet1!$A$2</c:f>
              <c:strCache>
                <c:ptCount val="1"/>
                <c:pt idx="0">
                  <c:v>Savings from AHCA Bill</c:v>
                </c:pt>
              </c:strCache>
            </c:strRef>
          </c:tx>
          <c:spPr>
            <a:solidFill>
              <a:srgbClr val="133559"/>
            </a:solidFill>
            <a:ln w="12700">
              <a:solidFill>
                <a:schemeClr val="tx1"/>
              </a:solidFill>
            </a:ln>
          </c:spPr>
          <c:invertIfNegative val="0"/>
          <c:dLbls>
            <c:spPr>
              <a:noFill/>
              <a:ln>
                <a:noFill/>
              </a:ln>
              <a:effectLst/>
            </c:spPr>
            <c:txPr>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2017</c:v>
                </c:pt>
                <c:pt idx="1">
                  <c:v>2018</c:v>
                </c:pt>
                <c:pt idx="2">
                  <c:v>2019</c:v>
                </c:pt>
                <c:pt idx="3">
                  <c:v>2020</c:v>
                </c:pt>
                <c:pt idx="4">
                  <c:v>2021</c:v>
                </c:pt>
                <c:pt idx="5">
                  <c:v>2022</c:v>
                </c:pt>
                <c:pt idx="6">
                  <c:v>2023</c:v>
                </c:pt>
                <c:pt idx="7">
                  <c:v>2024</c:v>
                </c:pt>
                <c:pt idx="8">
                  <c:v>2025</c:v>
                </c:pt>
                <c:pt idx="9">
                  <c:v>2026</c:v>
                </c:pt>
              </c:strCache>
            </c:strRef>
          </c:cat>
          <c:val>
            <c:numRef>
              <c:f>Sheet1!$B$2:$K$2</c:f>
              <c:numCache>
                <c:formatCode>_("$"* #,##0_);_("$"* \(#,##0\);_("$"* "-"??_);_(@_)</c:formatCode>
                <c:ptCount val="10"/>
                <c:pt idx="0">
                  <c:v>-3</c:v>
                </c:pt>
                <c:pt idx="1">
                  <c:v>-20</c:v>
                </c:pt>
                <c:pt idx="2">
                  <c:v>-28</c:v>
                </c:pt>
                <c:pt idx="3">
                  <c:v>-64</c:v>
                </c:pt>
                <c:pt idx="4">
                  <c:v>-88</c:v>
                </c:pt>
                <c:pt idx="5">
                  <c:v>-104</c:v>
                </c:pt>
                <c:pt idx="6">
                  <c:v>-117</c:v>
                </c:pt>
                <c:pt idx="7">
                  <c:v>-128</c:v>
                </c:pt>
                <c:pt idx="8">
                  <c:v>-138</c:v>
                </c:pt>
                <c:pt idx="9">
                  <c:v>-149</c:v>
                </c:pt>
              </c:numCache>
            </c:numRef>
          </c:val>
          <c:extLst>
            <c:ext xmlns:c16="http://schemas.microsoft.com/office/drawing/2014/chart" uri="{C3380CC4-5D6E-409C-BE32-E72D297353CC}">
              <c16:uniqueId val="{00000000-E5F0-40AB-9196-42879F29EFE6}"/>
            </c:ext>
          </c:extLst>
        </c:ser>
        <c:dLbls>
          <c:dLblPos val="outEnd"/>
          <c:showLegendKey val="0"/>
          <c:showVal val="1"/>
          <c:showCatName val="0"/>
          <c:showSerName val="0"/>
          <c:showPercent val="0"/>
          <c:showBubbleSize val="0"/>
        </c:dLbls>
        <c:gapWidth val="100"/>
        <c:overlap val="-20"/>
        <c:axId val="272734472"/>
        <c:axId val="272734864"/>
      </c:barChart>
      <c:catAx>
        <c:axId val="272734472"/>
        <c:scaling>
          <c:orientation val="minMax"/>
        </c:scaling>
        <c:delete val="0"/>
        <c:axPos val="b"/>
        <c:numFmt formatCode="General" sourceLinked="0"/>
        <c:majorTickMark val="none"/>
        <c:minorTickMark val="none"/>
        <c:tickLblPos val="high"/>
        <c:spPr>
          <a:ln w="12700">
            <a:solidFill>
              <a:schemeClr val="tx1"/>
            </a:solidFill>
          </a:ln>
        </c:spPr>
        <c:txPr>
          <a:bodyPr/>
          <a:lstStyle/>
          <a:p>
            <a:pPr>
              <a:defRPr b="1"/>
            </a:pPr>
            <a:endParaRPr lang="en-US"/>
          </a:p>
        </c:txPr>
        <c:crossAx val="272734864"/>
        <c:crosses val="autoZero"/>
        <c:auto val="1"/>
        <c:lblAlgn val="ctr"/>
        <c:lblOffset val="100"/>
        <c:noMultiLvlLbl val="0"/>
      </c:catAx>
      <c:valAx>
        <c:axId val="272734864"/>
        <c:scaling>
          <c:orientation val="minMax"/>
          <c:max val="0"/>
        </c:scaling>
        <c:delete val="1"/>
        <c:axPos val="l"/>
        <c:majorGridlines>
          <c:spPr>
            <a:ln>
              <a:noFill/>
            </a:ln>
          </c:spPr>
        </c:majorGridlines>
        <c:numFmt formatCode="_(&quot;$&quot;* #,##0_);_(&quot;$&quot;* \(#,##0\);_(&quot;$&quot;* &quot;-&quot;??_);_(@_)" sourceLinked="1"/>
        <c:majorTickMark val="out"/>
        <c:minorTickMark val="none"/>
        <c:tickLblPos val="nextTo"/>
        <c:crossAx val="2727344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0.01524</cdr:x>
      <cdr:y>0.6375</cdr:y>
    </cdr:from>
    <cdr:to>
      <cdr:x>0.61056</cdr:x>
      <cdr:y>1</cdr:y>
    </cdr:to>
    <cdr:sp macro="" textlink="">
      <cdr:nvSpPr>
        <cdr:cNvPr id="2" name="TextBox 2"/>
        <cdr:cNvSpPr txBox="1">
          <a:spLocks xmlns:a="http://schemas.openxmlformats.org/drawingml/2006/main" noChangeAspect="1"/>
        </cdr:cNvSpPr>
      </cdr:nvSpPr>
      <cdr:spPr>
        <a:xfrm xmlns:a="http://schemas.openxmlformats.org/drawingml/2006/main">
          <a:off x="136525" y="3031034"/>
          <a:ext cx="5333978" cy="17235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u="sng" dirty="0" smtClean="0">
              <a:solidFill>
                <a:srgbClr val="FF0000"/>
              </a:solidFill>
              <a:latin typeface="Calibri" pitchFamily="34" charset="0"/>
              <a:cs typeface="Meta Offc Pro"/>
            </a:rPr>
            <a:t>In 2026</a:t>
          </a:r>
        </a:p>
        <a:p xmlns:a="http://schemas.openxmlformats.org/drawingml/2006/main">
          <a:r>
            <a:rPr lang="en-US" b="1" dirty="0">
              <a:solidFill>
                <a:srgbClr val="FF0000"/>
              </a:solidFill>
            </a:rPr>
            <a:t>14 million </a:t>
          </a:r>
          <a:r>
            <a:rPr lang="en-US" b="1" dirty="0" smtClean="0">
              <a:solidFill>
                <a:srgbClr val="FF0000"/>
              </a:solidFill>
            </a:rPr>
            <a:t>↓ Medicaid enrollees </a:t>
          </a:r>
        </a:p>
        <a:p xmlns:a="http://schemas.openxmlformats.org/drawingml/2006/main">
          <a:r>
            <a:rPr lang="en-US" b="1" dirty="0" smtClean="0">
              <a:solidFill>
                <a:srgbClr val="FF0000"/>
              </a:solidFill>
            </a:rPr>
            <a:t>24% </a:t>
          </a:r>
          <a:r>
            <a:rPr lang="en-US" b="1" dirty="0">
              <a:solidFill>
                <a:srgbClr val="FF0000"/>
              </a:solidFill>
            </a:rPr>
            <a:t>↓ in federal </a:t>
          </a:r>
          <a:r>
            <a:rPr lang="en-US" b="1" dirty="0" smtClean="0">
              <a:solidFill>
                <a:srgbClr val="FF0000"/>
              </a:solidFill>
            </a:rPr>
            <a:t>funds for Medicaid</a:t>
          </a:r>
        </a:p>
        <a:p xmlns:a="http://schemas.openxmlformats.org/drawingml/2006/main">
          <a:r>
            <a:rPr lang="en-US" b="1" dirty="0" smtClean="0">
              <a:solidFill>
                <a:srgbClr val="FF0000"/>
              </a:solidFill>
            </a:rPr>
            <a:t>24 </a:t>
          </a:r>
          <a:r>
            <a:rPr lang="en-US" b="1" dirty="0">
              <a:solidFill>
                <a:srgbClr val="FF0000"/>
              </a:solidFill>
            </a:rPr>
            <a:t>million ↑ in uninsured → 52 million uninsured </a:t>
          </a:r>
        </a:p>
        <a:p xmlns:a="http://schemas.openxmlformats.org/drawingml/2006/main">
          <a:endParaRPr lang="en-US" sz="1600" b="1" dirty="0">
            <a:solidFill>
              <a:srgbClr val="FF0000"/>
            </a:solidFill>
          </a:endParaRPr>
        </a:p>
        <a:p xmlns:a="http://schemas.openxmlformats.org/drawingml/2006/main">
          <a:pPr algn="ctr"/>
          <a:endParaRPr lang="en-US" dirty="0" smtClean="0">
            <a:solidFill>
              <a:srgbClr val="FF0000"/>
            </a:solidFill>
            <a:latin typeface="Calibri" pitchFamily="34" charset="0"/>
            <a:cs typeface="Meta Offc Pro"/>
          </a:endParaRPr>
        </a:p>
      </cdr:txBody>
    </cdr:sp>
  </cdr:relSizeAnchor>
  <cdr:relSizeAnchor xmlns:cdr="http://schemas.openxmlformats.org/drawingml/2006/chartDrawing">
    <cdr:from>
      <cdr:x>0.01948</cdr:x>
      <cdr:y>0.01566</cdr:y>
    </cdr:from>
    <cdr:to>
      <cdr:x>0.88695</cdr:x>
      <cdr:y>0.09334</cdr:y>
    </cdr:to>
    <cdr:sp macro="" textlink="">
      <cdr:nvSpPr>
        <cdr:cNvPr id="3" name="TextBox 1"/>
        <cdr:cNvSpPr txBox="1"/>
      </cdr:nvSpPr>
      <cdr:spPr>
        <a:xfrm xmlns:a="http://schemas.openxmlformats.org/drawingml/2006/main">
          <a:off x="174524" y="74475"/>
          <a:ext cx="77724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Dollars in Billions (Total 2017-2026 = $839 </a:t>
          </a:r>
          <a:r>
            <a:rPr lang="en-US" b="1" dirty="0" smtClean="0">
              <a:solidFill>
                <a:srgbClr val="000000"/>
              </a:solidFill>
              <a:latin typeface="Calibri" pitchFamily="34" charset="0"/>
              <a:cs typeface="Meta Offc Pro"/>
            </a:rPr>
            <a:t>billion)</a:t>
          </a:r>
          <a:endParaRPr kumimoji="0" lang="en-US" sz="1800" b="1" i="0" u="none" strike="noStrike" kern="1200" cap="none" spc="0" normalizeH="0" baseline="0" noProof="0" dirty="0" smtClean="0">
            <a:ln>
              <a:noFill/>
            </a:ln>
            <a:solidFill>
              <a:srgbClr val="000000"/>
            </a:solidFill>
            <a:effectLst/>
            <a:uLnTx/>
            <a:uFillTx/>
            <a:latin typeface="Calibri" pitchFamily="34" charset="0"/>
            <a:ea typeface="+mn-ea"/>
            <a:cs typeface="Meta Offc Pro"/>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2A4F56-AF36-41DD-B983-8BF3CA5772C5}" type="datetimeFigureOut">
              <a:rPr lang="en-US" smtClean="0"/>
              <a:t>6/19/2017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6AAAA0-6DCF-4F5A-8F85-D4B423518AA7}" type="slidenum">
              <a:rPr lang="en-US" smtClean="0"/>
              <a:t>‹#›</a:t>
            </a:fld>
            <a:endParaRPr lang="en-US"/>
          </a:p>
        </p:txBody>
      </p:sp>
    </p:spTree>
    <p:extLst>
      <p:ext uri="{BB962C8B-B14F-4D97-AF65-F5344CB8AC3E}">
        <p14:creationId xmlns:p14="http://schemas.microsoft.com/office/powerpoint/2010/main" val="325570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D92E5-9FFA-458A-9BEA-BDF5C2EF3530}" type="datetimeFigureOut">
              <a:rPr lang="en-US" smtClean="0"/>
              <a:t>6/19/2017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FA49FDF-C895-44C3-93D8-40FC7B6C1F9F}" type="slidenum">
              <a:rPr lang="en-US" smtClean="0"/>
              <a:t>2</a:t>
            </a:fld>
            <a:endParaRPr lang="en-US"/>
          </a:p>
        </p:txBody>
      </p:sp>
    </p:spTree>
    <p:extLst>
      <p:ext uri="{BB962C8B-B14F-4D97-AF65-F5344CB8AC3E}">
        <p14:creationId xmlns:p14="http://schemas.microsoft.com/office/powerpoint/2010/main" val="418638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7</a:t>
            </a:fld>
            <a:endParaRPr lang="en-US"/>
          </a:p>
        </p:txBody>
      </p:sp>
    </p:spTree>
    <p:extLst>
      <p:ext uri="{BB962C8B-B14F-4D97-AF65-F5344CB8AC3E}">
        <p14:creationId xmlns:p14="http://schemas.microsoft.com/office/powerpoint/2010/main" val="258188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34FA18F-6CC4-4669-8183-D90472A923A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33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59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12</a:t>
            </a:fld>
            <a:endParaRPr lang="en-US"/>
          </a:p>
        </p:txBody>
      </p:sp>
    </p:spTree>
    <p:extLst>
      <p:ext uri="{BB962C8B-B14F-4D97-AF65-F5344CB8AC3E}">
        <p14:creationId xmlns:p14="http://schemas.microsoft.com/office/powerpoint/2010/main" val="204707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3"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hyperlink" Target="http://www.kff.org/interactive/medicaid-state-fact-sheets/"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kff.org/medicaid/issue-brief/the-effects-of-medicaid-expansion-under-the-aca-updated-findings-from-a-literature-review/"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SOURCE: Kaiser Family Foundation Health Tracking Poll (conducted May 16-22, 2017</a:t>
            </a:r>
            <a:r>
              <a:rPr lang="en-US" dirty="0" smtClean="0"/>
              <a:t>)</a:t>
            </a:r>
            <a:endParaRPr lang="en-US" dirty="0"/>
          </a:p>
        </p:txBody>
      </p:sp>
      <p:sp>
        <p:nvSpPr>
          <p:cNvPr id="4" name="Title 3"/>
          <p:cNvSpPr>
            <a:spLocks noGrp="1"/>
          </p:cNvSpPr>
          <p:nvPr>
            <p:ph type="title"/>
          </p:nvPr>
        </p:nvSpPr>
        <p:spPr/>
        <p:txBody>
          <a:bodyPr/>
          <a:lstStyle/>
          <a:p>
            <a:r>
              <a:rPr lang="en-US" dirty="0" smtClean="0"/>
              <a:t>Nearly 6 in 10 Americans say Medicaid is important for them and their family. </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421637134"/>
              </p:ext>
            </p:extLst>
          </p:nvPr>
        </p:nvGraphicFramePr>
        <p:xfrm>
          <a:off x="533400" y="1505597"/>
          <a:ext cx="7162800" cy="4998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85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2245567"/>
            <a:ext cx="9052560" cy="6644640"/>
          </a:xfrm>
        </p:spPr>
        <p:txBody>
          <a:bodyPr/>
          <a:lstStyle/>
          <a:p>
            <a:pPr marL="0" indent="0">
              <a:buNone/>
            </a:pPr>
            <a:endParaRPr lang="en-US" sz="1200" dirty="0" smtClean="0"/>
          </a:p>
          <a:p>
            <a:pPr marL="0" indent="0">
              <a:buNone/>
            </a:pPr>
            <a:r>
              <a:rPr lang="en-US" i="1" dirty="0"/>
              <a:t>“</a:t>
            </a:r>
            <a:r>
              <a:rPr lang="en-US" b="1" i="1" dirty="0">
                <a:solidFill>
                  <a:schemeClr val="accent4"/>
                </a:solidFill>
              </a:rPr>
              <a:t>Medicaid coverage in Arkansas was expanded</a:t>
            </a:r>
            <a:r>
              <a:rPr lang="en-US" i="1" dirty="0"/>
              <a:t> [in 2014] and </a:t>
            </a:r>
            <a:r>
              <a:rPr lang="en-US" b="1" i="1" dirty="0">
                <a:solidFill>
                  <a:schemeClr val="accent4"/>
                </a:solidFill>
              </a:rPr>
              <a:t>I was then covered</a:t>
            </a:r>
            <a:r>
              <a:rPr lang="en-US" i="1" dirty="0"/>
              <a:t>…It was such a relief…Now, </a:t>
            </a:r>
            <a:r>
              <a:rPr lang="en-US" b="1" i="1" dirty="0">
                <a:solidFill>
                  <a:schemeClr val="accent4"/>
                </a:solidFill>
              </a:rPr>
              <a:t>I’m just like anyone else who works and has insurance</a:t>
            </a:r>
            <a:r>
              <a:rPr lang="en-US" i="1" dirty="0"/>
              <a:t>.” </a:t>
            </a:r>
            <a:endParaRPr lang="en-US" sz="1800" dirty="0"/>
          </a:p>
          <a:p>
            <a:pPr marL="0" indent="0">
              <a:buNone/>
            </a:pPr>
            <a:r>
              <a:rPr lang="en-US" sz="1800" dirty="0"/>
              <a:t>			</a:t>
            </a:r>
            <a:r>
              <a:rPr lang="en-US" sz="1800" dirty="0" smtClean="0"/>
              <a:t>		– Kim, Little </a:t>
            </a:r>
            <a:r>
              <a:rPr lang="en-US" sz="1800" dirty="0"/>
              <a:t>Rock, </a:t>
            </a:r>
            <a:r>
              <a:rPr lang="en-US" sz="1800" dirty="0" smtClean="0"/>
              <a:t>AR </a:t>
            </a:r>
          </a:p>
          <a:p>
            <a:pPr marL="0" indent="0">
              <a:buNone/>
            </a:pPr>
            <a:endParaRPr lang="en-US" sz="1200" dirty="0" smtClean="0"/>
          </a:p>
          <a:p>
            <a:pPr marL="0" indent="0">
              <a:buNone/>
            </a:pPr>
            <a:r>
              <a:rPr lang="en-US" i="1" dirty="0"/>
              <a:t>“Just considering my circumstances right now. I cannot imagine all the doctor bills in the last couple months, the meds, and testing I have to do, not having [Medicaid] coverage. I have no idea how I would have pulled that off, or where I would have gone to get help.</a:t>
            </a:r>
            <a:r>
              <a:rPr lang="en-US" dirty="0"/>
              <a:t>”</a:t>
            </a:r>
            <a:r>
              <a:rPr lang="en-US" sz="1800" dirty="0"/>
              <a:t>	</a:t>
            </a:r>
          </a:p>
          <a:p>
            <a:pPr marL="0" indent="0">
              <a:buNone/>
            </a:pPr>
            <a:r>
              <a:rPr lang="en-US" sz="1800" dirty="0"/>
              <a:t>			</a:t>
            </a:r>
            <a:r>
              <a:rPr lang="en-US" sz="1800" dirty="0" smtClean="0"/>
              <a:t>		– J.T</a:t>
            </a:r>
            <a:r>
              <a:rPr lang="en-US" sz="1800" dirty="0"/>
              <a:t>., </a:t>
            </a:r>
            <a:r>
              <a:rPr lang="en-US" sz="1800" dirty="0" smtClean="0"/>
              <a:t>Harrisburg</a:t>
            </a:r>
            <a:r>
              <a:rPr lang="en-US" sz="1800" dirty="0"/>
              <a:t>, PA </a:t>
            </a:r>
            <a:endParaRPr lang="en-US" sz="1800" i="1" dirty="0"/>
          </a:p>
          <a:p>
            <a:pPr marL="0" indent="0">
              <a:buNone/>
            </a:pPr>
            <a:endParaRPr lang="en-US" sz="1200" i="1" dirty="0"/>
          </a:p>
          <a:p>
            <a:pPr marL="0" indent="0">
              <a:buNone/>
            </a:pPr>
            <a:r>
              <a:rPr lang="en-US" i="1" dirty="0"/>
              <a:t>“I think the good thing </a:t>
            </a:r>
            <a:r>
              <a:rPr lang="en-US" b="1" i="1" dirty="0">
                <a:solidFill>
                  <a:schemeClr val="accent4"/>
                </a:solidFill>
              </a:rPr>
              <a:t>with [Medicaid] </a:t>
            </a:r>
            <a:r>
              <a:rPr lang="en-US" i="1" dirty="0"/>
              <a:t>is I know </a:t>
            </a:r>
            <a:r>
              <a:rPr lang="en-US" b="1" i="1" dirty="0">
                <a:solidFill>
                  <a:schemeClr val="accent4"/>
                </a:solidFill>
              </a:rPr>
              <a:t>the visit's going to be covered</a:t>
            </a:r>
            <a:r>
              <a:rPr lang="en-US" i="1" dirty="0"/>
              <a:t>. I don't have to worry about how much am I going to have to shell out at the end of the visit and the guess work around how much it will be.</a:t>
            </a:r>
            <a:r>
              <a:rPr lang="en-US" dirty="0"/>
              <a:t>”</a:t>
            </a:r>
          </a:p>
          <a:p>
            <a:pPr marL="0" indent="0">
              <a:buNone/>
            </a:pPr>
            <a:r>
              <a:rPr lang="en-US" sz="1800" dirty="0"/>
              <a:t>			</a:t>
            </a:r>
            <a:r>
              <a:rPr lang="en-US" sz="1800" dirty="0" smtClean="0"/>
              <a:t>		– </a:t>
            </a:r>
            <a:r>
              <a:rPr lang="en-US" sz="1800" dirty="0" err="1" smtClean="0"/>
              <a:t>Shaeida</a:t>
            </a:r>
            <a:r>
              <a:rPr lang="en-US" sz="1800" dirty="0" smtClean="0"/>
              <a:t>, Baltimore, MD </a:t>
            </a:r>
            <a:endParaRPr lang="en-US" sz="1800" dirty="0"/>
          </a:p>
          <a:p>
            <a:pPr marL="0" indent="0">
              <a:buNone/>
            </a:pPr>
            <a:endParaRPr lang="en-US" sz="1800" dirty="0"/>
          </a:p>
        </p:txBody>
      </p:sp>
      <p:sp>
        <p:nvSpPr>
          <p:cNvPr id="3" name="Content Placeholder 1"/>
          <p:cNvSpPr txBox="1">
            <a:spLocks/>
          </p:cNvSpPr>
          <p:nvPr/>
        </p:nvSpPr>
        <p:spPr>
          <a:xfrm>
            <a:off x="3048000" y="23812"/>
            <a:ext cx="5943600" cy="2057400"/>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i="1" kern="0" dirty="0" smtClean="0"/>
              <a:t>“My husband lost his job, so the insurance that we had wasn’t going to continue…Having healthcare through Medicaid has been a huge blessing for me and my family…Medicaid has allowed us to become small business owners (with the plan to employ others from the community when we reach that point).”</a:t>
            </a:r>
            <a:endParaRPr lang="en-US" kern="0" dirty="0" smtClean="0"/>
          </a:p>
          <a:p>
            <a:pPr marL="0" indent="0">
              <a:buFontTx/>
              <a:buNone/>
            </a:pPr>
            <a:r>
              <a:rPr lang="en-US" sz="1800" kern="0" dirty="0"/>
              <a:t> </a:t>
            </a:r>
            <a:r>
              <a:rPr lang="en-US" sz="1800" kern="0" dirty="0" smtClean="0"/>
              <a:t>   </a:t>
            </a:r>
            <a:r>
              <a:rPr lang="en-US" sz="1800" kern="0" dirty="0"/>
              <a:t>	</a:t>
            </a:r>
            <a:r>
              <a:rPr lang="en-US" sz="1800" kern="0" dirty="0" smtClean="0"/>
              <a:t>    </a:t>
            </a:r>
            <a:r>
              <a:rPr lang="en-US" sz="1800" kern="0" dirty="0"/>
              <a:t> </a:t>
            </a:r>
            <a:r>
              <a:rPr lang="en-US" sz="1800" kern="0" dirty="0" smtClean="0"/>
              <a:t>        – Angela, Columbus, OH </a:t>
            </a:r>
          </a:p>
          <a:p>
            <a:pPr marL="0" indent="0">
              <a:buFontTx/>
              <a:buNone/>
            </a:pPr>
            <a:endParaRPr lang="en-US" sz="1200" kern="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480" y="304800"/>
            <a:ext cx="1827320" cy="1905000"/>
          </a:xfrm>
          <a:prstGeom prst="rect">
            <a:avLst/>
          </a:prstGeom>
        </p:spPr>
      </p:pic>
    </p:spTree>
    <p:extLst>
      <p:ext uri="{BB962C8B-B14F-4D97-AF65-F5344CB8AC3E}">
        <p14:creationId xmlns:p14="http://schemas.microsoft.com/office/powerpoint/2010/main" val="154719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124801" y="2647414"/>
            <a:ext cx="1790397" cy="1772186"/>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p:nvPr>
        </p:nvSpPr>
        <p:spPr/>
        <p:txBody>
          <a:bodyPr/>
          <a:lstStyle/>
          <a:p>
            <a:r>
              <a:rPr lang="en-US" dirty="0" smtClean="0"/>
              <a:t>SOURCES: CBO Estimate of H.R</a:t>
            </a:r>
            <a:r>
              <a:rPr lang="en-US" dirty="0"/>
              <a:t>. 1628, the American Health Care Act, incorporating manager’s amendments 4, 5, 24, and </a:t>
            </a:r>
            <a:r>
              <a:rPr lang="en-US" dirty="0" smtClean="0"/>
              <a:t>25.  March 23, 2017. </a:t>
            </a:r>
            <a:r>
              <a:rPr lang="en-US" dirty="0"/>
              <a:t>Kaiser Family Foundation Health Tracking Poll (conducted May 16-22, 2017</a:t>
            </a:r>
            <a:r>
              <a:rPr lang="en-US" dirty="0" smtClean="0"/>
              <a:t>)</a:t>
            </a:r>
            <a:r>
              <a:rPr lang="en-US" dirty="0"/>
              <a:t>.</a:t>
            </a:r>
          </a:p>
        </p:txBody>
      </p:sp>
      <p:sp>
        <p:nvSpPr>
          <p:cNvPr id="4" name="Title 3"/>
          <p:cNvSpPr>
            <a:spLocks noGrp="1"/>
          </p:cNvSpPr>
          <p:nvPr>
            <p:ph type="title"/>
          </p:nvPr>
        </p:nvSpPr>
        <p:spPr/>
        <p:txBody>
          <a:bodyPr/>
          <a:lstStyle/>
          <a:p>
            <a:r>
              <a:rPr lang="en-US" sz="2600" dirty="0" smtClean="0"/>
              <a:t>CBO estimates federal savings from the AHCA Medicaid provisions.</a:t>
            </a:r>
            <a:endParaRPr lang="en-US" sz="2600" dirty="0"/>
          </a:p>
        </p:txBody>
      </p:sp>
      <p:sp>
        <p:nvSpPr>
          <p:cNvPr id="6" name="Text Box 6"/>
          <p:cNvSpPr txBox="1">
            <a:spLocks noChangeArrowheads="1"/>
          </p:cNvSpPr>
          <p:nvPr/>
        </p:nvSpPr>
        <p:spPr bwMode="auto">
          <a:xfrm>
            <a:off x="7086600" y="2713672"/>
            <a:ext cx="1828395" cy="1508105"/>
          </a:xfrm>
          <a:prstGeom prst="rect">
            <a:avLst/>
          </a:prstGeom>
          <a:noFill/>
          <a:ln w="9525">
            <a:noFill/>
            <a:miter lim="800000"/>
            <a:headEnd/>
            <a:tailEnd/>
          </a:ln>
        </p:spPr>
        <p:txBody>
          <a:bodyPr wrap="square">
            <a:spAutoFit/>
          </a:bodyPr>
          <a:lstStyle/>
          <a:p>
            <a:pPr algn="ctr" eaLnBrk="0" fontAlgn="base" hangingPunct="0">
              <a:spcAft>
                <a:spcPct val="0"/>
              </a:spcAft>
            </a:pPr>
            <a:r>
              <a:rPr lang="en-US" sz="2000" b="1" dirty="0" smtClean="0">
                <a:solidFill>
                  <a:srgbClr val="000000"/>
                </a:solidFill>
                <a:cs typeface="Arial" pitchFamily="34" charset="0"/>
              </a:rPr>
              <a:t>71% </a:t>
            </a:r>
          </a:p>
          <a:p>
            <a:pPr algn="ctr" eaLnBrk="0" fontAlgn="base" hangingPunct="0">
              <a:spcAft>
                <a:spcPct val="0"/>
              </a:spcAft>
            </a:pPr>
            <a:r>
              <a:rPr lang="en-US" dirty="0" smtClean="0">
                <a:solidFill>
                  <a:srgbClr val="000000"/>
                </a:solidFill>
                <a:cs typeface="Arial" pitchFamily="34" charset="0"/>
              </a:rPr>
              <a:t>of Americans think Medicaid should continue as it is today</a:t>
            </a:r>
            <a:endParaRPr lang="en-US" b="1" dirty="0" smtClean="0">
              <a:solidFill>
                <a:srgbClr val="000000"/>
              </a:solidFill>
              <a:cs typeface="Arial" pitchFamily="34" charset="0"/>
            </a:endParaRPr>
          </a:p>
        </p:txBody>
      </p:sp>
      <p:sp>
        <p:nvSpPr>
          <p:cNvPr id="8" name="Text Box 6"/>
          <p:cNvSpPr txBox="1">
            <a:spLocks noChangeArrowheads="1"/>
          </p:cNvSpPr>
          <p:nvPr/>
        </p:nvSpPr>
        <p:spPr bwMode="auto">
          <a:xfrm>
            <a:off x="7124801" y="2079956"/>
            <a:ext cx="1828395" cy="461665"/>
          </a:xfrm>
          <a:prstGeom prst="rect">
            <a:avLst/>
          </a:prstGeom>
          <a:noFill/>
          <a:ln w="9525">
            <a:noFill/>
            <a:miter lim="800000"/>
            <a:headEnd/>
            <a:tailEnd/>
          </a:ln>
        </p:spPr>
        <p:txBody>
          <a:bodyPr wrap="square">
            <a:spAutoFit/>
          </a:bodyPr>
          <a:lstStyle/>
          <a:p>
            <a:pPr algn="ctr" eaLnBrk="0" fontAlgn="base" hangingPunct="0">
              <a:spcAft>
                <a:spcPct val="0"/>
              </a:spcAft>
            </a:pPr>
            <a:r>
              <a:rPr lang="en-US" sz="2400" b="1" dirty="0" smtClean="0">
                <a:cs typeface="Arial" pitchFamily="34" charset="0"/>
              </a:rPr>
              <a:t>But…</a:t>
            </a:r>
          </a:p>
        </p:txBody>
      </p:sp>
      <p:graphicFrame>
        <p:nvGraphicFramePr>
          <p:cNvPr id="10" name="Content Placeholder 4"/>
          <p:cNvGraphicFramePr>
            <a:graphicFrameLocks noGrp="1"/>
          </p:cNvGraphicFramePr>
          <p:nvPr>
            <p:ph idx="1"/>
            <p:extLst/>
          </p:nvPr>
        </p:nvGraphicFramePr>
        <p:xfrm>
          <a:off x="92075" y="1600200"/>
          <a:ext cx="661352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4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888" y="407754"/>
            <a:ext cx="9153525" cy="990600"/>
          </a:xfrm>
        </p:spPr>
        <p:txBody>
          <a:bodyPr/>
          <a:lstStyle/>
          <a:p>
            <a:r>
              <a:rPr lang="en-US" sz="2600" dirty="0" smtClean="0"/>
              <a:t>In FY 2014, state full-benefit per enrollee spending by enrollment group varied significantly, especially for high-cost populations</a:t>
            </a:r>
            <a:endParaRPr lang="en-US" sz="2600" dirty="0"/>
          </a:p>
        </p:txBody>
      </p:sp>
      <p:graphicFrame>
        <p:nvGraphicFramePr>
          <p:cNvPr id="6" name="Content Placeholder 4"/>
          <p:cNvGraphicFramePr>
            <a:graphicFrameLocks/>
          </p:cNvGraphicFramePr>
          <p:nvPr>
            <p:extLst/>
          </p:nvPr>
        </p:nvGraphicFramePr>
        <p:xfrm>
          <a:off x="685800" y="946330"/>
          <a:ext cx="7677150" cy="50734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1600200"/>
            <a:ext cx="3481851" cy="646331"/>
          </a:xfrm>
          <a:prstGeom prst="rect">
            <a:avLst/>
          </a:prstGeom>
          <a:noFill/>
        </p:spPr>
        <p:txBody>
          <a:bodyPr wrap="none" rtlCol="0">
            <a:spAutoFit/>
          </a:bodyPr>
          <a:lstStyle/>
          <a:p>
            <a:pPr algn="ctr"/>
            <a:r>
              <a:rPr lang="en-US" b="1" dirty="0" smtClean="0">
                <a:latin typeface="Calibri" pitchFamily="34" charset="0"/>
                <a:cs typeface="Meta Offc Pro"/>
              </a:rPr>
              <a:t>Full-Benefit Per </a:t>
            </a:r>
            <a:r>
              <a:rPr lang="en-US" b="1" dirty="0">
                <a:latin typeface="Calibri" pitchFamily="34" charset="0"/>
                <a:cs typeface="Meta Offc Pro"/>
              </a:rPr>
              <a:t>E</a:t>
            </a:r>
            <a:r>
              <a:rPr lang="en-US" b="1" dirty="0" smtClean="0">
                <a:latin typeface="Calibri" pitchFamily="34" charset="0"/>
                <a:cs typeface="Meta Offc Pro"/>
              </a:rPr>
              <a:t>nrollee </a:t>
            </a:r>
            <a:r>
              <a:rPr lang="en-US" b="1" dirty="0">
                <a:latin typeface="Calibri" pitchFamily="34" charset="0"/>
                <a:cs typeface="Meta Offc Pro"/>
              </a:rPr>
              <a:t>S</a:t>
            </a:r>
            <a:r>
              <a:rPr lang="en-US" b="1" dirty="0" smtClean="0">
                <a:latin typeface="Calibri" pitchFamily="34" charset="0"/>
                <a:cs typeface="Meta Offc Pro"/>
              </a:rPr>
              <a:t>pending </a:t>
            </a:r>
          </a:p>
          <a:p>
            <a:pPr algn="ctr"/>
            <a:r>
              <a:rPr lang="en-US" b="1" dirty="0" smtClean="0">
                <a:latin typeface="Calibri" pitchFamily="34" charset="0"/>
                <a:cs typeface="Meta Offc Pro"/>
              </a:rPr>
              <a:t>by Enrollment Group, 2014</a:t>
            </a:r>
          </a:p>
        </p:txBody>
      </p:sp>
      <p:sp>
        <p:nvSpPr>
          <p:cNvPr id="7" name="Text Placeholder 30"/>
          <p:cNvSpPr txBox="1">
            <a:spLocks noGrp="1"/>
          </p:cNvSpPr>
          <p:nvPr/>
        </p:nvSpPr>
        <p:spPr>
          <a:xfrm>
            <a:off x="0" y="5865911"/>
            <a:ext cx="8362950" cy="1015663"/>
          </a:xfrm>
          <a:prstGeom prst="rect">
            <a:avLst/>
          </a:prstGeom>
          <a:noFill/>
        </p:spPr>
        <p:txBody>
          <a:bodyPr wrap="square" rtlCol="0" anchor="b" anchorCtr="0">
            <a:spAutoFit/>
          </a:bodyPr>
          <a:lstStyle>
            <a:lvl1pPr marL="0" indent="0" algn="l" rtl="0" eaLnBrk="1" fontAlgn="base" hangingPunct="1">
              <a:spcBef>
                <a:spcPts val="0"/>
              </a:spcBef>
              <a:spcAft>
                <a:spcPct val="0"/>
              </a:spcAft>
              <a:buFont typeface="Arial" pitchFamily="34" charset="0"/>
              <a:buNone/>
              <a:defRPr sz="12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dirty="0"/>
              <a:t>NOTE: Spending per capita was calculated only for Medicaid enrollees with unrestricted benefits or those enrolled in an alternative package of benchmark equivalent coverage. Outliers are included in the figure, but not marked as outliers.</a:t>
            </a:r>
            <a:endParaRPr lang="en-US" dirty="0">
              <a:cs typeface="Meta Offc Pro"/>
            </a:endParaRPr>
          </a:p>
          <a:p>
            <a:r>
              <a:rPr lang="en-US" dirty="0" smtClean="0">
                <a:cs typeface="Meta Offc Pro"/>
              </a:rPr>
              <a:t>SOURCE: </a:t>
            </a:r>
            <a:r>
              <a:rPr lang="en-US" dirty="0"/>
              <a:t>KFF estimates based on </a:t>
            </a:r>
            <a:r>
              <a:rPr lang="en-US" dirty="0" smtClean="0"/>
              <a:t>analysis of data </a:t>
            </a:r>
            <a:r>
              <a:rPr lang="en-US" dirty="0"/>
              <a:t>from the </a:t>
            </a:r>
            <a:r>
              <a:rPr lang="en-US" dirty="0" smtClean="0"/>
              <a:t>FFY 2014 </a:t>
            </a:r>
            <a:r>
              <a:rPr lang="en-US" dirty="0"/>
              <a:t>Medicaid Statistical Information System (MSIS) and Urban Institute estimates from CMS-64 reports. Because </a:t>
            </a:r>
            <a:r>
              <a:rPr lang="en-US" dirty="0" smtClean="0"/>
              <a:t>FFY </a:t>
            </a:r>
            <a:r>
              <a:rPr lang="en-US" dirty="0"/>
              <a:t>2014 data was missing some or all quarters for some states, we adjusted the data using secondary data to represent a full fiscal year of enrollment. </a:t>
            </a:r>
            <a:endParaRPr lang="en-US" dirty="0" smtClean="0"/>
          </a:p>
        </p:txBody>
      </p:sp>
    </p:spTree>
    <p:extLst>
      <p:ext uri="{BB962C8B-B14F-4D97-AF65-F5344CB8AC3E}">
        <p14:creationId xmlns:p14="http://schemas.microsoft.com/office/powerpoint/2010/main" val="93121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idx="1"/>
            <p:extLst>
              <p:ext uri="{D42A27DB-BD31-4B8C-83A1-F6EECF244321}">
                <p14:modId xmlns:p14="http://schemas.microsoft.com/office/powerpoint/2010/main" val="2099978231"/>
              </p:ext>
            </p:extLst>
          </p:nvPr>
        </p:nvGraphicFramePr>
        <p:xfrm>
          <a:off x="-431504" y="1235637"/>
          <a:ext cx="5851525"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1"/>
          </p:nvPr>
        </p:nvSpPr>
        <p:spPr/>
        <p:txBody>
          <a:bodyPr/>
          <a:lstStyle/>
          <a:p>
            <a:r>
              <a:rPr lang="en-US" dirty="0"/>
              <a:t>SOURCE: </a:t>
            </a:r>
            <a:r>
              <a:rPr lang="en-US" dirty="0" smtClean="0"/>
              <a:t>KFF </a:t>
            </a:r>
            <a:r>
              <a:rPr lang="en-US" dirty="0"/>
              <a:t>analysis of 2015 data from the 2016 ASEC Supplement to the CPS. </a:t>
            </a:r>
            <a:r>
              <a:rPr lang="en-US" dirty="0" smtClean="0"/>
              <a:t>For additional population-specific data sources, see KFF Medicaid State </a:t>
            </a:r>
            <a:r>
              <a:rPr lang="en-US" dirty="0"/>
              <a:t>Fact Sheets: </a:t>
            </a:r>
            <a:r>
              <a:rPr lang="en-US" dirty="0">
                <a:hlinkClick r:id="rId4"/>
              </a:rPr>
              <a:t>http://www.kff.org/interactive/medicaid-state-fact-sheets</a:t>
            </a:r>
            <a:r>
              <a:rPr lang="en-US" dirty="0" smtClean="0">
                <a:hlinkClick r:id="rId4"/>
              </a:rPr>
              <a:t>/</a:t>
            </a:r>
            <a:r>
              <a:rPr lang="en-US" dirty="0" smtClean="0"/>
              <a:t> </a:t>
            </a:r>
            <a:endParaRPr lang="en-US" dirty="0">
              <a:solidFill>
                <a:srgbClr val="FF0000"/>
              </a:solidFill>
            </a:endParaRPr>
          </a:p>
        </p:txBody>
      </p:sp>
      <p:sp>
        <p:nvSpPr>
          <p:cNvPr id="38915" name="Rectangle 3"/>
          <p:cNvSpPr>
            <a:spLocks noGrp="1" noChangeArrowheads="1"/>
          </p:cNvSpPr>
          <p:nvPr>
            <p:ph type="title"/>
          </p:nvPr>
        </p:nvSpPr>
        <p:spPr>
          <a:xfrm>
            <a:off x="91440" y="294083"/>
            <a:ext cx="8999220" cy="914400"/>
          </a:xfrm>
        </p:spPr>
        <p:txBody>
          <a:bodyPr/>
          <a:lstStyle/>
          <a:p>
            <a:r>
              <a:rPr lang="en-US" dirty="0" smtClean="0">
                <a:sym typeface="Tahoma" pitchFamily="34" charset="0"/>
              </a:rPr>
              <a:t>Medicaid and CHIP cover 20% of Americans, including: </a:t>
            </a:r>
            <a:endParaRPr lang="en-US" dirty="0">
              <a:sym typeface="Tahoma" pitchFamily="34" charset="0"/>
            </a:endParaRPr>
          </a:p>
        </p:txBody>
      </p:sp>
      <p:sp>
        <p:nvSpPr>
          <p:cNvPr id="6" name="TextBox 5"/>
          <p:cNvSpPr txBox="1"/>
          <p:nvPr/>
        </p:nvSpPr>
        <p:spPr>
          <a:xfrm>
            <a:off x="5453538" y="1885890"/>
            <a:ext cx="3379066" cy="707886"/>
          </a:xfrm>
          <a:prstGeom prst="rect">
            <a:avLst/>
          </a:prstGeom>
          <a:noFill/>
        </p:spPr>
        <p:txBody>
          <a:bodyPr wrap="none" rtlCol="0">
            <a:spAutoFit/>
          </a:bodyPr>
          <a:lstStyle/>
          <a:p>
            <a:pPr algn="ctr"/>
            <a:r>
              <a:rPr lang="en-US" sz="2000" b="1" dirty="0" smtClean="0">
                <a:latin typeface="Calibri" pitchFamily="34" charset="0"/>
                <a:cs typeface="Meta Offc Pro"/>
              </a:rPr>
              <a:t>3 in </a:t>
            </a:r>
            <a:r>
              <a:rPr lang="en-US" sz="2000" b="1" dirty="0">
                <a:latin typeface="Calibri" pitchFamily="34" charset="0"/>
                <a:cs typeface="Meta Offc Pro"/>
              </a:rPr>
              <a:t>5</a:t>
            </a:r>
            <a:r>
              <a:rPr lang="en-US" sz="2000" b="1" dirty="0" smtClean="0">
                <a:latin typeface="Calibri" pitchFamily="34" charset="0"/>
                <a:cs typeface="Meta Offc Pro"/>
              </a:rPr>
              <a:t> nursing home residents,</a:t>
            </a:r>
          </a:p>
          <a:p>
            <a:pPr algn="r"/>
            <a:r>
              <a:rPr lang="en-US" sz="2000" b="1" dirty="0">
                <a:latin typeface="Calibri" pitchFamily="34" charset="0"/>
                <a:cs typeface="Meta Offc Pro"/>
              </a:rPr>
              <a:t>p</a:t>
            </a:r>
            <a:r>
              <a:rPr lang="en-US" sz="2000" b="1" dirty="0" smtClean="0">
                <a:latin typeface="Calibri" pitchFamily="34" charset="0"/>
                <a:cs typeface="Meta Offc Pro"/>
              </a:rPr>
              <a:t>rimarily seniors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608" y="1324428"/>
            <a:ext cx="245505" cy="58028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883" y="1324428"/>
            <a:ext cx="245505" cy="5802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821" y="1322788"/>
            <a:ext cx="245505" cy="58028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0566" y="1328053"/>
            <a:ext cx="245505" cy="5802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2566" y="1322554"/>
            <a:ext cx="245505" cy="580285"/>
          </a:xfrm>
          <a:prstGeom prst="rect">
            <a:avLst/>
          </a:prstGeom>
        </p:spPr>
      </p:pic>
      <p:sp>
        <p:nvSpPr>
          <p:cNvPr id="12" name="TextBox 11"/>
          <p:cNvSpPr txBox="1"/>
          <p:nvPr/>
        </p:nvSpPr>
        <p:spPr>
          <a:xfrm>
            <a:off x="5513266" y="3302143"/>
            <a:ext cx="3286477" cy="400110"/>
          </a:xfrm>
          <a:prstGeom prst="rect">
            <a:avLst/>
          </a:prstGeom>
          <a:noFill/>
        </p:spPr>
        <p:txBody>
          <a:bodyPr wrap="none" rtlCol="0">
            <a:spAutoFit/>
          </a:bodyPr>
          <a:lstStyle/>
          <a:p>
            <a:pPr algn="ctr"/>
            <a:r>
              <a:rPr lang="en-US" sz="2000" b="1" dirty="0">
                <a:latin typeface="Calibri" pitchFamily="34" charset="0"/>
                <a:cs typeface="Meta Offc Pro"/>
              </a:rPr>
              <a:t>2</a:t>
            </a:r>
            <a:r>
              <a:rPr lang="en-US" sz="2000" b="1" dirty="0" smtClean="0">
                <a:latin typeface="Calibri" pitchFamily="34" charset="0"/>
                <a:cs typeface="Meta Offc Pro"/>
              </a:rPr>
              <a:t> in 5 people with disabilities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608" y="2752473"/>
            <a:ext cx="245505" cy="58028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883" y="2752473"/>
            <a:ext cx="245505" cy="58028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4903" y="2754688"/>
            <a:ext cx="245505" cy="58028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5903" y="2754688"/>
            <a:ext cx="245505" cy="58028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6903" y="2754688"/>
            <a:ext cx="245505" cy="580285"/>
          </a:xfrm>
          <a:prstGeom prst="rect">
            <a:avLst/>
          </a:prstGeom>
        </p:spPr>
      </p:pic>
      <p:sp>
        <p:nvSpPr>
          <p:cNvPr id="19" name="TextBox 18"/>
          <p:cNvSpPr txBox="1"/>
          <p:nvPr/>
        </p:nvSpPr>
        <p:spPr>
          <a:xfrm>
            <a:off x="7079113" y="4443344"/>
            <a:ext cx="1675780" cy="400110"/>
          </a:xfrm>
          <a:prstGeom prst="rect">
            <a:avLst/>
          </a:prstGeom>
          <a:noFill/>
        </p:spPr>
        <p:txBody>
          <a:bodyPr wrap="none" rtlCol="0">
            <a:spAutoFit/>
          </a:bodyPr>
          <a:lstStyle/>
          <a:p>
            <a:pPr algn="ctr"/>
            <a:r>
              <a:rPr lang="en-US" sz="2000" b="1" dirty="0" smtClean="0">
                <a:latin typeface="Calibri" pitchFamily="34" charset="0"/>
                <a:cs typeface="Meta Offc Pro"/>
              </a:rPr>
              <a:t>2 in 5 children</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683" y="3895473"/>
            <a:ext cx="245505" cy="580285"/>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58" y="3895473"/>
            <a:ext cx="245505" cy="580285"/>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978" y="3897688"/>
            <a:ext cx="245505" cy="580285"/>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978" y="3897688"/>
            <a:ext cx="245505" cy="58028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978" y="3897688"/>
            <a:ext cx="245505" cy="580285"/>
          </a:xfrm>
          <a:prstGeom prst="rect">
            <a:avLst/>
          </a:prstGeom>
        </p:spPr>
      </p:pic>
      <p:sp>
        <p:nvSpPr>
          <p:cNvPr id="25" name="TextBox 24"/>
          <p:cNvSpPr txBox="1"/>
          <p:nvPr/>
        </p:nvSpPr>
        <p:spPr>
          <a:xfrm>
            <a:off x="5486400" y="5543490"/>
            <a:ext cx="3409716" cy="400110"/>
          </a:xfrm>
          <a:prstGeom prst="rect">
            <a:avLst/>
          </a:prstGeom>
          <a:noFill/>
        </p:spPr>
        <p:txBody>
          <a:bodyPr wrap="none" rtlCol="0">
            <a:spAutoFit/>
          </a:bodyPr>
          <a:lstStyle/>
          <a:p>
            <a:pPr algn="ctr"/>
            <a:r>
              <a:rPr lang="en-US" sz="2000" b="1" dirty="0" smtClean="0">
                <a:latin typeface="Calibri" pitchFamily="34" charset="0"/>
                <a:cs typeface="Meta Offc Pro"/>
              </a:rPr>
              <a:t>1 in 2 low-income individuals</a:t>
            </a: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908" y="5009555"/>
            <a:ext cx="245505" cy="580285"/>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978" y="5002541"/>
            <a:ext cx="245505" cy="580285"/>
          </a:xfrm>
          <a:prstGeom prst="rect">
            <a:avLst/>
          </a:prstGeom>
        </p:spPr>
      </p:pic>
      <p:sp>
        <p:nvSpPr>
          <p:cNvPr id="28" name="TextBox 27"/>
          <p:cNvSpPr txBox="1"/>
          <p:nvPr/>
        </p:nvSpPr>
        <p:spPr>
          <a:xfrm>
            <a:off x="228600" y="5451157"/>
            <a:ext cx="1628010" cy="584775"/>
          </a:xfrm>
          <a:prstGeom prst="rect">
            <a:avLst/>
          </a:prstGeom>
          <a:noFill/>
        </p:spPr>
        <p:txBody>
          <a:bodyPr wrap="none" rtlCol="0">
            <a:spAutoFit/>
          </a:bodyPr>
          <a:lstStyle/>
          <a:p>
            <a:pPr algn="ctr"/>
            <a:r>
              <a:rPr lang="en-US" sz="1600" b="1" dirty="0" smtClean="0">
                <a:latin typeface="Calibri" pitchFamily="34" charset="0"/>
                <a:cs typeface="Meta Offc Pro"/>
              </a:rPr>
              <a:t>Total Population:</a:t>
            </a:r>
          </a:p>
          <a:p>
            <a:pPr algn="ctr"/>
            <a:r>
              <a:rPr lang="en-US" sz="1600" b="1" dirty="0" smtClean="0">
                <a:latin typeface="Calibri" pitchFamily="34" charset="0"/>
                <a:cs typeface="Meta Offc Pro"/>
              </a:rPr>
              <a:t>318.9 million</a:t>
            </a:r>
          </a:p>
        </p:txBody>
      </p:sp>
    </p:spTree>
    <p:extLst>
      <p:ext uri="{BB962C8B-B14F-4D97-AF65-F5344CB8AC3E}">
        <p14:creationId xmlns:p14="http://schemas.microsoft.com/office/powerpoint/2010/main" val="119286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992" y="6537960"/>
            <a:ext cx="8551506" cy="548640"/>
          </a:xfrm>
        </p:spPr>
        <p:txBody>
          <a:bodyPr/>
          <a:lstStyle/>
          <a:p>
            <a:r>
              <a:rPr lang="en-US" dirty="0" smtClean="0"/>
              <a:t>SOURCES: </a:t>
            </a:r>
            <a:r>
              <a:rPr lang="en-US" i="1" dirty="0" smtClean="0"/>
              <a:t>LTC Services Spending: </a:t>
            </a:r>
            <a:r>
              <a:rPr lang="en-US" dirty="0" smtClean="0"/>
              <a:t>KFF estimates based on 2015 National Health Expenditure Accounts data from CMS, Office of the Actuary. </a:t>
            </a:r>
            <a:r>
              <a:rPr lang="en-US" i="1" dirty="0" smtClean="0"/>
              <a:t>Senior Enrollment and Spending: </a:t>
            </a:r>
            <a:r>
              <a:rPr lang="en-US" dirty="0" smtClean="0"/>
              <a:t>KFF </a:t>
            </a:r>
            <a:r>
              <a:rPr lang="en-US" dirty="0"/>
              <a:t>estimates based on analysis of data from FY 2013 MSIS and Urban Institute estimates from CMS-64 reports</a:t>
            </a:r>
            <a:r>
              <a:rPr lang="en-US" dirty="0" smtClean="0"/>
              <a:t>.</a:t>
            </a:r>
            <a:r>
              <a:rPr lang="en-US" dirty="0"/>
              <a:t> Because CO and RI data were unavailable in 2013, </a:t>
            </a:r>
            <a:r>
              <a:rPr lang="en-US" dirty="0" smtClean="0"/>
              <a:t>used </a:t>
            </a:r>
            <a:r>
              <a:rPr lang="en-US" dirty="0"/>
              <a:t>data from earlier years aligned to 2013 CMS-64. </a:t>
            </a:r>
            <a:r>
              <a:rPr lang="en-US" dirty="0" smtClean="0"/>
              <a:t>Individuals who used both institutional and community-based services in the same year are classified as using institutional services. </a:t>
            </a:r>
            <a:endParaRPr lang="en-US" dirty="0"/>
          </a:p>
          <a:p>
            <a:endParaRPr lang="en-US" dirty="0"/>
          </a:p>
        </p:txBody>
      </p:sp>
      <p:sp>
        <p:nvSpPr>
          <p:cNvPr id="4" name="Title 3"/>
          <p:cNvSpPr>
            <a:spLocks noGrp="1"/>
          </p:cNvSpPr>
          <p:nvPr>
            <p:ph type="title"/>
          </p:nvPr>
        </p:nvSpPr>
        <p:spPr>
          <a:xfrm>
            <a:off x="76200" y="609600"/>
            <a:ext cx="4300828" cy="914400"/>
          </a:xfrm>
        </p:spPr>
        <p:txBody>
          <a:bodyPr/>
          <a:lstStyle/>
          <a:p>
            <a:r>
              <a:rPr lang="en-US" sz="2400" dirty="0" smtClean="0"/>
              <a:t>Medicaid funds over half of all long-term care (LTC) services. </a:t>
            </a:r>
            <a:endParaRPr lang="en-US" sz="2400" dirty="0"/>
          </a:p>
        </p:txBody>
      </p:sp>
      <p:graphicFrame>
        <p:nvGraphicFramePr>
          <p:cNvPr id="6" name="Chart 5"/>
          <p:cNvGraphicFramePr>
            <a:graphicFrameLocks noChangeAspect="1"/>
          </p:cNvGraphicFramePr>
          <p:nvPr>
            <p:extLst>
              <p:ext uri="{D42A27DB-BD31-4B8C-83A1-F6EECF244321}">
                <p14:modId xmlns:p14="http://schemas.microsoft.com/office/powerpoint/2010/main" val="140441706"/>
              </p:ext>
            </p:extLst>
          </p:nvPr>
        </p:nvGraphicFramePr>
        <p:xfrm>
          <a:off x="4303745" y="1560514"/>
          <a:ext cx="4675532" cy="376833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67200" y="5410200"/>
            <a:ext cx="2590800" cy="307777"/>
          </a:xfrm>
          <a:prstGeom prst="rect">
            <a:avLst/>
          </a:prstGeom>
          <a:noFill/>
        </p:spPr>
        <p:txBody>
          <a:bodyPr wrap="square" rtlCol="0">
            <a:spAutoFit/>
          </a:bodyPr>
          <a:lstStyle/>
          <a:p>
            <a:pPr algn="ctr"/>
            <a:r>
              <a:rPr lang="en-US" sz="1400" b="1" dirty="0" smtClean="0">
                <a:latin typeface="Calibri" pitchFamily="34" charset="0"/>
                <a:cs typeface="Meta Offc Pro"/>
              </a:rPr>
              <a:t>Total: 1.9 million in 2013</a:t>
            </a:r>
          </a:p>
        </p:txBody>
      </p:sp>
      <p:sp>
        <p:nvSpPr>
          <p:cNvPr id="8" name="TextBox 7"/>
          <p:cNvSpPr txBox="1"/>
          <p:nvPr/>
        </p:nvSpPr>
        <p:spPr>
          <a:xfrm>
            <a:off x="6553200" y="5410200"/>
            <a:ext cx="2590800" cy="307777"/>
          </a:xfrm>
          <a:prstGeom prst="rect">
            <a:avLst/>
          </a:prstGeom>
          <a:noFill/>
        </p:spPr>
        <p:txBody>
          <a:bodyPr wrap="square" rtlCol="0">
            <a:spAutoFit/>
          </a:bodyPr>
          <a:lstStyle/>
          <a:p>
            <a:pPr algn="ctr"/>
            <a:r>
              <a:rPr lang="en-US" sz="1400" b="1" dirty="0" smtClean="0">
                <a:latin typeface="Calibri" pitchFamily="34" charset="0"/>
                <a:cs typeface="Meta Offc Pro"/>
              </a:rPr>
              <a:t>Total: $72 billion in 2013</a:t>
            </a:r>
          </a:p>
        </p:txBody>
      </p:sp>
      <p:sp>
        <p:nvSpPr>
          <p:cNvPr id="9" name="TextBox 8"/>
          <p:cNvSpPr txBox="1"/>
          <p:nvPr/>
        </p:nvSpPr>
        <p:spPr>
          <a:xfrm>
            <a:off x="4707737" y="5791200"/>
            <a:ext cx="2590800" cy="307777"/>
          </a:xfrm>
          <a:prstGeom prst="rect">
            <a:avLst/>
          </a:prstGeom>
          <a:noFill/>
        </p:spPr>
        <p:txBody>
          <a:bodyPr wrap="square" rtlCol="0">
            <a:spAutoFit/>
          </a:bodyPr>
          <a:lstStyle/>
          <a:p>
            <a:pPr algn="ctr"/>
            <a:r>
              <a:rPr lang="en-US" sz="1400" b="1" dirty="0" smtClean="0">
                <a:latin typeface="Calibri" pitchFamily="34" charset="0"/>
                <a:cs typeface="Meta Offc Pro"/>
              </a:rPr>
              <a:t>Community  </a:t>
            </a:r>
          </a:p>
        </p:txBody>
      </p:sp>
      <p:sp>
        <p:nvSpPr>
          <p:cNvPr id="10" name="TextBox 9"/>
          <p:cNvSpPr txBox="1"/>
          <p:nvPr/>
        </p:nvSpPr>
        <p:spPr>
          <a:xfrm>
            <a:off x="6477000" y="5791200"/>
            <a:ext cx="2590800" cy="307777"/>
          </a:xfrm>
          <a:prstGeom prst="rect">
            <a:avLst/>
          </a:prstGeom>
          <a:noFill/>
        </p:spPr>
        <p:txBody>
          <a:bodyPr wrap="square" rtlCol="0">
            <a:spAutoFit/>
          </a:bodyPr>
          <a:lstStyle/>
          <a:p>
            <a:pPr algn="ctr"/>
            <a:r>
              <a:rPr lang="en-US" sz="1400" b="1" dirty="0" smtClean="0">
                <a:latin typeface="Calibri" pitchFamily="34" charset="0"/>
                <a:cs typeface="Meta Offc Pro"/>
              </a:rPr>
              <a:t>Institutions  </a:t>
            </a:r>
          </a:p>
        </p:txBody>
      </p:sp>
      <p:sp>
        <p:nvSpPr>
          <p:cNvPr id="15" name="Rectangle 14"/>
          <p:cNvSpPr/>
          <p:nvPr/>
        </p:nvSpPr>
        <p:spPr>
          <a:xfrm>
            <a:off x="5318760" y="5894740"/>
            <a:ext cx="122506" cy="1136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40294" y="5875457"/>
            <a:ext cx="122506" cy="11362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4"/>
          <p:cNvGraphicFramePr>
            <a:graphicFrameLocks/>
          </p:cNvGraphicFramePr>
          <p:nvPr>
            <p:extLst>
              <p:ext uri="{D42A27DB-BD31-4B8C-83A1-F6EECF244321}">
                <p14:modId xmlns:p14="http://schemas.microsoft.com/office/powerpoint/2010/main" val="2122036165"/>
              </p:ext>
            </p:extLst>
          </p:nvPr>
        </p:nvGraphicFramePr>
        <p:xfrm>
          <a:off x="-575972" y="1602799"/>
          <a:ext cx="4953000" cy="370221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6"/>
          <p:cNvSpPr txBox="1">
            <a:spLocks noChangeArrowheads="1"/>
          </p:cNvSpPr>
          <p:nvPr/>
        </p:nvSpPr>
        <p:spPr bwMode="auto">
          <a:xfrm>
            <a:off x="342900" y="5122313"/>
            <a:ext cx="3429000" cy="58477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smtClean="0">
                <a:solidFill>
                  <a:srgbClr val="000000"/>
                </a:solidFill>
                <a:cs typeface="Calibri" pitchFamily="34" charset="0"/>
              </a:rPr>
              <a:t>Total LTC Spending:</a:t>
            </a:r>
          </a:p>
          <a:p>
            <a:pPr algn="ctr"/>
            <a:r>
              <a:rPr lang="en-US" altLang="en-US" sz="1600" b="1" dirty="0" smtClean="0">
                <a:solidFill>
                  <a:srgbClr val="000000"/>
                </a:solidFill>
                <a:cs typeface="Calibri" pitchFamily="34" charset="0"/>
              </a:rPr>
              <a:t>$331.2 billion in 2015</a:t>
            </a:r>
            <a:endParaRPr lang="en-US" altLang="en-US" sz="1600" b="1" dirty="0">
              <a:solidFill>
                <a:srgbClr val="000000"/>
              </a:solidFill>
              <a:cs typeface="Calibri" pitchFamily="34" charset="0"/>
            </a:endParaRPr>
          </a:p>
        </p:txBody>
      </p:sp>
      <p:sp>
        <p:nvSpPr>
          <p:cNvPr id="22" name="Title 3"/>
          <p:cNvSpPr txBox="1">
            <a:spLocks/>
          </p:cNvSpPr>
          <p:nvPr/>
        </p:nvSpPr>
        <p:spPr bwMode="auto">
          <a:xfrm>
            <a:off x="4671649" y="212720"/>
            <a:ext cx="4277751"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2400" kern="0" dirty="0" smtClean="0"/>
              <a:t>Seniors use Medicaid long-term care services in nursing homes and the community.</a:t>
            </a:r>
            <a:endParaRPr lang="en-US" sz="2400" kern="0" dirty="0"/>
          </a:p>
        </p:txBody>
      </p:sp>
    </p:spTree>
    <p:extLst>
      <p:ext uri="{BB962C8B-B14F-4D97-AF65-F5344CB8AC3E}">
        <p14:creationId xmlns:p14="http://schemas.microsoft.com/office/powerpoint/2010/main" val="86556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200" y="609600"/>
            <a:ext cx="2729904" cy="2729904"/>
          </a:xfrm>
          <a:prstGeom prst="rect">
            <a:avLst/>
          </a:prstGeom>
        </p:spPr>
      </p:pic>
      <p:sp>
        <p:nvSpPr>
          <p:cNvPr id="2" name="Content Placeholder 1"/>
          <p:cNvSpPr>
            <a:spLocks noGrp="1"/>
          </p:cNvSpPr>
          <p:nvPr>
            <p:ph idx="1"/>
          </p:nvPr>
        </p:nvSpPr>
        <p:spPr>
          <a:xfrm>
            <a:off x="76200" y="1066800"/>
            <a:ext cx="8961120" cy="4754880"/>
          </a:xfrm>
        </p:spPr>
        <p:txBody>
          <a:bodyPr/>
          <a:lstStyle/>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smtClean="0"/>
          </a:p>
          <a:p>
            <a:pPr marL="0" indent="0">
              <a:buNone/>
            </a:pPr>
            <a:endParaRPr lang="en-US" sz="1600" dirty="0" smtClean="0"/>
          </a:p>
          <a:p>
            <a:pPr marL="0" indent="0">
              <a:buNone/>
            </a:pPr>
            <a:r>
              <a:rPr lang="en-US" sz="2600" i="1" dirty="0"/>
              <a:t>“My mom had Medicare at the time of her stroke but it did not cover long-term care. To us, </a:t>
            </a:r>
            <a:r>
              <a:rPr lang="en-US" sz="2600" b="1" i="1" dirty="0">
                <a:solidFill>
                  <a:schemeClr val="accent4"/>
                </a:solidFill>
              </a:rPr>
              <a:t>Medicaid means being able to live with dignity</a:t>
            </a:r>
            <a:r>
              <a:rPr lang="en-US" sz="2600" i="1" dirty="0"/>
              <a:t>, in the community, with friends and family.” </a:t>
            </a:r>
            <a:endParaRPr lang="en-US" sz="2600" i="1" dirty="0" smtClean="0"/>
          </a:p>
          <a:p>
            <a:pPr marL="0" indent="0">
              <a:buNone/>
            </a:pPr>
            <a:r>
              <a:rPr lang="en-US" sz="2600" i="1" dirty="0"/>
              <a:t>	</a:t>
            </a:r>
            <a:r>
              <a:rPr lang="en-US" sz="2600" i="1" dirty="0" smtClean="0"/>
              <a:t>				     </a:t>
            </a:r>
            <a:r>
              <a:rPr lang="en-US" sz="2600" dirty="0" smtClean="0"/>
              <a:t>– Mary (Richmond</a:t>
            </a:r>
            <a:r>
              <a:rPr lang="en-US" sz="2600" dirty="0"/>
              <a:t>, </a:t>
            </a:r>
            <a:r>
              <a:rPr lang="en-US" sz="2600" dirty="0" smtClean="0"/>
              <a:t>VA)</a:t>
            </a:r>
            <a:endParaRPr lang="en-US" sz="2600" dirty="0"/>
          </a:p>
          <a:p>
            <a:pPr marL="0" indent="0">
              <a:buNone/>
            </a:pPr>
            <a:endParaRPr lang="en-US" sz="2800" dirty="0" smtClean="0"/>
          </a:p>
          <a:p>
            <a:pPr marL="0" indent="0">
              <a:buNone/>
            </a:pPr>
            <a:endParaRPr lang="en-US" sz="2800" i="1" dirty="0"/>
          </a:p>
          <a:p>
            <a:pPr marL="0" indent="0">
              <a:buNone/>
            </a:pPr>
            <a:endParaRPr lang="en-US" sz="2800" i="1" dirty="0"/>
          </a:p>
        </p:txBody>
      </p:sp>
      <p:sp>
        <p:nvSpPr>
          <p:cNvPr id="5" name="Content Placeholder 1"/>
          <p:cNvSpPr txBox="1">
            <a:spLocks/>
          </p:cNvSpPr>
          <p:nvPr/>
        </p:nvSpPr>
        <p:spPr>
          <a:xfrm>
            <a:off x="3218750" y="981114"/>
            <a:ext cx="5851227" cy="4754880"/>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sz="2600" i="1" kern="0" dirty="0" smtClean="0"/>
              <a:t> “</a:t>
            </a:r>
            <a:r>
              <a:rPr lang="en-US" sz="2600" b="1" i="1" kern="0" dirty="0" smtClean="0">
                <a:solidFill>
                  <a:schemeClr val="accent4"/>
                </a:solidFill>
              </a:rPr>
              <a:t>Medicaid</a:t>
            </a:r>
            <a:r>
              <a:rPr lang="en-US" sz="2600" i="1" kern="0" dirty="0" smtClean="0"/>
              <a:t> allowed me to have the </a:t>
            </a:r>
            <a:r>
              <a:rPr lang="en-US" sz="2600" b="1" i="1" kern="0" dirty="0" smtClean="0">
                <a:solidFill>
                  <a:schemeClr val="accent4"/>
                </a:solidFill>
              </a:rPr>
              <a:t>same care as everybody else</a:t>
            </a:r>
            <a:r>
              <a:rPr lang="en-US" sz="2600" i="1" kern="0" dirty="0" smtClean="0"/>
              <a:t>, in the same hospital and in this nursing home…there’s no discrimination.”  </a:t>
            </a:r>
          </a:p>
          <a:p>
            <a:pPr marL="0" indent="0">
              <a:buFontTx/>
              <a:buNone/>
            </a:pPr>
            <a:r>
              <a:rPr lang="en-US" sz="2600" i="1" kern="0" dirty="0" smtClean="0"/>
              <a:t>		</a:t>
            </a:r>
            <a:r>
              <a:rPr lang="en-US" sz="2600" kern="0" dirty="0" smtClean="0"/>
              <a:t>– Penny (Braintree, MA)</a:t>
            </a:r>
          </a:p>
          <a:p>
            <a:pPr marL="0" indent="0">
              <a:buFontTx/>
              <a:buNone/>
            </a:pPr>
            <a:endParaRPr lang="en-US" sz="2600" kern="0" dirty="0" smtClean="0"/>
          </a:p>
          <a:p>
            <a:pPr marL="0" indent="0">
              <a:buFontTx/>
              <a:buNone/>
            </a:pPr>
            <a:endParaRPr lang="en-US" sz="2800" kern="0" dirty="0" smtClean="0"/>
          </a:p>
          <a:p>
            <a:pPr marL="0" indent="0">
              <a:buFontTx/>
              <a:buNone/>
            </a:pPr>
            <a:endParaRPr lang="en-US" sz="2800" i="1" kern="0" dirty="0" smtClean="0"/>
          </a:p>
          <a:p>
            <a:pPr marL="0" indent="0">
              <a:buFontTx/>
              <a:buNone/>
            </a:pPr>
            <a:endParaRPr lang="en-US" sz="2800" i="1" kern="0" dirty="0"/>
          </a:p>
        </p:txBody>
      </p:sp>
    </p:spTree>
    <p:extLst>
      <p:ext uri="{BB962C8B-B14F-4D97-AF65-F5344CB8AC3E}">
        <p14:creationId xmlns:p14="http://schemas.microsoft.com/office/powerpoint/2010/main" val="803897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4"/>
          <p:cNvGraphicFramePr>
            <a:graphicFrameLocks/>
          </p:cNvGraphicFramePr>
          <p:nvPr>
            <p:extLst>
              <p:ext uri="{D42A27DB-BD31-4B8C-83A1-F6EECF244321}">
                <p14:modId xmlns:p14="http://schemas.microsoft.com/office/powerpoint/2010/main" val="4138693535"/>
              </p:ext>
            </p:extLst>
          </p:nvPr>
        </p:nvGraphicFramePr>
        <p:xfrm>
          <a:off x="-152400" y="1894303"/>
          <a:ext cx="4633825" cy="4963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p:cNvGraphicFramePr>
            <a:graphicFrameLocks noGrp="1"/>
          </p:cNvGraphicFramePr>
          <p:nvPr>
            <p:ph idx="1"/>
            <p:extLst>
              <p:ext uri="{D42A27DB-BD31-4B8C-83A1-F6EECF244321}">
                <p14:modId xmlns:p14="http://schemas.microsoft.com/office/powerpoint/2010/main" val="749298212"/>
              </p:ext>
            </p:extLst>
          </p:nvPr>
        </p:nvGraphicFramePr>
        <p:xfrm>
          <a:off x="4151581" y="824391"/>
          <a:ext cx="6172200" cy="58881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4724400" y="307538"/>
            <a:ext cx="4800600" cy="1292662"/>
          </a:xfrm>
          <a:prstGeom prst="rect">
            <a:avLst/>
          </a:prstGeom>
          <a:noFill/>
        </p:spPr>
        <p:txBody>
          <a:bodyPr wrap="square" rtlCol="0">
            <a:spAutoFit/>
          </a:bodyPr>
          <a:lstStyle/>
          <a:p>
            <a:r>
              <a:rPr lang="en-US" sz="2000" b="1" dirty="0" smtClean="0">
                <a:cs typeface="Meta Offc Pro"/>
              </a:rPr>
              <a:t>Medicaid spending per enrollee is far higher for children and nonelderly adults with disabilities than for those without. </a:t>
            </a:r>
            <a:endParaRPr lang="en-US" sz="2000" b="1" dirty="0">
              <a:cs typeface="Meta Offc Pro"/>
            </a:endParaRPr>
          </a:p>
          <a:p>
            <a:pPr algn="ctr"/>
            <a:endParaRPr lang="en-US" dirty="0" err="1" smtClean="0">
              <a:latin typeface="Calibri" pitchFamily="34" charset="0"/>
              <a:cs typeface="Meta Offc Pro"/>
            </a:endParaRPr>
          </a:p>
        </p:txBody>
      </p:sp>
      <p:sp>
        <p:nvSpPr>
          <p:cNvPr id="3" name="Text Placeholder 2"/>
          <p:cNvSpPr>
            <a:spLocks noGrp="1"/>
          </p:cNvSpPr>
          <p:nvPr>
            <p:ph type="body" sz="quarter" idx="11"/>
          </p:nvPr>
        </p:nvSpPr>
        <p:spPr>
          <a:xfrm>
            <a:off x="34820" y="6347412"/>
            <a:ext cx="8538424" cy="548640"/>
          </a:xfrm>
        </p:spPr>
        <p:txBody>
          <a:bodyPr/>
          <a:lstStyle/>
          <a:p>
            <a:r>
              <a:rPr lang="en-US" dirty="0" smtClean="0"/>
              <a:t>SOURCES: </a:t>
            </a:r>
            <a:r>
              <a:rPr lang="en-US" i="1" dirty="0" smtClean="0"/>
              <a:t>Enrollment and spending: </a:t>
            </a:r>
            <a:r>
              <a:rPr lang="en-US" dirty="0" smtClean="0"/>
              <a:t>KFF </a:t>
            </a:r>
            <a:r>
              <a:rPr lang="en-US" dirty="0"/>
              <a:t>estimates based on analysis of data from the </a:t>
            </a:r>
            <a:r>
              <a:rPr lang="en-US" dirty="0" smtClean="0"/>
              <a:t>FFY 2014 </a:t>
            </a:r>
            <a:r>
              <a:rPr lang="en-US" dirty="0"/>
              <a:t>Medicaid Statistical Information System (MSIS) and CMS-64 reports. Because </a:t>
            </a:r>
            <a:r>
              <a:rPr lang="en-US" dirty="0" smtClean="0"/>
              <a:t>FFY 2014 </a:t>
            </a:r>
            <a:r>
              <a:rPr lang="en-US" dirty="0"/>
              <a:t>data was missing some or all quarters for some states, we adjusted the data using secondary data to represent a full fiscal year of enrollment</a:t>
            </a:r>
            <a:r>
              <a:rPr lang="en-US" dirty="0" smtClean="0"/>
              <a:t>. </a:t>
            </a:r>
            <a:r>
              <a:rPr lang="en-US" i="1" dirty="0" smtClean="0"/>
              <a:t>Spending per enrollee: </a:t>
            </a:r>
            <a:r>
              <a:rPr lang="en-US" dirty="0" smtClean="0"/>
              <a:t>KFF estimates based on analysis from FFY 2014 MSIS and Urban Institute estimates from CMS-64 reports. This data reflects only states with 4 quarters of MSIS data. </a:t>
            </a:r>
            <a:endParaRPr lang="en-US" dirty="0"/>
          </a:p>
        </p:txBody>
      </p:sp>
      <p:sp>
        <p:nvSpPr>
          <p:cNvPr id="17" name="TextBox 16"/>
          <p:cNvSpPr txBox="1"/>
          <p:nvPr/>
        </p:nvSpPr>
        <p:spPr>
          <a:xfrm>
            <a:off x="343370" y="307538"/>
            <a:ext cx="4286573" cy="1015663"/>
          </a:xfrm>
          <a:prstGeom prst="rect">
            <a:avLst/>
          </a:prstGeom>
          <a:noFill/>
        </p:spPr>
        <p:txBody>
          <a:bodyPr wrap="square" rtlCol="0">
            <a:spAutoFit/>
          </a:bodyPr>
          <a:lstStyle/>
          <a:p>
            <a:r>
              <a:rPr lang="en-US" sz="2000" b="1" dirty="0" smtClean="0">
                <a:cs typeface="Meta Offc Pro"/>
              </a:rPr>
              <a:t>Nonelderly adults and children with disabilities represent 14% of Medicaid enrollment but 40% of spending.</a:t>
            </a:r>
            <a:endParaRPr lang="en-US" dirty="0" smtClean="0">
              <a:latin typeface="Calibri" pitchFamily="34" charset="0"/>
              <a:cs typeface="Meta Offc Pro"/>
            </a:endParaRPr>
          </a:p>
        </p:txBody>
      </p:sp>
      <p:sp>
        <p:nvSpPr>
          <p:cNvPr id="9" name="TextBox 8"/>
          <p:cNvSpPr txBox="1"/>
          <p:nvPr/>
        </p:nvSpPr>
        <p:spPr>
          <a:xfrm>
            <a:off x="5791200" y="1369976"/>
            <a:ext cx="2590800" cy="307777"/>
          </a:xfrm>
          <a:prstGeom prst="rect">
            <a:avLst/>
          </a:prstGeom>
          <a:noFill/>
        </p:spPr>
        <p:txBody>
          <a:bodyPr wrap="square" rtlCol="0">
            <a:spAutoFit/>
          </a:bodyPr>
          <a:lstStyle/>
          <a:p>
            <a:pPr algn="ctr"/>
            <a:r>
              <a:rPr lang="en-US" sz="1400" dirty="0" smtClean="0">
                <a:latin typeface="Calibri" pitchFamily="34" charset="0"/>
                <a:cs typeface="Meta Offc Pro"/>
              </a:rPr>
              <a:t>Individuals </a:t>
            </a:r>
            <a:r>
              <a:rPr lang="en-US" sz="1400" b="1" dirty="0" smtClean="0">
                <a:latin typeface="Calibri" pitchFamily="34" charset="0"/>
                <a:cs typeface="Meta Offc Pro"/>
              </a:rPr>
              <a:t>with </a:t>
            </a:r>
            <a:r>
              <a:rPr lang="en-US" sz="1400" dirty="0" smtClean="0">
                <a:latin typeface="Calibri" pitchFamily="34" charset="0"/>
                <a:cs typeface="Meta Offc Pro"/>
              </a:rPr>
              <a:t>disabilities</a:t>
            </a:r>
            <a:r>
              <a:rPr lang="en-US" sz="1400" b="1" dirty="0" smtClean="0">
                <a:latin typeface="Calibri" pitchFamily="34" charset="0"/>
                <a:cs typeface="Meta Offc Pro"/>
              </a:rPr>
              <a:t>  </a:t>
            </a:r>
          </a:p>
        </p:txBody>
      </p:sp>
      <p:sp>
        <p:nvSpPr>
          <p:cNvPr id="10" name="Rectangle 9"/>
          <p:cNvSpPr/>
          <p:nvPr/>
        </p:nvSpPr>
        <p:spPr>
          <a:xfrm>
            <a:off x="5821094" y="1467055"/>
            <a:ext cx="122506" cy="11362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21094" y="1766680"/>
            <a:ext cx="122506" cy="1136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19872" y="1380380"/>
            <a:ext cx="3704528" cy="307777"/>
          </a:xfrm>
          <a:prstGeom prst="rect">
            <a:avLst/>
          </a:prstGeom>
          <a:noFill/>
        </p:spPr>
        <p:txBody>
          <a:bodyPr wrap="square" rtlCol="0">
            <a:spAutoFit/>
          </a:bodyPr>
          <a:lstStyle/>
          <a:p>
            <a:pPr algn="ctr"/>
            <a:r>
              <a:rPr lang="en-US" sz="1400" dirty="0" smtClean="0">
                <a:latin typeface="Calibri" pitchFamily="34" charset="0"/>
                <a:cs typeface="Meta Offc Pro"/>
              </a:rPr>
              <a:t>Children and nonelderly adults </a:t>
            </a:r>
            <a:r>
              <a:rPr lang="en-US" sz="1400" b="1" dirty="0" smtClean="0">
                <a:latin typeface="Calibri" pitchFamily="34" charset="0"/>
                <a:cs typeface="Meta Offc Pro"/>
              </a:rPr>
              <a:t>with </a:t>
            </a:r>
            <a:r>
              <a:rPr lang="en-US" sz="1400" dirty="0" smtClean="0">
                <a:latin typeface="Calibri" pitchFamily="34" charset="0"/>
                <a:cs typeface="Meta Offc Pro"/>
              </a:rPr>
              <a:t>disabilities</a:t>
            </a:r>
            <a:r>
              <a:rPr lang="en-US" sz="1400" b="1" dirty="0" smtClean="0">
                <a:latin typeface="Calibri" pitchFamily="34" charset="0"/>
                <a:cs typeface="Meta Offc Pro"/>
              </a:rPr>
              <a:t>  </a:t>
            </a:r>
          </a:p>
        </p:txBody>
      </p:sp>
      <p:sp>
        <p:nvSpPr>
          <p:cNvPr id="13" name="Rectangle 12"/>
          <p:cNvSpPr/>
          <p:nvPr/>
        </p:nvSpPr>
        <p:spPr>
          <a:xfrm>
            <a:off x="868094" y="1467053"/>
            <a:ext cx="122506" cy="11362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8094" y="1750228"/>
            <a:ext cx="122506" cy="1136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9822" y="1673423"/>
            <a:ext cx="2590800" cy="307777"/>
          </a:xfrm>
          <a:prstGeom prst="rect">
            <a:avLst/>
          </a:prstGeom>
          <a:noFill/>
        </p:spPr>
        <p:txBody>
          <a:bodyPr wrap="square" rtlCol="0">
            <a:spAutoFit/>
          </a:bodyPr>
          <a:lstStyle/>
          <a:p>
            <a:pPr algn="ctr"/>
            <a:r>
              <a:rPr lang="en-US" sz="1400" dirty="0" smtClean="0">
                <a:latin typeface="Calibri" pitchFamily="34" charset="0"/>
                <a:cs typeface="Meta Offc Pro"/>
              </a:rPr>
              <a:t>Other Medicaid beneficiaries</a:t>
            </a:r>
            <a:endParaRPr lang="en-US" sz="1400" b="1" dirty="0" smtClean="0">
              <a:latin typeface="Calibri" pitchFamily="34" charset="0"/>
              <a:cs typeface="Meta Offc Pro"/>
            </a:endParaRPr>
          </a:p>
        </p:txBody>
      </p:sp>
      <p:sp>
        <p:nvSpPr>
          <p:cNvPr id="19" name="TextBox 18"/>
          <p:cNvSpPr txBox="1"/>
          <p:nvPr/>
        </p:nvSpPr>
        <p:spPr>
          <a:xfrm>
            <a:off x="5942281" y="1673423"/>
            <a:ext cx="2590800" cy="307777"/>
          </a:xfrm>
          <a:prstGeom prst="rect">
            <a:avLst/>
          </a:prstGeom>
          <a:noFill/>
        </p:spPr>
        <p:txBody>
          <a:bodyPr wrap="square" rtlCol="0">
            <a:spAutoFit/>
          </a:bodyPr>
          <a:lstStyle/>
          <a:p>
            <a:pPr algn="ctr"/>
            <a:r>
              <a:rPr lang="en-US" sz="1400" dirty="0" smtClean="0">
                <a:latin typeface="Calibri" pitchFamily="34" charset="0"/>
                <a:cs typeface="Meta Offc Pro"/>
              </a:rPr>
              <a:t>Individuals </a:t>
            </a:r>
            <a:r>
              <a:rPr lang="en-US" sz="1400" b="1" dirty="0" smtClean="0">
                <a:latin typeface="Calibri" pitchFamily="34" charset="0"/>
                <a:cs typeface="Meta Offc Pro"/>
              </a:rPr>
              <a:t>without </a:t>
            </a:r>
            <a:r>
              <a:rPr lang="en-US" sz="1400" dirty="0" smtClean="0">
                <a:latin typeface="Calibri" pitchFamily="34" charset="0"/>
                <a:cs typeface="Meta Offc Pro"/>
              </a:rPr>
              <a:t>disabilities</a:t>
            </a:r>
            <a:r>
              <a:rPr lang="en-US" sz="1400" b="1" dirty="0" smtClean="0">
                <a:latin typeface="Calibri" pitchFamily="34" charset="0"/>
                <a:cs typeface="Meta Offc Pro"/>
              </a:rPr>
              <a:t>  </a:t>
            </a:r>
          </a:p>
        </p:txBody>
      </p:sp>
    </p:spTree>
    <p:extLst>
      <p:ext uri="{BB962C8B-B14F-4D97-AF65-F5344CB8AC3E}">
        <p14:creationId xmlns:p14="http://schemas.microsoft.com/office/powerpoint/2010/main" val="134319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9600" y="990600"/>
            <a:ext cx="4749800" cy="3231654"/>
          </a:xfrm>
          <a:prstGeom prst="rect">
            <a:avLst/>
          </a:prstGeom>
          <a:noFill/>
        </p:spPr>
        <p:txBody>
          <a:bodyPr wrap="square" rtlCol="0">
            <a:spAutoFit/>
          </a:bodyPr>
          <a:lstStyle/>
          <a:p>
            <a:r>
              <a:rPr lang="en-US" sz="2000" dirty="0"/>
              <a:t>Bill was going to school and working as a nurse when he had his first mental break at age 27.  While </a:t>
            </a:r>
            <a:r>
              <a:rPr lang="en-US" sz="2000" dirty="0" smtClean="0"/>
              <a:t>hospitalized</a:t>
            </a:r>
            <a:r>
              <a:rPr lang="en-US" sz="2000" dirty="0"/>
              <a:t>, he was diagnosed with bipolar disorder and found out that he qualified for Medicaid. Medicaid covers the day treatment program that he attends for 30 hours a week, along with medication and doctor visits, to manage his condition.  Bill says that </a:t>
            </a:r>
            <a:r>
              <a:rPr lang="en-US" sz="2200" b="1" dirty="0">
                <a:solidFill>
                  <a:schemeClr val="accent1"/>
                </a:solidFill>
              </a:rPr>
              <a:t>Medicaid means he has “been given a second chance.”</a:t>
            </a:r>
            <a:endParaRPr lang="en-US" sz="2200" b="1" dirty="0" smtClean="0">
              <a:solidFill>
                <a:schemeClr val="accent1"/>
              </a:solidFill>
              <a:latin typeface="Calibri" pitchFamily="34" charset="0"/>
              <a:cs typeface="Meta Offc Pro"/>
            </a:endParaRPr>
          </a:p>
        </p:txBody>
      </p:sp>
      <p:sp>
        <p:nvSpPr>
          <p:cNvPr id="7" name="Title 3"/>
          <p:cNvSpPr>
            <a:spLocks noGrp="1"/>
          </p:cNvSpPr>
          <p:nvPr>
            <p:ph type="title"/>
          </p:nvPr>
        </p:nvSpPr>
        <p:spPr>
          <a:xfrm>
            <a:off x="4419600" y="381000"/>
            <a:ext cx="8961120" cy="914400"/>
          </a:xfrm>
        </p:spPr>
        <p:txBody>
          <a:bodyPr/>
          <a:lstStyle/>
          <a:p>
            <a:r>
              <a:rPr lang="en-US" dirty="0" smtClean="0"/>
              <a:t>Bill, age 42, Arizona</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568884"/>
            <a:ext cx="1981200" cy="1954207"/>
          </a:xfrm>
          <a:prstGeom prst="rect">
            <a:avLst/>
          </a:prstGeom>
          <a:ln w="228600" cap="sq" cmpd="thickThin">
            <a:solidFill>
              <a:schemeClr val="accent1"/>
            </a:solidFill>
            <a:prstDash val="solid"/>
            <a:miter lim="800000"/>
          </a:ln>
          <a:effectLst>
            <a:innerShdw blurRad="76200">
              <a:srgbClr val="000000"/>
            </a:innerShdw>
          </a:effectLst>
        </p:spPr>
      </p:pic>
      <p:sp>
        <p:nvSpPr>
          <p:cNvPr id="10" name="TextBox 9"/>
          <p:cNvSpPr txBox="1"/>
          <p:nvPr/>
        </p:nvSpPr>
        <p:spPr>
          <a:xfrm>
            <a:off x="0" y="990600"/>
            <a:ext cx="4191000" cy="3231654"/>
          </a:xfrm>
          <a:prstGeom prst="rect">
            <a:avLst/>
          </a:prstGeom>
          <a:noFill/>
        </p:spPr>
        <p:txBody>
          <a:bodyPr wrap="square" rtlCol="0">
            <a:spAutoFit/>
          </a:bodyPr>
          <a:lstStyle/>
          <a:p>
            <a:r>
              <a:rPr lang="en-US" sz="2000" dirty="0" smtClean="0"/>
              <a:t>Gabriel was born prematurely at 27 weeks and has chronic lung disease and other significant health needs. Medicaid provides nursing, therapies, and other services to keep him healthy and safe at home. Gabriel’s mother Jessica said she believes that </a:t>
            </a:r>
            <a:r>
              <a:rPr lang="en-US" sz="2200" b="1" dirty="0" smtClean="0">
                <a:solidFill>
                  <a:schemeClr val="accent1"/>
                </a:solidFill>
              </a:rPr>
              <a:t>Medicaid helps Gabriel to “reach his maximum potential”</a:t>
            </a:r>
            <a:r>
              <a:rPr lang="en-US" sz="2000" dirty="0" smtClean="0"/>
              <a:t> and maintain his quality of life. </a:t>
            </a:r>
            <a:endParaRPr lang="en-US" sz="2000" dirty="0" smtClean="0">
              <a:latin typeface="Calibri" pitchFamily="34" charset="0"/>
              <a:cs typeface="Meta Offc Pro"/>
            </a:endParaRPr>
          </a:p>
        </p:txBody>
      </p:sp>
      <p:sp>
        <p:nvSpPr>
          <p:cNvPr id="11" name="Title 3"/>
          <p:cNvSpPr txBox="1">
            <a:spLocks/>
          </p:cNvSpPr>
          <p:nvPr/>
        </p:nvSpPr>
        <p:spPr bwMode="auto">
          <a:xfrm>
            <a:off x="0" y="381000"/>
            <a:ext cx="40386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kern="0" dirty="0" smtClean="0"/>
              <a:t>Gabriel, age 4, Louisiana</a:t>
            </a:r>
            <a:endParaRPr lang="en-US" kern="0" dirty="0"/>
          </a:p>
        </p:txBody>
      </p:sp>
      <p:pic>
        <p:nvPicPr>
          <p:cNvPr id="2" name="Picture 1"/>
          <p:cNvPicPr>
            <a:picLocks noChangeAspect="1"/>
          </p:cNvPicPr>
          <p:nvPr/>
        </p:nvPicPr>
        <p:blipFill rotWithShape="1">
          <a:blip r:embed="rId3"/>
          <a:srcRect r="15392" b="40784"/>
          <a:stretch/>
        </p:blipFill>
        <p:spPr>
          <a:xfrm>
            <a:off x="1167308" y="4568884"/>
            <a:ext cx="1728292" cy="1939113"/>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2040839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375955154"/>
              </p:ext>
            </p:extLst>
          </p:nvPr>
        </p:nvGraphicFramePr>
        <p:xfrm>
          <a:off x="3657600" y="1752600"/>
          <a:ext cx="5410200" cy="46415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type="body" sz="quarter" idx="11"/>
          </p:nvPr>
        </p:nvSpPr>
        <p:spPr>
          <a:xfrm>
            <a:off x="85689" y="6309360"/>
            <a:ext cx="8321040" cy="548640"/>
          </a:xfrm>
        </p:spPr>
        <p:txBody>
          <a:bodyPr/>
          <a:lstStyle/>
          <a:p>
            <a:r>
              <a:rPr lang="en-US" dirty="0"/>
              <a:t>*Difference from ESI is statistically significant (p&lt;.05)</a:t>
            </a:r>
          </a:p>
          <a:p>
            <a:r>
              <a:rPr lang="en-US" dirty="0" smtClean="0"/>
              <a:t>NOTES: Access measures reflect experience in past 12 months. Respondents who said usual source of care was the emergency room are not counted as having a usual source of care. Employer-Sponsored Insurance includes other private. </a:t>
            </a:r>
          </a:p>
          <a:p>
            <a:r>
              <a:rPr lang="en-US" dirty="0" smtClean="0"/>
              <a:t>SOURCES: Uninsured rate: Early release estimates from the 2016 National Health Interview Survey (NHIS), May 2017.  </a:t>
            </a:r>
          </a:p>
          <a:p>
            <a:r>
              <a:rPr lang="en-US" dirty="0" smtClean="0"/>
              <a:t>Access measures: KFF analysis of 2015 National Health Insurance Survey data. </a:t>
            </a:r>
            <a:endParaRPr lang="en-US" b="1" dirty="0">
              <a:solidFill>
                <a:srgbClr val="FF0000"/>
              </a:solidFill>
            </a:endParaRPr>
          </a:p>
        </p:txBody>
      </p:sp>
      <p:sp>
        <p:nvSpPr>
          <p:cNvPr id="4" name="Title 3"/>
          <p:cNvSpPr>
            <a:spLocks noGrp="1"/>
          </p:cNvSpPr>
          <p:nvPr>
            <p:ph type="title"/>
          </p:nvPr>
        </p:nvSpPr>
        <p:spPr>
          <a:xfrm>
            <a:off x="3910026" y="124254"/>
            <a:ext cx="5244860" cy="914400"/>
          </a:xfrm>
        </p:spPr>
        <p:txBody>
          <a:bodyPr/>
          <a:lstStyle/>
          <a:p>
            <a:r>
              <a:rPr lang="en-US" sz="2400" dirty="0" smtClean="0"/>
              <a:t>Children with Medicaid/CHIP have greater access to care than uninsured children and comparable access to children with ESI.   </a:t>
            </a:r>
            <a:endParaRPr lang="en-US" sz="2400" dirty="0"/>
          </a:p>
        </p:txBody>
      </p:sp>
      <p:graphicFrame>
        <p:nvGraphicFramePr>
          <p:cNvPr id="5" name="Content Placeholder 4"/>
          <p:cNvGraphicFramePr>
            <a:graphicFrameLocks/>
          </p:cNvGraphicFramePr>
          <p:nvPr>
            <p:extLst>
              <p:ext uri="{D42A27DB-BD31-4B8C-83A1-F6EECF244321}">
                <p14:modId xmlns:p14="http://schemas.microsoft.com/office/powerpoint/2010/main" val="1857596715"/>
              </p:ext>
            </p:extLst>
          </p:nvPr>
        </p:nvGraphicFramePr>
        <p:xfrm>
          <a:off x="85689" y="1752600"/>
          <a:ext cx="3419511" cy="4114801"/>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3"/>
          <p:cNvSpPr txBox="1">
            <a:spLocks/>
          </p:cNvSpPr>
          <p:nvPr/>
        </p:nvSpPr>
        <p:spPr bwMode="auto">
          <a:xfrm>
            <a:off x="100066" y="491922"/>
            <a:ext cx="35814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r>
              <a:rPr lang="en-US" sz="2400" kern="0" dirty="0" smtClean="0"/>
              <a:t>The uninsured rate for children is at a record low. </a:t>
            </a:r>
            <a:endParaRPr lang="en-US" sz="2400" kern="0" dirty="0"/>
          </a:p>
        </p:txBody>
      </p:sp>
    </p:spTree>
    <p:extLst>
      <p:ext uri="{BB962C8B-B14F-4D97-AF65-F5344CB8AC3E}">
        <p14:creationId xmlns:p14="http://schemas.microsoft.com/office/powerpoint/2010/main" val="526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881" y="3962400"/>
            <a:ext cx="8961120" cy="4754880"/>
          </a:xfrm>
        </p:spPr>
        <p:txBody>
          <a:bodyPr/>
          <a:lstStyle/>
          <a:p>
            <a:pPr marL="0" indent="0">
              <a:buNone/>
            </a:pPr>
            <a:r>
              <a:rPr lang="en-US" sz="2600" i="1" dirty="0" smtClean="0"/>
              <a:t>“My children currently have </a:t>
            </a:r>
            <a:r>
              <a:rPr lang="en-US" sz="2600" b="1" i="1" dirty="0" smtClean="0">
                <a:solidFill>
                  <a:schemeClr val="accent4"/>
                </a:solidFill>
              </a:rPr>
              <a:t>Medicaid</a:t>
            </a:r>
            <a:r>
              <a:rPr lang="en-US" sz="2600" i="1" dirty="0" smtClean="0"/>
              <a:t>….should they need to go to the dentist, they have the cleaning, as needed—their yearly check-up. My son needed glasses, so that was being taken care of. And their </a:t>
            </a:r>
            <a:r>
              <a:rPr lang="en-US" sz="2600" b="1" i="1" dirty="0" smtClean="0">
                <a:solidFill>
                  <a:schemeClr val="accent4"/>
                </a:solidFill>
              </a:rPr>
              <a:t>injections, their vaccinations, for school</a:t>
            </a:r>
            <a:r>
              <a:rPr lang="en-US" sz="2600" i="1" dirty="0" smtClean="0"/>
              <a:t>. It’s a blessing.”</a:t>
            </a:r>
            <a:endParaRPr lang="en-US" sz="2600" i="1" dirty="0"/>
          </a:p>
          <a:p>
            <a:pPr marL="0" indent="0">
              <a:buNone/>
            </a:pPr>
            <a:r>
              <a:rPr lang="en-US" sz="2600" dirty="0" smtClean="0"/>
              <a:t>				</a:t>
            </a:r>
            <a:r>
              <a:rPr lang="en-US" sz="2400" dirty="0" smtClean="0"/>
              <a:t>– </a:t>
            </a:r>
            <a:r>
              <a:rPr lang="en-US" sz="2600" dirty="0" smtClean="0"/>
              <a:t>Maria (Blanco, TX)</a:t>
            </a:r>
            <a:endParaRPr lang="en-US" sz="2600" dirty="0"/>
          </a:p>
          <a:p>
            <a:pPr marL="0" indent="0">
              <a:buNone/>
            </a:pPr>
            <a:endParaRPr lang="en-US" sz="2600" dirty="0"/>
          </a:p>
        </p:txBody>
      </p:sp>
      <p:sp>
        <p:nvSpPr>
          <p:cNvPr id="5" name="Content Placeholder 1"/>
          <p:cNvSpPr txBox="1">
            <a:spLocks/>
          </p:cNvSpPr>
          <p:nvPr/>
        </p:nvSpPr>
        <p:spPr>
          <a:xfrm>
            <a:off x="2547257" y="457200"/>
            <a:ext cx="6596743" cy="4754880"/>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sz="2600" i="1" kern="0" dirty="0" smtClean="0"/>
              <a:t>“Now I have a doctor for my son through Medicaid…It’s been very helpful knowing that if something happens with him I can just </a:t>
            </a:r>
            <a:r>
              <a:rPr lang="en-US" sz="2600" b="1" i="1" kern="0" dirty="0" smtClean="0">
                <a:solidFill>
                  <a:schemeClr val="accent4"/>
                </a:solidFill>
              </a:rPr>
              <a:t>go to a doctor without having to be scared</a:t>
            </a:r>
            <a:r>
              <a:rPr lang="en-US" sz="2600" i="1" kern="0" dirty="0" smtClean="0"/>
              <a:t> that it’s </a:t>
            </a:r>
            <a:r>
              <a:rPr lang="en-US" sz="2600" b="1" i="1" kern="0" dirty="0" smtClean="0">
                <a:solidFill>
                  <a:schemeClr val="accent4"/>
                </a:solidFill>
              </a:rPr>
              <a:t>going to put me into debt</a:t>
            </a:r>
            <a:r>
              <a:rPr lang="en-US" sz="2600" i="1" kern="0" dirty="0" smtClean="0"/>
              <a:t>.”</a:t>
            </a:r>
          </a:p>
          <a:p>
            <a:pPr marL="0" indent="0">
              <a:buFontTx/>
              <a:buNone/>
            </a:pPr>
            <a:r>
              <a:rPr lang="en-US" sz="2600" kern="0" dirty="0" smtClean="0"/>
              <a:t>		</a:t>
            </a:r>
            <a:r>
              <a:rPr lang="en-US" sz="2600" kern="0" dirty="0"/>
              <a:t>	</a:t>
            </a:r>
            <a:r>
              <a:rPr lang="en-US" sz="2400" kern="0" dirty="0" smtClean="0"/>
              <a:t>– </a:t>
            </a:r>
            <a:r>
              <a:rPr lang="en-US" sz="2600" kern="0" dirty="0" smtClean="0"/>
              <a:t>Marissa (Denver, CO)</a:t>
            </a:r>
          </a:p>
          <a:p>
            <a:pPr marL="0" indent="0">
              <a:buFontTx/>
              <a:buNone/>
            </a:pPr>
            <a:endParaRPr lang="en-US" sz="2600" i="1" kern="0" dirty="0" smtClean="0"/>
          </a:p>
          <a:p>
            <a:pPr marL="0" indent="0">
              <a:buFontTx/>
              <a:buNone/>
            </a:pPr>
            <a:r>
              <a:rPr lang="en-US" sz="2600" kern="0" dirty="0" smtClean="0"/>
              <a:t>				</a:t>
            </a:r>
            <a:endParaRPr lang="en-US" sz="2600" kern="0" dirty="0"/>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7200" y="509588"/>
            <a:ext cx="1521887" cy="3148012"/>
          </a:xfrm>
          <a:prstGeom prst="rect">
            <a:avLst/>
          </a:prstGeom>
        </p:spPr>
      </p:pic>
    </p:spTree>
    <p:extLst>
      <p:ext uri="{BB962C8B-B14F-4D97-AF65-F5344CB8AC3E}">
        <p14:creationId xmlns:p14="http://schemas.microsoft.com/office/powerpoint/2010/main" val="352448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45628" y="4503235"/>
            <a:ext cx="1752398" cy="1668965"/>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6"/>
          <p:cNvSpPr txBox="1">
            <a:spLocks noChangeArrowheads="1"/>
          </p:cNvSpPr>
          <p:nvPr/>
        </p:nvSpPr>
        <p:spPr bwMode="auto">
          <a:xfrm>
            <a:off x="311122" y="4523083"/>
            <a:ext cx="1828395" cy="1600438"/>
          </a:xfrm>
          <a:prstGeom prst="rect">
            <a:avLst/>
          </a:prstGeom>
          <a:noFill/>
          <a:ln w="9525">
            <a:noFill/>
            <a:miter lim="800000"/>
            <a:headEnd/>
            <a:tailEnd/>
          </a:ln>
        </p:spPr>
        <p:txBody>
          <a:bodyPr wrap="square">
            <a:spAutoFit/>
          </a:bodyPr>
          <a:lstStyle/>
          <a:p>
            <a:pPr algn="ctr" eaLnBrk="0" fontAlgn="base" hangingPunct="0">
              <a:spcAft>
                <a:spcPct val="0"/>
              </a:spcAft>
            </a:pPr>
            <a:r>
              <a:rPr lang="en-US" sz="1400" b="1" dirty="0" smtClean="0">
                <a:solidFill>
                  <a:srgbClr val="000000"/>
                </a:solidFill>
                <a:cs typeface="Arial" pitchFamily="34" charset="0"/>
              </a:rPr>
              <a:t>84% </a:t>
            </a:r>
          </a:p>
          <a:p>
            <a:pPr algn="ctr" eaLnBrk="0" fontAlgn="base" hangingPunct="0">
              <a:spcAft>
                <a:spcPct val="0"/>
              </a:spcAft>
            </a:pPr>
            <a:r>
              <a:rPr lang="en-US" sz="1400" dirty="0" smtClean="0">
                <a:solidFill>
                  <a:srgbClr val="000000"/>
                </a:solidFill>
                <a:cs typeface="Arial" pitchFamily="34" charset="0"/>
              </a:rPr>
              <a:t>of the public </a:t>
            </a:r>
          </a:p>
          <a:p>
            <a:pPr algn="ctr" eaLnBrk="0" fontAlgn="base" hangingPunct="0">
              <a:spcAft>
                <a:spcPct val="0"/>
              </a:spcAft>
            </a:pPr>
            <a:r>
              <a:rPr lang="en-US" sz="1400" dirty="0" smtClean="0">
                <a:solidFill>
                  <a:srgbClr val="000000"/>
                </a:solidFill>
                <a:cs typeface="Arial" pitchFamily="34" charset="0"/>
              </a:rPr>
              <a:t>believe expansion states should continue to receive enhanced federal expansion funds</a:t>
            </a:r>
            <a:endParaRPr lang="en-US" sz="1400" b="1" dirty="0" smtClean="0">
              <a:solidFill>
                <a:srgbClr val="000000"/>
              </a:solidFill>
              <a:cs typeface="Arial" pitchFamily="34" charset="0"/>
            </a:endParaRPr>
          </a:p>
        </p:txBody>
      </p:sp>
      <p:sp>
        <p:nvSpPr>
          <p:cNvPr id="2" name="Title 1"/>
          <p:cNvSpPr>
            <a:spLocks noGrp="1"/>
          </p:cNvSpPr>
          <p:nvPr>
            <p:ph type="title"/>
          </p:nvPr>
        </p:nvSpPr>
        <p:spPr>
          <a:xfrm>
            <a:off x="152400" y="304800"/>
            <a:ext cx="8991600" cy="914400"/>
          </a:xfrm>
        </p:spPr>
        <p:txBody>
          <a:bodyPr/>
          <a:lstStyle/>
          <a:p>
            <a:pPr>
              <a:spcBef>
                <a:spcPts val="0"/>
              </a:spcBef>
            </a:pPr>
            <a:r>
              <a:rPr lang="en-US" sz="2600" dirty="0" smtClean="0"/>
              <a:t>The Medicaid expansion has led to improvements in coverage, access to and affordability of care, and employment. </a:t>
            </a:r>
            <a:endParaRPr lang="en-US" sz="2600" dirty="0"/>
          </a:p>
        </p:txBody>
      </p:sp>
      <p:sp>
        <p:nvSpPr>
          <p:cNvPr id="6" name="Text Box 4"/>
          <p:cNvSpPr txBox="1">
            <a:spLocks noChangeArrowheads="1"/>
          </p:cNvSpPr>
          <p:nvPr/>
        </p:nvSpPr>
        <p:spPr bwMode="auto">
          <a:xfrm>
            <a:off x="5843620" y="4823936"/>
            <a:ext cx="3369561" cy="738664"/>
          </a:xfrm>
          <a:prstGeom prst="rect">
            <a:avLst/>
          </a:prstGeom>
          <a:noFill/>
          <a:ln w="9525">
            <a:noFill/>
            <a:miter lim="800000"/>
            <a:headEnd/>
            <a:tailEnd/>
          </a:ln>
        </p:spPr>
        <p:txBody>
          <a:bodyPr wrap="square">
            <a:spAutoFit/>
          </a:bodyPr>
          <a:lstStyle/>
          <a:p>
            <a:r>
              <a:rPr lang="en-US" sz="2100" b="1" dirty="0" smtClean="0">
                <a:ln w="0">
                  <a:noFill/>
                  <a:prstDash val="solid"/>
                </a:ln>
                <a:solidFill>
                  <a:srgbClr val="133559"/>
                </a:solidFill>
                <a:effectLst>
                  <a:outerShdw blurRad="50800" dist="38100" dir="2700000" algn="tl" rotWithShape="0">
                    <a:prstClr val="black">
                      <a:alpha val="40000"/>
                    </a:prstClr>
                  </a:outerShdw>
                </a:effectLst>
              </a:rPr>
              <a:t>Supports Employment and Financial Security</a:t>
            </a:r>
            <a:endParaRPr lang="en-US" sz="2100" dirty="0">
              <a:ln w="0">
                <a:noFill/>
                <a:prstDash val="solid"/>
              </a:ln>
              <a:solidFill>
                <a:srgbClr val="133559"/>
              </a:solidFill>
              <a:cs typeface="Arial" pitchFamily="34" charset="0"/>
            </a:endParaRPr>
          </a:p>
        </p:txBody>
      </p:sp>
      <p:sp>
        <p:nvSpPr>
          <p:cNvPr id="13" name="Text Box 11"/>
          <p:cNvSpPr txBox="1">
            <a:spLocks noChangeArrowheads="1"/>
          </p:cNvSpPr>
          <p:nvPr/>
        </p:nvSpPr>
        <p:spPr bwMode="auto">
          <a:xfrm>
            <a:off x="5801769" y="2537936"/>
            <a:ext cx="2962869" cy="738664"/>
          </a:xfrm>
          <a:prstGeom prst="rect">
            <a:avLst/>
          </a:prstGeom>
          <a:noFill/>
          <a:ln w="9525">
            <a:noFill/>
            <a:miter lim="800000"/>
            <a:headEnd/>
            <a:tailEnd/>
          </a:ln>
        </p:spPr>
        <p:txBody>
          <a:bodyPr wrap="square">
            <a:spAutoFit/>
          </a:bodyPr>
          <a:lstStyle/>
          <a:p>
            <a:pPr eaLnBrk="0" fontAlgn="base" hangingPunct="0">
              <a:spcAft>
                <a:spcPct val="0"/>
              </a:spcAft>
            </a:pPr>
            <a:r>
              <a:rPr lang="en-US" sz="2100" b="1" dirty="0" smtClean="0">
                <a:ln w="0">
                  <a:noFill/>
                  <a:prstDash val="solid"/>
                </a:ln>
                <a:solidFill>
                  <a:srgbClr val="133559"/>
                </a:solidFill>
                <a:effectLst>
                  <a:outerShdw blurRad="50800" dist="38100" dir="2700000" algn="tl" rotWithShape="0">
                    <a:prstClr val="black">
                      <a:alpha val="40000"/>
                    </a:prstClr>
                  </a:outerShdw>
                </a:effectLst>
                <a:cs typeface="Arial" pitchFamily="34" charset="0"/>
              </a:rPr>
              <a:t>Increased Access to Care and Service Utilization</a:t>
            </a:r>
            <a:endParaRPr lang="en-US" sz="2100" dirty="0" smtClean="0">
              <a:ln w="0">
                <a:noFill/>
                <a:prstDash val="solid"/>
              </a:ln>
              <a:solidFill>
                <a:srgbClr val="133559"/>
              </a:solidFill>
              <a:cs typeface="Arial" pitchFamily="34" charset="0"/>
            </a:endParaRPr>
          </a:p>
        </p:txBody>
      </p:sp>
      <p:sp>
        <p:nvSpPr>
          <p:cNvPr id="12" name="Text Box 10"/>
          <p:cNvSpPr txBox="1">
            <a:spLocks noChangeArrowheads="1"/>
          </p:cNvSpPr>
          <p:nvPr/>
        </p:nvSpPr>
        <p:spPr bwMode="auto">
          <a:xfrm>
            <a:off x="5810395" y="1437874"/>
            <a:ext cx="3120069" cy="738664"/>
          </a:xfrm>
          <a:prstGeom prst="rect">
            <a:avLst/>
          </a:prstGeom>
          <a:noFill/>
          <a:ln w="9525">
            <a:noFill/>
            <a:miter lim="800000"/>
            <a:headEnd/>
            <a:tailEnd/>
          </a:ln>
        </p:spPr>
        <p:txBody>
          <a:bodyPr wrap="square">
            <a:spAutoFit/>
          </a:bodyPr>
          <a:lstStyle/>
          <a:p>
            <a:pPr eaLnBrk="0" fontAlgn="base" hangingPunct="0">
              <a:spcAft>
                <a:spcPct val="0"/>
              </a:spcAft>
            </a:pPr>
            <a:r>
              <a:rPr lang="en-US" sz="2100" b="1" dirty="0" smtClean="0">
                <a:ln w="0">
                  <a:noFill/>
                  <a:prstDash val="solid"/>
                </a:ln>
                <a:solidFill>
                  <a:srgbClr val="133559"/>
                </a:solidFill>
                <a:effectLst>
                  <a:outerShdw blurRad="50800" dist="38100" dir="2700000" algn="tl" rotWithShape="0">
                    <a:prstClr val="black">
                      <a:alpha val="40000"/>
                    </a:prstClr>
                  </a:outerShdw>
                </a:effectLst>
                <a:cs typeface="Arial" pitchFamily="34" charset="0"/>
              </a:rPr>
              <a:t>Reduction in the Number </a:t>
            </a:r>
          </a:p>
          <a:p>
            <a:pPr eaLnBrk="0" fontAlgn="base" hangingPunct="0">
              <a:spcAft>
                <a:spcPct val="0"/>
              </a:spcAft>
            </a:pPr>
            <a:r>
              <a:rPr lang="en-US" sz="2100" b="1" dirty="0" smtClean="0">
                <a:ln w="0">
                  <a:noFill/>
                  <a:prstDash val="solid"/>
                </a:ln>
                <a:solidFill>
                  <a:srgbClr val="133559"/>
                </a:solidFill>
                <a:effectLst>
                  <a:outerShdw blurRad="50800" dist="38100" dir="2700000" algn="tl" rotWithShape="0">
                    <a:prstClr val="black">
                      <a:alpha val="40000"/>
                    </a:prstClr>
                  </a:outerShdw>
                </a:effectLst>
                <a:cs typeface="Arial" pitchFamily="34" charset="0"/>
              </a:rPr>
              <a:t>of Uninsured </a:t>
            </a:r>
            <a:endParaRPr lang="en-US" sz="2100" dirty="0" smtClean="0">
              <a:ln w="0">
                <a:noFill/>
                <a:prstDash val="solid"/>
              </a:ln>
              <a:solidFill>
                <a:srgbClr val="133559"/>
              </a:solidFill>
              <a:cs typeface="Arial" pitchFamily="34" charset="0"/>
            </a:endParaRPr>
          </a:p>
        </p:txBody>
      </p:sp>
      <p:sp>
        <p:nvSpPr>
          <p:cNvPr id="52" name="Right Arrow 51"/>
          <p:cNvSpPr/>
          <p:nvPr/>
        </p:nvSpPr>
        <p:spPr>
          <a:xfrm>
            <a:off x="3050300" y="2598566"/>
            <a:ext cx="912100" cy="1821034"/>
          </a:xfrm>
          <a:prstGeom prst="rightArrow">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Text Placeholder 5"/>
          <p:cNvSpPr txBox="1">
            <a:spLocks/>
          </p:cNvSpPr>
          <p:nvPr/>
        </p:nvSpPr>
        <p:spPr>
          <a:xfrm>
            <a:off x="9330" y="6211895"/>
            <a:ext cx="8372669" cy="640080"/>
          </a:xfrm>
          <a:prstGeom prst="rect">
            <a:avLst/>
          </a:prstGeom>
        </p:spPr>
        <p:txBody>
          <a:bodyPr anchor="b" anchorCtr="0"/>
          <a:lstStyle>
            <a:lvl1pPr marL="0" indent="0" algn="l" rtl="0" eaLnBrk="1" fontAlgn="base" hangingPunct="1">
              <a:spcBef>
                <a:spcPts val="0"/>
              </a:spcBef>
              <a:spcAft>
                <a:spcPct val="0"/>
              </a:spcAft>
              <a:buFont typeface="Arial" pitchFamily="34" charset="0"/>
              <a:buNone/>
              <a:defRPr sz="1100" baseline="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kern="0" dirty="0" smtClean="0"/>
              <a:t>SOURCE:  L. Antonisse, R. Garfield, R. Rudowitz, and S. Artiga, </a:t>
            </a:r>
            <a:r>
              <a:rPr lang="en-US" i="1" kern="0" dirty="0" smtClean="0"/>
              <a:t>The Effects of Medicaid  Expansion under the ACA: Updated Findings from a Literature Review </a:t>
            </a:r>
            <a:r>
              <a:rPr lang="en-US" kern="0" dirty="0" smtClean="0"/>
              <a:t>(Washington, DC: Kaiser Commission on Medicaid and the Uninsured</a:t>
            </a:r>
            <a:r>
              <a:rPr lang="en-US" kern="0" dirty="0"/>
              <a:t>, </a:t>
            </a:r>
            <a:r>
              <a:rPr lang="en-US" kern="0" dirty="0" smtClean="0"/>
              <a:t>February 2017</a:t>
            </a:r>
            <a:r>
              <a:rPr lang="en-US" kern="0" dirty="0"/>
              <a:t>), </a:t>
            </a:r>
            <a:r>
              <a:rPr lang="en-US" kern="0" dirty="0">
                <a:hlinkClick r:id="rId3"/>
              </a:rPr>
              <a:t>http://kff.org/medicaid/issue-brief/the-effects-of-medicaid-expansion-under-the-aca-updated-findings-from-a-literature-review</a:t>
            </a:r>
            <a:r>
              <a:rPr lang="en-US" kern="0" dirty="0" smtClean="0">
                <a:hlinkClick r:id="rId3"/>
              </a:rPr>
              <a:t>/</a:t>
            </a:r>
            <a:r>
              <a:rPr lang="en-US" kern="0" dirty="0" smtClean="0"/>
              <a:t> </a:t>
            </a:r>
            <a:endParaRPr lang="en-US" kern="0" dirty="0">
              <a:solidFill>
                <a:schemeClr val="bg2">
                  <a:lumMod val="10000"/>
                </a:schemeClr>
              </a:solidFill>
              <a:sym typeface="Tahoma" pitchFamily="34" charset="0"/>
            </a:endParaRPr>
          </a:p>
        </p:txBody>
      </p:sp>
      <p:pic>
        <p:nvPicPr>
          <p:cNvPr id="9" name="Picture 8"/>
          <p:cNvPicPr>
            <a:picLocks noChangeAspect="1"/>
          </p:cNvPicPr>
          <p:nvPr/>
        </p:nvPicPr>
        <p:blipFill>
          <a:blip r:embed="rId4"/>
          <a:stretch>
            <a:fillRect/>
          </a:stretch>
        </p:blipFill>
        <p:spPr>
          <a:xfrm>
            <a:off x="9427" y="1909691"/>
            <a:ext cx="3047540" cy="1691055"/>
          </a:xfrm>
          <a:prstGeom prst="rect">
            <a:avLst/>
          </a:prstGeom>
        </p:spPr>
      </p:pic>
      <p:grpSp>
        <p:nvGrpSpPr>
          <p:cNvPr id="86" name="Group 85"/>
          <p:cNvGrpSpPr/>
          <p:nvPr/>
        </p:nvGrpSpPr>
        <p:grpSpPr>
          <a:xfrm>
            <a:off x="263638" y="3733800"/>
            <a:ext cx="2672652" cy="292388"/>
            <a:chOff x="4332213" y="5033496"/>
            <a:chExt cx="4058376" cy="292388"/>
          </a:xfrm>
        </p:grpSpPr>
        <p:sp>
          <p:nvSpPr>
            <p:cNvPr id="88" name="Rectangle 87"/>
            <p:cNvSpPr>
              <a:spLocks noChangeArrowheads="1"/>
            </p:cNvSpPr>
            <p:nvPr/>
          </p:nvSpPr>
          <p:spPr bwMode="auto">
            <a:xfrm>
              <a:off x="4332213" y="5109304"/>
              <a:ext cx="227736" cy="152791"/>
            </a:xfrm>
            <a:prstGeom prst="rect">
              <a:avLst/>
            </a:prstGeom>
            <a:solidFill>
              <a:schemeClr val="accent2"/>
            </a:solidFill>
            <a:ln w="19050">
              <a:solidFill>
                <a:srgbClr val="000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b="1" dirty="0">
                <a:solidFill>
                  <a:srgbClr val="000000"/>
                </a:solidFill>
                <a:cs typeface="Calibri" pitchFamily="34" charset="0"/>
              </a:endParaRPr>
            </a:p>
          </p:txBody>
        </p:sp>
        <p:sp>
          <p:nvSpPr>
            <p:cNvPr id="89" name="Text Box 135"/>
            <p:cNvSpPr txBox="1">
              <a:spLocks noChangeArrowheads="1"/>
            </p:cNvSpPr>
            <p:nvPr/>
          </p:nvSpPr>
          <p:spPr bwMode="auto">
            <a:xfrm>
              <a:off x="4532586" y="5033496"/>
              <a:ext cx="3858003" cy="292388"/>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srgbClr val="000000"/>
                  </a:solidFill>
                  <a:cs typeface="Calibri" pitchFamily="34" charset="0"/>
                </a:rPr>
                <a:t>Expanded (32 States including DC)</a:t>
              </a:r>
              <a:endParaRPr lang="en-US" sz="1300" b="1" dirty="0">
                <a:solidFill>
                  <a:srgbClr val="000000"/>
                </a:solidFill>
                <a:cs typeface="Calibri" pitchFamily="34" charset="0"/>
              </a:endParaRPr>
            </a:p>
          </p:txBody>
        </p:sp>
      </p:grpSp>
      <p:sp>
        <p:nvSpPr>
          <p:cNvPr id="87" name="Text Box 135"/>
          <p:cNvSpPr txBox="1">
            <a:spLocks noChangeArrowheads="1"/>
          </p:cNvSpPr>
          <p:nvPr/>
        </p:nvSpPr>
        <p:spPr bwMode="auto">
          <a:xfrm>
            <a:off x="402650" y="4077738"/>
            <a:ext cx="2035750" cy="292388"/>
          </a:xfrm>
          <a:prstGeom prst="rect">
            <a:avLst/>
          </a:prstGeom>
          <a:noFill/>
          <a:ln w="9525">
            <a:noFill/>
            <a:miter lim="800000"/>
            <a:headEnd/>
            <a:tailEnd/>
          </a:ln>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srgbClr val="000000"/>
                </a:solidFill>
                <a:cs typeface="Calibri" pitchFamily="34" charset="0"/>
              </a:rPr>
              <a:t>Did Not Expand (19 States)</a:t>
            </a:r>
            <a:endParaRPr lang="en-US" sz="1300" b="1" dirty="0">
              <a:solidFill>
                <a:srgbClr val="000000"/>
              </a:solidFill>
              <a:cs typeface="Calibri" pitchFamily="34" charset="0"/>
            </a:endParaRPr>
          </a:p>
        </p:txBody>
      </p:sp>
      <p:sp>
        <p:nvSpPr>
          <p:cNvPr id="90" name="Rectangle 89"/>
          <p:cNvSpPr>
            <a:spLocks noChangeArrowheads="1"/>
          </p:cNvSpPr>
          <p:nvPr/>
        </p:nvSpPr>
        <p:spPr bwMode="auto">
          <a:xfrm>
            <a:off x="263638" y="4140843"/>
            <a:ext cx="152400" cy="159236"/>
          </a:xfrm>
          <a:prstGeom prst="rect">
            <a:avLst/>
          </a:prstGeom>
          <a:solidFill>
            <a:schemeClr val="tx2"/>
          </a:solidFill>
          <a:ln w="19050">
            <a:solidFill>
              <a:schemeClr val="tx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000000"/>
              </a:solidFill>
              <a:cs typeface="Calibri" pitchFamily="34" charset="0"/>
            </a:endParaRPr>
          </a:p>
        </p:txBody>
      </p:sp>
      <p:sp>
        <p:nvSpPr>
          <p:cNvPr id="92" name="Text Box 4"/>
          <p:cNvSpPr txBox="1">
            <a:spLocks noChangeArrowheads="1"/>
          </p:cNvSpPr>
          <p:nvPr/>
        </p:nvSpPr>
        <p:spPr bwMode="auto">
          <a:xfrm>
            <a:off x="5843621" y="3680936"/>
            <a:ext cx="3369561" cy="738664"/>
          </a:xfrm>
          <a:prstGeom prst="rect">
            <a:avLst/>
          </a:prstGeom>
          <a:noFill/>
          <a:ln w="9525">
            <a:noFill/>
            <a:miter lim="800000"/>
            <a:headEnd/>
            <a:tailEnd/>
          </a:ln>
        </p:spPr>
        <p:txBody>
          <a:bodyPr wrap="square">
            <a:spAutoFit/>
          </a:bodyPr>
          <a:lstStyle/>
          <a:p>
            <a:r>
              <a:rPr lang="en-US" sz="2100" b="1" dirty="0" smtClean="0">
                <a:ln w="0">
                  <a:noFill/>
                  <a:prstDash val="solid"/>
                </a:ln>
                <a:solidFill>
                  <a:srgbClr val="133559"/>
                </a:solidFill>
                <a:effectLst>
                  <a:outerShdw blurRad="50800" dist="38100" dir="2700000" algn="tl" rotWithShape="0">
                    <a:prstClr val="black">
                      <a:alpha val="40000"/>
                    </a:prstClr>
                  </a:outerShdw>
                </a:effectLst>
              </a:rPr>
              <a:t>Improved Affordability of Care</a:t>
            </a:r>
            <a:endParaRPr lang="en-US" sz="2100" dirty="0">
              <a:ln w="0">
                <a:noFill/>
                <a:prstDash val="solid"/>
              </a:ln>
              <a:solidFill>
                <a:srgbClr val="133559"/>
              </a:solidFill>
              <a:cs typeface="Arial"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933" y="2467901"/>
            <a:ext cx="704806" cy="9610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9810" y="3581400"/>
            <a:ext cx="1040390" cy="8477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19600" y="1364551"/>
            <a:ext cx="993033" cy="88061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7856" y="4696456"/>
            <a:ext cx="942344" cy="942344"/>
          </a:xfrm>
          <a:prstGeom prst="rect">
            <a:avLst/>
          </a:prstGeom>
        </p:spPr>
      </p:pic>
    </p:spTree>
    <p:extLst>
      <p:ext uri="{BB962C8B-B14F-4D97-AF65-F5344CB8AC3E}">
        <p14:creationId xmlns:p14="http://schemas.microsoft.com/office/powerpoint/2010/main" val="2677943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Kaiser Report Slides Template</Template>
  <TotalTime>2532</TotalTime>
  <Words>1288</Words>
  <Application>Microsoft Office PowerPoint</Application>
  <PresentationFormat>On-screen Show (4:3)</PresentationFormat>
  <Paragraphs>134</Paragraphs>
  <Slides>12</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Meta Offc Pro</vt:lpstr>
      <vt:lpstr>MetaSerif-Book</vt:lpstr>
      <vt:lpstr>Tahoma</vt:lpstr>
      <vt:lpstr>Default with exhibit #</vt:lpstr>
      <vt:lpstr>Default with figure #</vt:lpstr>
      <vt:lpstr>Title page</vt:lpstr>
      <vt:lpstr>Nearly 6 in 10 Americans say Medicaid is important for them and their family. </vt:lpstr>
      <vt:lpstr>Medicaid and CHIP cover 20% of Americans, including: </vt:lpstr>
      <vt:lpstr>Medicaid funds over half of all long-term care (LTC) services. </vt:lpstr>
      <vt:lpstr>PowerPoint Presentation</vt:lpstr>
      <vt:lpstr>PowerPoint Presentation</vt:lpstr>
      <vt:lpstr>Bill, age 42, Arizona</vt:lpstr>
      <vt:lpstr>Children with Medicaid/CHIP have greater access to care than uninsured children and comparable access to children with ESI.   </vt:lpstr>
      <vt:lpstr>PowerPoint Presentation</vt:lpstr>
      <vt:lpstr>The Medicaid expansion has led to improvements in coverage, access to and affordability of care, and employment. </vt:lpstr>
      <vt:lpstr>PowerPoint Presentation</vt:lpstr>
      <vt:lpstr>CBO estimates federal savings from the AHCA Medicaid provisions.</vt:lpstr>
      <vt:lpstr>In FY 2014, state full-benefit per enrollee spending by enrollment group varied significantly, especially for high-cost populations</vt:lpstr>
    </vt:vector>
  </TitlesOfParts>
  <Company>HERMES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Larisa Antonisse</dc:creator>
  <cp:lastModifiedBy>Larisa Antonisse</cp:lastModifiedBy>
  <cp:revision>129</cp:revision>
  <cp:lastPrinted>2013-09-12T14:23:55Z</cp:lastPrinted>
  <dcterms:created xsi:type="dcterms:W3CDTF">2017-06-01T15:35:30Z</dcterms:created>
  <dcterms:modified xsi:type="dcterms:W3CDTF">2017-06-19T15:50:46Z</dcterms:modified>
</cp:coreProperties>
</file>