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58" r:id="rId2"/>
    <p:sldMasterId id="2147483648" r:id="rId3"/>
    <p:sldMasterId id="2147483679" r:id="rId4"/>
    <p:sldMasterId id="2147483683" r:id="rId5"/>
    <p:sldMasterId id="2147483677" r:id="rId6"/>
    <p:sldMasterId id="2147483662" r:id="rId7"/>
    <p:sldMasterId id="2147483674" r:id="rId8"/>
    <p:sldMasterId id="2147483697" r:id="rId9"/>
    <p:sldMasterId id="2147483702" r:id="rId10"/>
  </p:sldMasterIdLst>
  <p:notesMasterIdLst>
    <p:notesMasterId r:id="rId25"/>
  </p:notesMasterIdLst>
  <p:handoutMasterIdLst>
    <p:handoutMasterId r:id="rId26"/>
  </p:handoutMasterIdLst>
  <p:sldIdLst>
    <p:sldId id="295" r:id="rId11"/>
    <p:sldId id="336" r:id="rId12"/>
    <p:sldId id="335" r:id="rId13"/>
    <p:sldId id="344" r:id="rId14"/>
    <p:sldId id="298" r:id="rId15"/>
    <p:sldId id="339" r:id="rId16"/>
    <p:sldId id="302" r:id="rId17"/>
    <p:sldId id="337" r:id="rId18"/>
    <p:sldId id="304" r:id="rId19"/>
    <p:sldId id="340" r:id="rId20"/>
    <p:sldId id="305" r:id="rId21"/>
    <p:sldId id="347" r:id="rId22"/>
    <p:sldId id="343" r:id="rId23"/>
    <p:sldId id="341" r:id="rId24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Pollitz" initials="KP" lastIdx="2" clrIdx="0">
    <p:extLst>
      <p:ext uri="{19B8F6BF-5375-455C-9EA6-DF929625EA0E}">
        <p15:presenceInfo xmlns:p15="http://schemas.microsoft.com/office/powerpoint/2012/main" userId="S-1-5-21-1957994488-602162358-682003330-15264" providerId="AD"/>
      </p:ext>
    </p:extLst>
  </p:cmAuthor>
  <p:cmAuthor id="2" name="Jennifer Tolbert" initials="JT" lastIdx="2" clrIdx="1">
    <p:extLst>
      <p:ext uri="{19B8F6BF-5375-455C-9EA6-DF929625EA0E}">
        <p15:presenceInfo xmlns:p15="http://schemas.microsoft.com/office/powerpoint/2012/main" userId="S-1-5-21-1957994488-602162358-682003330-6665" providerId="AD"/>
      </p:ext>
    </p:extLst>
  </p:cmAuthor>
  <p:cmAuthor id="3" name="Wyatt Koma" initials="WK" lastIdx="1" clrIdx="2">
    <p:extLst>
      <p:ext uri="{19B8F6BF-5375-455C-9EA6-DF929625EA0E}">
        <p15:presenceInfo xmlns:p15="http://schemas.microsoft.com/office/powerpoint/2012/main" userId="S-1-5-21-1957994488-602162358-682003330-517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D40"/>
    <a:srgbClr val="DBDBDB"/>
    <a:srgbClr val="555659"/>
    <a:srgbClr val="FDCD05"/>
    <a:srgbClr val="0E3B5E"/>
    <a:srgbClr val="F5F2F2"/>
    <a:srgbClr val="CCD7E8"/>
    <a:srgbClr val="809DCB"/>
    <a:srgbClr val="0B5FB1"/>
    <a:srgbClr val="007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5116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588" y="138"/>
      </p:cViewPr>
      <p:guideLst>
        <p:guide orient="horz" pos="2160"/>
        <p:guide pos="35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C803A8-FD4D-7A4A-8FB4-F095F8E35A7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647696-CA65-994E-AFC8-84C1B1C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5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EE1B25-77F0-3A4C-A1ED-55939924362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A6764C-C15E-0340-B95F-B7B37D14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6764C-C15E-0340-B95F-B7B37D149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84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6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3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5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5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6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494" y="3140293"/>
            <a:ext cx="6788601" cy="1224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itt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5605" y="577031"/>
            <a:ext cx="9831919" cy="84421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6138" y="1847850"/>
            <a:ext cx="9831386" cy="40957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2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itter Blu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5606" y="577031"/>
            <a:ext cx="9812868" cy="84421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5605" y="1717510"/>
            <a:ext cx="9812869" cy="4216565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11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41" y="1912979"/>
            <a:ext cx="11269371" cy="3824866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6068533"/>
            <a:ext cx="10240087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4E8EC0-9E51-1B4B-8B5B-6438FF73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FC016A1-2979-EC4D-A307-EA083205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2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12974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1912974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68533"/>
            <a:ext cx="10293447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D663ECE-2525-9049-A44C-56EA831A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43E4725-3BC9-6D4A-A938-A693837F3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46" y="131907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97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88DAF-142A-484D-9CE0-D7263F06A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46" y="131907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9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itt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5605" y="577031"/>
            <a:ext cx="9831919" cy="84421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6138" y="1847850"/>
            <a:ext cx="9831386" cy="40957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4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itter Blu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5606" y="577031"/>
            <a:ext cx="9812868" cy="84421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5605" y="1717510"/>
            <a:ext cx="9812869" cy="4216565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39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254" y="288706"/>
            <a:ext cx="11104752" cy="844213"/>
          </a:xfrm>
        </p:spPr>
        <p:txBody>
          <a:bodyPr/>
          <a:lstStyle>
            <a:lvl1pPr>
              <a:defRPr sz="2999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254" y="6044070"/>
            <a:ext cx="9179458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93D40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205" y="88514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8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49" y="1915643"/>
            <a:ext cx="11274465" cy="3928533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848" y="6067136"/>
            <a:ext cx="10295515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056015F-4D03-A44D-B27D-17D200F2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7" y="586267"/>
            <a:ext cx="11270997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37343B7-26F1-CE4A-9E93-EC2EB9C04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386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84" y="1914245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4684" y="1914245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7" y="6067136"/>
            <a:ext cx="10293443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0BAF0-9E9D-EF45-A67E-381F7B12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8" y="586267"/>
            <a:ext cx="1126489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D272EB-5F1A-C146-B605-FEC9F167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90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525" y="1680183"/>
            <a:ext cx="10360502" cy="147002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25" y="2536153"/>
            <a:ext cx="10271125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7716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AD45B79-97EA-5445-B79E-FF7A4DE46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0175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270A08D-6738-C147-B49E-C6DD50DA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BC86AB-6687-354B-8700-0C280FC9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5" y="1908674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66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13" y="588183"/>
            <a:ext cx="11268700" cy="84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13" y="1914353"/>
            <a:ext cx="11268700" cy="4274874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365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tter Blu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5606" y="577031"/>
            <a:ext cx="9812868" cy="84421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5605" y="1717510"/>
            <a:ext cx="9812869" cy="4216565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046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tt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5605" y="577031"/>
            <a:ext cx="9831919" cy="84421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6138" y="1847850"/>
            <a:ext cx="9831386" cy="40957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30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494" y="3140293"/>
            <a:ext cx="6788601" cy="1224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33494" y="219755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40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gl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" y="1097280"/>
            <a:ext cx="11945049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1888" y="56716"/>
            <a:ext cx="119450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1888" y="6217920"/>
            <a:ext cx="10949628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35205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gle - 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1888" y="1097280"/>
            <a:ext cx="59115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1888" y="56716"/>
            <a:ext cx="119450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6155357" y="1097280"/>
            <a:ext cx="59115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1888" y="6217920"/>
            <a:ext cx="10949628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14941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gle - 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1888" y="1097280"/>
            <a:ext cx="3900424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1888" y="56715"/>
            <a:ext cx="119450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144201" y="1097280"/>
            <a:ext cx="3900424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8166513" y="1097280"/>
            <a:ext cx="3900424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+mj-lt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1888" y="6217920"/>
            <a:ext cx="10949628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84761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494" y="3140293"/>
            <a:ext cx="6788601" cy="1224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0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Angle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121888" y="56716"/>
            <a:ext cx="119450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1888" y="6217920"/>
            <a:ext cx="10949628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00566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" y="1371600"/>
            <a:ext cx="11945049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12589" y="331036"/>
            <a:ext cx="1125434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1888" y="6217920"/>
            <a:ext cx="10949628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28620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itt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5605" y="577031"/>
            <a:ext cx="9831919" cy="84421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6138" y="1847850"/>
            <a:ext cx="9831386" cy="40957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5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itter Blu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5606" y="577031"/>
            <a:ext cx="9812868" cy="84421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5605" y="1717510"/>
            <a:ext cx="9812869" cy="4216565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50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08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828" y="1918870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906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9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494" y="3140293"/>
            <a:ext cx="6788601" cy="1224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3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7154" y="26333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1" y="0"/>
            <a:ext cx="3358798" cy="6858000"/>
          </a:xfrm>
          <a:prstGeom prst="rect">
            <a:avLst/>
          </a:prstGeom>
        </p:spPr>
      </p:pic>
      <p:pic>
        <p:nvPicPr>
          <p:cNvPr id="7" name="Picture 6" descr="KFF_Full_Logo_K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99" y="5295540"/>
            <a:ext cx="1184364" cy="786320"/>
          </a:xfrm>
          <a:prstGeom prst="rect">
            <a:avLst/>
          </a:prstGeom>
        </p:spPr>
      </p:pic>
      <p:pic>
        <p:nvPicPr>
          <p:cNvPr id="13" name="Picture 12" descr="KFF_Tagline_K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6" y="6251604"/>
            <a:ext cx="4162012" cy="2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3147" y="56716"/>
            <a:ext cx="118637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0" y="6324601"/>
            <a:ext cx="812588" cy="4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0" i="0" dirty="0" smtClean="0">
          <a:solidFill>
            <a:srgbClr val="323A4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FF_Plate_Tab+Slab6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8376195" y="0"/>
            <a:ext cx="381263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605" y="1695882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KFF_Plate_Tab+Slab9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3" b="85485"/>
          <a:stretch/>
        </p:blipFill>
        <p:spPr>
          <a:xfrm>
            <a:off x="0" y="0"/>
            <a:ext cx="1028125" cy="16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7" userDrawn="1">
          <p15:clr>
            <a:srgbClr val="F26B43"/>
          </p15:clr>
        </p15:guide>
        <p15:guide id="2" orient="horz" pos="1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BFBB3BD-727D-E047-B75D-030019595163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</p:spTree>
    <p:extLst>
      <p:ext uri="{BB962C8B-B14F-4D97-AF65-F5344CB8AC3E}">
        <p14:creationId xmlns:p14="http://schemas.microsoft.com/office/powerpoint/2010/main" val="39175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87" r:id="rId4"/>
    <p:sldLayoutId id="2147483688" r:id="rId5"/>
    <p:sldLayoutId id="214748368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587664"/>
            <a:ext cx="11264900" cy="974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8313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9781DC-7B2E-F941-90DC-C846735745DA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A1D8B-E64A-4D45-A49A-72A56E14E83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93" r:id="rId4"/>
    <p:sldLayoutId id="2147483694" r:id="rId5"/>
    <p:sldLayoutId id="214748370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84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12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8" y="586267"/>
            <a:ext cx="1126489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DAB56AB-D9FF-DC48-AD12-FEB8CF202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D7D5DC-420A-234A-A155-71D524259E92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319D79-AAB0-AC47-97BB-E9CA904E8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2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6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FF_Plate_Tab+Slab6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8376195" y="0"/>
            <a:ext cx="381263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4815" y="1908673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1A866D-E297-6C46-94DE-536FCEA377AB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</p:spTree>
    <p:extLst>
      <p:ext uri="{BB962C8B-B14F-4D97-AF65-F5344CB8AC3E}">
        <p14:creationId xmlns:p14="http://schemas.microsoft.com/office/powerpoint/2010/main" val="14643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5CDF19-269B-1343-B32C-C2DFB5407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92"/>
            <a:ext cx="12188825" cy="6857107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513" y="587664"/>
            <a:ext cx="1126869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4513" y="1913713"/>
            <a:ext cx="11268699" cy="4079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19F4B5-AEA9-9B4A-9ABE-11870A04DB7D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</p:spTree>
    <p:extLst>
      <p:ext uri="{BB962C8B-B14F-4D97-AF65-F5344CB8AC3E}">
        <p14:creationId xmlns:p14="http://schemas.microsoft.com/office/powerpoint/2010/main" val="10411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700" y="5886451"/>
            <a:ext cx="126682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g"/><Relationship Id="rId5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21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berniesanders.com/issues/medicare-for-all/" TargetMode="External"/><Relationship Id="rId3" Type="http://schemas.openxmlformats.org/officeDocument/2006/relationships/hyperlink" Target="https://www.mikebloomberg.com/policies/health-coverage-plan" TargetMode="External"/><Relationship Id="rId7" Type="http://schemas.openxmlformats.org/officeDocument/2006/relationships/hyperlink" Target="https://amyklobuchar.com/turning-ideas-into-action-senator-klobuchar-on-health-care-and-prescription-drugs/" TargetMode="External"/><Relationship Id="rId2" Type="http://schemas.openxmlformats.org/officeDocument/2006/relationships/hyperlink" Target="https://joebiden.com/healthcare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torage.googleapis.com/pfa-webapp/documents/MFAWWI_white_paper_FINAL.pdf" TargetMode="External"/><Relationship Id="rId5" Type="http://schemas.openxmlformats.org/officeDocument/2006/relationships/hyperlink" Target="https://peteforamerica.com/policies/affordable-medicine/" TargetMode="External"/><Relationship Id="rId10" Type="http://schemas.openxmlformats.org/officeDocument/2006/relationships/hyperlink" Target="https://elizabethwarren.com/plans/m4a-transition" TargetMode="External"/><Relationship Id="rId4" Type="http://schemas.openxmlformats.org/officeDocument/2006/relationships/hyperlink" Target="https://www.mikebloomberg.com/policies/drug-prices" TargetMode="External"/><Relationship Id="rId9" Type="http://schemas.openxmlformats.org/officeDocument/2006/relationships/hyperlink" Target="https://www.tomsteyer.com/health-care-is-a-right-for-al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0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0539" y="1583919"/>
            <a:ext cx="8542554" cy="1230054"/>
          </a:xfrm>
        </p:spPr>
        <p:txBody>
          <a:bodyPr/>
          <a:lstStyle/>
          <a:p>
            <a:r>
              <a:rPr lang="en-US" sz="3600" b="1" dirty="0" smtClean="0"/>
              <a:t>Where Do the Democratic Candidates Stand on Health Reform and Prescription Drug Prices? 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dirty="0" smtClean="0"/>
              <a:t>Tricia Neuman, </a:t>
            </a:r>
            <a:r>
              <a:rPr lang="en-US" sz="1800" dirty="0"/>
              <a:t>Wyatt </a:t>
            </a:r>
            <a:r>
              <a:rPr lang="en-US" sz="1800" dirty="0" smtClean="0"/>
              <a:t>Koma, Karen Pollitz, Jen Tolbert and Sarah True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1400" i="1" dirty="0" smtClean="0"/>
              <a:t>Published February 25, 2020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1483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7031"/>
            <a:ext cx="11277600" cy="985069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tx1"/>
                </a:solidFill>
              </a:rPr>
              <a:t>Under Medicare-for-all or public option proposals, how is a long-term services and supports (LTSS) benefit handled?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0649" y="1954044"/>
            <a:ext cx="3184698" cy="408623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Medicare-for-all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713" y="4340634"/>
            <a:ext cx="4666593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Sanders covers </a:t>
            </a:r>
            <a:r>
              <a:rPr lang="en-US" sz="1600" dirty="0">
                <a:solidFill>
                  <a:schemeClr val="accent1"/>
                </a:solidFill>
              </a:rPr>
              <a:t>c</a:t>
            </a:r>
            <a:r>
              <a:rPr lang="en-US" sz="1600" dirty="0" smtClean="0">
                <a:solidFill>
                  <a:schemeClr val="accent1"/>
                </a:solidFill>
              </a:rPr>
              <a:t>ommunity-based LTSS under Medicare-for-all, while nursing home and institutional LTSS would be covered under Medicaid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Warren covers all LTSS under Medicare-for-all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66434" y="2734831"/>
            <a:ext cx="9685356" cy="1340105"/>
            <a:chOff x="1366434" y="2609325"/>
            <a:chExt cx="9685356" cy="1340105"/>
          </a:xfrm>
        </p:grpSpPr>
        <p:pic>
          <p:nvPicPr>
            <p:cNvPr id="7" name="Picture 14" descr="https://pbs.twimg.com/profile_images/1117312669546164224/k2cPXvek_400x4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2817" y="2660457"/>
              <a:ext cx="1288973" cy="1288973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2" r="22762"/>
            <a:stretch/>
          </p:blipFill>
          <p:spPr>
            <a:xfrm>
              <a:off x="3257622" y="2609325"/>
              <a:ext cx="1319587" cy="1319587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</p:spPr>
        </p:pic>
        <p:grpSp>
          <p:nvGrpSpPr>
            <p:cNvPr id="9" name="Group 8"/>
            <p:cNvGrpSpPr/>
            <p:nvPr/>
          </p:nvGrpSpPr>
          <p:grpSpPr>
            <a:xfrm>
              <a:off x="1366434" y="2660457"/>
              <a:ext cx="1375844" cy="1268455"/>
              <a:chOff x="4375431" y="2542022"/>
              <a:chExt cx="1568169" cy="1568169"/>
            </a:xfrm>
          </p:grpSpPr>
          <p:pic>
            <p:nvPicPr>
              <p:cNvPr id="10" name="Picture 12" descr="https://pbs.twimg.com/profile_images/1136369779374059520/ZYmLzUtO_400x400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5431" y="2542022"/>
                <a:ext cx="1568169" cy="1568169"/>
              </a:xfrm>
              <a:prstGeom prst="ellipse">
                <a:avLst/>
              </a:prstGeom>
              <a:ln w="63500" cap="rnd">
                <a:solidFill>
                  <a:srgbClr val="CCCCCC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4438183" y="3506553"/>
                <a:ext cx="1442664" cy="37203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571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 smtClean="0"/>
                  <a:t>Medicare-for-all</a:t>
                </a:r>
                <a:endParaRPr lang="en-US" sz="105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490801" y="2609325"/>
              <a:ext cx="1374705" cy="1269496"/>
              <a:chOff x="4375431" y="2542022"/>
              <a:chExt cx="1568169" cy="1568169"/>
            </a:xfrm>
          </p:grpSpPr>
          <p:pic>
            <p:nvPicPr>
              <p:cNvPr id="13" name="Picture 12" descr="https://pbs.twimg.com/profile_images/1136369779374059520/ZYmLzUtO_400x400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5431" y="2542022"/>
                <a:ext cx="1568169" cy="1568169"/>
              </a:xfrm>
              <a:prstGeom prst="ellipse">
                <a:avLst/>
              </a:prstGeom>
              <a:ln w="63500" cap="rnd">
                <a:solidFill>
                  <a:srgbClr val="CCCCCC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4438183" y="3506553"/>
                <a:ext cx="1442664" cy="37203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571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 smtClean="0"/>
                  <a:t>Public Option</a:t>
                </a:r>
                <a:endParaRPr lang="en-US" sz="1050" b="1" dirty="0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7490801" y="1973872"/>
            <a:ext cx="3184698" cy="408623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Option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7788" y="4340634"/>
            <a:ext cx="5115425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Warren covers LTSS and other additional benefits in her public option (LTSS covered to the “greatest extent possible” in extended Medicare)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accent1"/>
                </a:solidFill>
              </a:rPr>
              <a:t>Buttigieg</a:t>
            </a:r>
            <a:r>
              <a:rPr lang="en-US" sz="1600" dirty="0" smtClean="0">
                <a:solidFill>
                  <a:schemeClr val="accent1"/>
                </a:solidFill>
              </a:rPr>
              <a:t> has a separate proposal to expand coverage of LTSS, not included in his public option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613" y="6137781"/>
            <a:ext cx="10284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</a:t>
            </a:r>
            <a:r>
              <a:rPr lang="en-US" sz="1200" dirty="0" smtClean="0"/>
              <a:t>Biden, Bloomberg, </a:t>
            </a:r>
            <a:r>
              <a:rPr lang="en-US" sz="1200" dirty="0" err="1" smtClean="0"/>
              <a:t>Buttigieg</a:t>
            </a:r>
            <a:r>
              <a:rPr lang="en-US" sz="1200" dirty="0" smtClean="0"/>
              <a:t>, and Klobuchar also support proposals to address long-term care challenges, but do not include these provisions in their proposals to create Medicare-for-all or a public </a:t>
            </a:r>
            <a:r>
              <a:rPr lang="en-US" sz="1200" smtClean="0"/>
              <a:t>option.</a:t>
            </a:r>
            <a:endParaRPr lang="en-US" sz="1200" dirty="0" smtClean="0"/>
          </a:p>
          <a:p>
            <a:r>
              <a:rPr lang="en-US" sz="1200" dirty="0"/>
              <a:t>SOURCE: KFF analysis of Medicare-for-all or public option proposals posted on each candidate’s campaign website, as of </a:t>
            </a:r>
            <a:r>
              <a:rPr lang="en-US" sz="1200" dirty="0" smtClean="0"/>
              <a:t>2/24/2020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73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71253" y="565226"/>
            <a:ext cx="112776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Arial"/>
              </a:rPr>
              <a:t>Would candidates use Medicare </a:t>
            </a:r>
            <a:r>
              <a:rPr lang="en-US" sz="3200" noProof="0" dirty="0">
                <a:latin typeface="Arial"/>
              </a:rPr>
              <a:t>rates to pay hospitals, doctors and other health care </a:t>
            </a:r>
            <a:r>
              <a:rPr lang="en-US" sz="3200" noProof="0" dirty="0" smtClean="0">
                <a:latin typeface="Arial"/>
              </a:rPr>
              <a:t>providers?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noProof="0" dirty="0" smtClean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8179" y="2085364"/>
            <a:ext cx="3309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The public option, like Medicare, will negotiate prices with </a:t>
            </a:r>
            <a:r>
              <a:rPr lang="en-US" sz="1400" b="1" dirty="0" smtClean="0">
                <a:solidFill>
                  <a:schemeClr val="accent3"/>
                </a:solidFill>
              </a:rPr>
              <a:t>providers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8308224" y="1974484"/>
            <a:ext cx="3507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The Secretary establishes a fee schedule in a manner consistent with the processes for determining payments made under Medicare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7762" y="5011284"/>
            <a:ext cx="3471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Caps out-of-network payments at up to twice the Medicare rate; increases reimbursement rates </a:t>
            </a:r>
            <a:r>
              <a:rPr lang="en-US" sz="1400" b="1" dirty="0">
                <a:solidFill>
                  <a:schemeClr val="accent3"/>
                </a:solidFill>
              </a:rPr>
              <a:t>in rural </a:t>
            </a:r>
            <a:r>
              <a:rPr lang="en-US" sz="1400" b="1" dirty="0" smtClean="0">
                <a:solidFill>
                  <a:schemeClr val="accent3"/>
                </a:solidFill>
              </a:rPr>
              <a:t>areas</a:t>
            </a:r>
            <a:endParaRPr lang="en-US" sz="1400" dirty="0"/>
          </a:p>
        </p:txBody>
      </p:sp>
      <p:pic>
        <p:nvPicPr>
          <p:cNvPr id="63" name="Picture 6" descr="Biden 2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13417" b="54200"/>
          <a:stretch/>
        </p:blipFill>
        <p:spPr bwMode="auto">
          <a:xfrm>
            <a:off x="1088384" y="1736622"/>
            <a:ext cx="1318611" cy="1220704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https://pbs.twimg.com/profile_images/1117312669546164224/k2cPXvek_400x4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84" y="4820559"/>
            <a:ext cx="1188720" cy="1188720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2762"/>
          <a:stretch/>
        </p:blipFill>
        <p:spPr>
          <a:xfrm>
            <a:off x="6917731" y="1758271"/>
            <a:ext cx="1177406" cy="1177406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308224" y="4940510"/>
            <a:ext cx="3758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Public option phases provider payments toward Medicare rates; ultimately pays </a:t>
            </a:r>
            <a:r>
              <a:rPr lang="en-US" sz="1400" b="1" dirty="0">
                <a:solidFill>
                  <a:schemeClr val="accent3"/>
                </a:solidFill>
              </a:rPr>
              <a:t>110</a:t>
            </a:r>
            <a:r>
              <a:rPr lang="en-US" sz="1400" b="1" dirty="0" smtClean="0">
                <a:solidFill>
                  <a:schemeClr val="accent3"/>
                </a:solidFill>
              </a:rPr>
              <a:t>% </a:t>
            </a:r>
            <a:r>
              <a:rPr lang="en-US" sz="1400" b="1" dirty="0">
                <a:solidFill>
                  <a:schemeClr val="accent3"/>
                </a:solidFill>
              </a:rPr>
              <a:t>of Medicare rates </a:t>
            </a:r>
            <a:r>
              <a:rPr lang="en-US" sz="1400" b="1" dirty="0" smtClean="0">
                <a:solidFill>
                  <a:schemeClr val="accent3"/>
                </a:solidFill>
              </a:rPr>
              <a:t>(hospitals) </a:t>
            </a:r>
            <a:r>
              <a:rPr lang="en-US" sz="1400" b="1" dirty="0">
                <a:solidFill>
                  <a:schemeClr val="accent3"/>
                </a:solidFill>
              </a:rPr>
              <a:t>and 100% (</a:t>
            </a:r>
            <a:r>
              <a:rPr lang="en-US" sz="1400" b="1" dirty="0" smtClean="0">
                <a:solidFill>
                  <a:schemeClr val="accent3"/>
                </a:solidFill>
              </a:rPr>
              <a:t>all other providers)</a:t>
            </a:r>
          </a:p>
        </p:txBody>
      </p:sp>
      <p:pic>
        <p:nvPicPr>
          <p:cNvPr id="18" name="Picture 12" descr="https://pbs.twimg.com/profile_images/1136369779374059520/ZYmLzUtO_400x4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84" y="4866615"/>
            <a:ext cx="1131253" cy="1108361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9372" y="3510394"/>
            <a:ext cx="3308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Caps out-of-network payments </a:t>
            </a:r>
            <a:r>
              <a:rPr lang="en-US" sz="1400" b="1" dirty="0">
                <a:solidFill>
                  <a:schemeClr val="accent3"/>
                </a:solidFill>
              </a:rPr>
              <a:t>at 200% of Medicare </a:t>
            </a:r>
            <a:r>
              <a:rPr lang="en-US" sz="1400" b="1" dirty="0" smtClean="0">
                <a:solidFill>
                  <a:schemeClr val="accent3"/>
                </a:solidFill>
              </a:rPr>
              <a:t>rates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https://pbs.twimg.com/profile_images/615510114447953920/_1c4TTMM_400x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84" y="3216657"/>
            <a:ext cx="1271939" cy="1271939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613" y="6346531"/>
            <a:ext cx="10067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KFF analysis of Medicare-for-all or public option proposals posted on each candidate’s campaign website, as of </a:t>
            </a:r>
            <a:r>
              <a:rPr lang="en-US" sz="1200" dirty="0" smtClean="0"/>
              <a:t>2/24/2020</a:t>
            </a:r>
            <a:r>
              <a:rPr lang="en-US" sz="12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08224" y="3371705"/>
            <a:ext cx="3585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The public option will negotiate </a:t>
            </a:r>
            <a:r>
              <a:rPr lang="en-US" sz="1400" b="1" dirty="0">
                <a:solidFill>
                  <a:schemeClr val="accent3"/>
                </a:solidFill>
              </a:rPr>
              <a:t>health care costs directly with medical groups and providers, just like Medicare does </a:t>
            </a:r>
            <a:r>
              <a:rPr lang="en-US" sz="1400" b="1" dirty="0" smtClean="0">
                <a:solidFill>
                  <a:schemeClr val="accent3"/>
                </a:solidFill>
              </a:rPr>
              <a:t>today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pic>
        <p:nvPicPr>
          <p:cNvPr id="15" name="Picture 2" descr="Steyer unveils climate plan including $200B 'Global Green New Deal Fund'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083" r="25329" b="25077"/>
          <a:stretch/>
        </p:blipFill>
        <p:spPr bwMode="auto">
          <a:xfrm>
            <a:off x="6940807" y="3294747"/>
            <a:ext cx="1177406" cy="1119954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8367"/>
              </p:ext>
            </p:extLst>
          </p:nvPr>
        </p:nvGraphicFramePr>
        <p:xfrm>
          <a:off x="54333" y="1894727"/>
          <a:ext cx="11924707" cy="4514905"/>
        </p:xfrm>
        <a:graphic>
          <a:graphicData uri="http://schemas.openxmlformats.org/drawingml/2006/table">
            <a:tbl>
              <a:tblPr firstRow="1" bandRow="1"/>
              <a:tblGrid>
                <a:gridCol w="1145981">
                  <a:extLst>
                    <a:ext uri="{9D8B030D-6E8A-4147-A177-3AD203B41FA5}">
                      <a16:colId xmlns:a16="http://schemas.microsoft.com/office/drawing/2014/main" val="822928959"/>
                    </a:ext>
                  </a:extLst>
                </a:gridCol>
                <a:gridCol w="1539818">
                  <a:extLst>
                    <a:ext uri="{9D8B030D-6E8A-4147-A177-3AD203B41FA5}">
                      <a16:colId xmlns:a16="http://schemas.microsoft.com/office/drawing/2014/main" val="1473073014"/>
                    </a:ext>
                  </a:extLst>
                </a:gridCol>
                <a:gridCol w="1539818">
                  <a:extLst>
                    <a:ext uri="{9D8B030D-6E8A-4147-A177-3AD203B41FA5}">
                      <a16:colId xmlns:a16="http://schemas.microsoft.com/office/drawing/2014/main" val="1378664749"/>
                    </a:ext>
                  </a:extLst>
                </a:gridCol>
                <a:gridCol w="1539818">
                  <a:extLst>
                    <a:ext uri="{9D8B030D-6E8A-4147-A177-3AD203B41FA5}">
                      <a16:colId xmlns:a16="http://schemas.microsoft.com/office/drawing/2014/main" val="763089720"/>
                    </a:ext>
                  </a:extLst>
                </a:gridCol>
                <a:gridCol w="1539818">
                  <a:extLst>
                    <a:ext uri="{9D8B030D-6E8A-4147-A177-3AD203B41FA5}">
                      <a16:colId xmlns:a16="http://schemas.microsoft.com/office/drawing/2014/main" val="1157658419"/>
                    </a:ext>
                  </a:extLst>
                </a:gridCol>
                <a:gridCol w="1539818">
                  <a:extLst>
                    <a:ext uri="{9D8B030D-6E8A-4147-A177-3AD203B41FA5}">
                      <a16:colId xmlns:a16="http://schemas.microsoft.com/office/drawing/2014/main" val="3549268727"/>
                    </a:ext>
                  </a:extLst>
                </a:gridCol>
                <a:gridCol w="1539818">
                  <a:extLst>
                    <a:ext uri="{9D8B030D-6E8A-4147-A177-3AD203B41FA5}">
                      <a16:colId xmlns:a16="http://schemas.microsoft.com/office/drawing/2014/main" val="632158495"/>
                    </a:ext>
                  </a:extLst>
                </a:gridCol>
                <a:gridCol w="1539818">
                  <a:extLst>
                    <a:ext uri="{9D8B030D-6E8A-4147-A177-3AD203B41FA5}">
                      <a16:colId xmlns:a16="http://schemas.microsoft.com/office/drawing/2014/main" val="3145903183"/>
                    </a:ext>
                  </a:extLst>
                </a:gridCol>
              </a:tblGrid>
              <a:tr h="306494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 price negotiation</a:t>
                      </a:r>
                      <a:endParaRPr lang="en-US" sz="1000" b="1" kern="1200" dirty="0">
                        <a:solidFill>
                          <a:srgbClr val="393D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noProof="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noProof="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noProof="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noProof="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noProof="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04949"/>
                  </a:ext>
                </a:extLst>
              </a:tr>
              <a:tr h="306494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 price increases to inflation</a:t>
                      </a:r>
                      <a:endParaRPr lang="en-US" sz="1000" b="1" kern="1200" dirty="0">
                        <a:solidFill>
                          <a:srgbClr val="393D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noProof="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  <a:endParaRPr lang="en-US" sz="11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noProof="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796943"/>
                  </a:ext>
                </a:extLst>
              </a:tr>
              <a:tr h="749235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reference pricing (IRP)</a:t>
                      </a:r>
                      <a:endParaRPr lang="en-US" sz="1000" b="1" kern="1200" dirty="0">
                        <a:solidFill>
                          <a:srgbClr val="393D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New review board uses IRP to recommend &amp; set price for newly-launched specialty drugs</a:t>
                      </a:r>
                      <a:r>
                        <a:rPr lang="en-US" sz="1100" b="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for Medicare/public</a:t>
                      </a:r>
                      <a:r>
                        <a:rPr lang="en-US" sz="1100" b="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option</a:t>
                      </a:r>
                      <a:endParaRPr lang="en-US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Upper limit of negotiated price not to exceed 120% of average in other advanced nations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  <a:endParaRPr lang="en-US" sz="105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Upper limit of negotiated price not to exceed 110% of Average International Market (AIM) price</a:t>
                      </a:r>
                      <a:endParaRPr lang="en-US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Establish IRP benchmark and cap</a:t>
                      </a:r>
                      <a:endParaRPr lang="en-US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Set drug prices based on median price in 5 comparable countries</a:t>
                      </a:r>
                      <a:endParaRPr lang="en-US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7"/>
                  </a:ext>
                </a:extLst>
              </a:tr>
              <a:tr h="375980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Importation</a:t>
                      </a:r>
                      <a:endParaRPr lang="en-US" sz="1000" b="1" kern="1200" dirty="0">
                        <a:solidFill>
                          <a:srgbClr val="393D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noProof="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  <a:endParaRPr lang="en-US" sz="105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noProof="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kern="1200" noProof="0" dirty="0" smtClean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557862"/>
                  </a:ext>
                </a:extLst>
              </a:tr>
              <a:tr h="692473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 out-of-pocket cap for prescription drugs</a:t>
                      </a:r>
                      <a:endParaRPr lang="en-US" sz="1000" b="1" kern="1200" dirty="0">
                        <a:solidFill>
                          <a:srgbClr val="393D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05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  <a:endParaRPr lang="en-US" sz="105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$2,000/year</a:t>
                      </a:r>
                      <a:endParaRPr lang="en-US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$200/month (Part</a:t>
                      </a:r>
                      <a:r>
                        <a:rPr lang="en-US" sz="1100" b="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D)</a:t>
                      </a:r>
                    </a:p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$250/month (public option)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$300</a:t>
                      </a:r>
                      <a:r>
                        <a:rPr lang="en-US" sz="1100" b="0" kern="1200" noProof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/year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noProof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(public option)</a:t>
                      </a:r>
                      <a:endParaRPr lang="en-US" sz="1100" b="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$200/year under Medicare-for-all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70309"/>
                  </a:ext>
                </a:extLst>
              </a:tr>
              <a:tr h="802542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  <a:p>
                      <a:pPr algn="ctr"/>
                      <a:r>
                        <a:rPr lang="en-US" sz="1000" b="1" kern="1200" dirty="0" smtClean="0">
                          <a:solidFill>
                            <a:srgbClr val="393D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proposals</a:t>
                      </a:r>
                      <a:endParaRPr lang="en-US" sz="1000" b="1" kern="1200" dirty="0">
                        <a:solidFill>
                          <a:srgbClr val="393D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Eliminate tax deduction for drug</a:t>
                      </a:r>
                      <a:r>
                        <a:rPr lang="en-US" sz="1100" b="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company advertising</a:t>
                      </a:r>
                      <a:endParaRPr lang="en-US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Limit each new drug to single patent lasting 20 years</a:t>
                      </a:r>
                      <a:endParaRPr lang="en-US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Zero copay for generics and </a:t>
                      </a:r>
                      <a:r>
                        <a:rPr lang="en-US" sz="1100" b="0" kern="1200" dirty="0" err="1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biosimilars</a:t>
                      </a:r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across payers for people with low incomes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Block delay tactics that prevent generics from getting FDA approval</a:t>
                      </a:r>
                      <a:endParaRPr lang="en-US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Federal government to manufacture drugs when needed</a:t>
                      </a:r>
                    </a:p>
                    <a:p>
                      <a:pPr algn="ctr"/>
                      <a:endParaRPr lang="en-US" sz="1100" b="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Create new</a:t>
                      </a:r>
                      <a:r>
                        <a:rPr lang="en-US" sz="1100" b="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public Part D option</a:t>
                      </a:r>
                      <a:endParaRPr lang="en-US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Eliminate tax deduction for drug</a:t>
                      </a:r>
                      <a:r>
                        <a:rPr lang="en-US" sz="1100" b="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company advertising</a:t>
                      </a:r>
                      <a:endParaRPr lang="en-US" sz="1100" b="0" i="1" kern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74965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55493" y="325269"/>
            <a:ext cx="11274663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>
              <a:defRPr/>
            </a:pPr>
            <a:r>
              <a:rPr lang="en-US" sz="3199" dirty="0">
                <a:latin typeface="Arial"/>
              </a:rPr>
              <a:t>Where do the candidates stand on prescription drug prices?</a:t>
            </a:r>
            <a:endParaRPr lang="en-US" sz="2399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2762"/>
          <a:stretch/>
        </p:blipFill>
        <p:spPr>
          <a:xfrm>
            <a:off x="10770779" y="952601"/>
            <a:ext cx="924672" cy="914400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  <p:pic>
        <p:nvPicPr>
          <p:cNvPr id="16" name="Picture 12" descr="https://pbs.twimg.com/profile_images/1136369779374059520/ZYmLzUtO_400x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12" y="952601"/>
            <a:ext cx="925677" cy="914400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pbs.twimg.com/profile_images/1059812997982511105/lgFAlE5t_2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49" y="961830"/>
            <a:ext cx="932612" cy="914400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den 201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13417" b="54200"/>
          <a:stretch/>
        </p:blipFill>
        <p:spPr bwMode="auto">
          <a:xfrm>
            <a:off x="1484395" y="975013"/>
            <a:ext cx="873323" cy="888034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pbs.twimg.com/profile_images/615510114447953920/_1c4TTMM_400x4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46" y="932304"/>
            <a:ext cx="928676" cy="928676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pbs.twimg.com/profile_images/1117312669546164224/k2cPXvek_400x40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85" y="952601"/>
            <a:ext cx="914400" cy="914400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5613" y="6486853"/>
            <a:ext cx="10067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KFF analysis </a:t>
            </a:r>
            <a:r>
              <a:rPr lang="en-US" sz="1200" dirty="0" smtClean="0"/>
              <a:t>of proposals posted </a:t>
            </a:r>
            <a:r>
              <a:rPr lang="en-US" sz="1200" dirty="0"/>
              <a:t>on each candidate’s campaign website, as of </a:t>
            </a:r>
            <a:r>
              <a:rPr lang="en-US" sz="1200" dirty="0" smtClean="0"/>
              <a:t>2/24/2020. </a:t>
            </a:r>
            <a:endParaRPr lang="en-US" sz="1200" dirty="0"/>
          </a:p>
        </p:txBody>
      </p:sp>
      <p:pic>
        <p:nvPicPr>
          <p:cNvPr id="14" name="Picture 2" descr="Steyer unveils climate plan including $200B 'Global Green New Deal Fund'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083" r="25329" b="25077"/>
          <a:stretch/>
        </p:blipFill>
        <p:spPr bwMode="auto">
          <a:xfrm>
            <a:off x="9167980" y="914379"/>
            <a:ext cx="1004807" cy="955777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78499"/>
            <a:ext cx="11387877" cy="844213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tx1"/>
                </a:solidFill>
              </a:rPr>
              <a:t>Overall, differences </a:t>
            </a:r>
            <a:r>
              <a:rPr lang="en-US" b="0" dirty="0">
                <a:solidFill>
                  <a:schemeClr val="tx1"/>
                </a:solidFill>
              </a:rPr>
              <a:t>among the Democratic candidates are far narrower than between Democrats and Republicans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56044" y="1821939"/>
            <a:ext cx="5370346" cy="4100256"/>
            <a:chOff x="6563862" y="1744677"/>
            <a:chExt cx="5370346" cy="4323436"/>
          </a:xfrm>
        </p:grpSpPr>
        <p:sp>
          <p:nvSpPr>
            <p:cNvPr id="40" name="Rectangle 39"/>
            <p:cNvSpPr/>
            <p:nvPr/>
          </p:nvSpPr>
          <p:spPr>
            <a:xfrm>
              <a:off x="6563862" y="1744677"/>
              <a:ext cx="5370346" cy="432343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69059" y="3665730"/>
              <a:ext cx="5159952" cy="2304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1"/>
                  </a:solidFill>
                </a:rPr>
                <a:t>Repeal </a:t>
              </a:r>
              <a:r>
                <a:rPr lang="en-US" dirty="0">
                  <a:solidFill>
                    <a:schemeClr val="accent1"/>
                  </a:solidFill>
                </a:rPr>
                <a:t>ACA</a:t>
              </a:r>
            </a:p>
            <a:p>
              <a:pPr marL="285750" indent="-2857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chemeClr val="accent1"/>
                  </a:solidFill>
                </a:rPr>
                <a:t>Texas v. US: </a:t>
              </a:r>
              <a:r>
                <a:rPr lang="en-US" dirty="0">
                  <a:solidFill>
                    <a:schemeClr val="accent1"/>
                  </a:solidFill>
                </a:rPr>
                <a:t>Administration supports striking down </a:t>
              </a:r>
              <a:r>
                <a:rPr lang="en-US" dirty="0" smtClean="0">
                  <a:solidFill>
                    <a:schemeClr val="accent1"/>
                  </a:solidFill>
                </a:rPr>
                <a:t>ACA</a:t>
              </a:r>
              <a:endParaRPr lang="en-US" dirty="0">
                <a:solidFill>
                  <a:schemeClr val="accent1"/>
                </a:solidFill>
              </a:endParaRPr>
            </a:p>
            <a:p>
              <a:pPr marL="285750" indent="-2857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/>
                  </a:solidFill>
                </a:rPr>
                <a:t>Reduce federal Medicaid spending and allow states to use capped federal funding </a:t>
              </a:r>
            </a:p>
            <a:p>
              <a:pPr marL="285750" indent="-2857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1"/>
                  </a:solidFill>
                </a:rPr>
                <a:t>Reduce access to health coverage for legal immigrants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3" t="4389" r="19432" b="15679"/>
            <a:stretch/>
          </p:blipFill>
          <p:spPr>
            <a:xfrm>
              <a:off x="8366863" y="2050657"/>
              <a:ext cx="1442134" cy="1442133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</p:spPr>
        </p:pic>
      </p:grpSp>
      <p:pic>
        <p:nvPicPr>
          <p:cNvPr id="25" name="Picture 6" descr="Biden 2013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13417" b="54200"/>
          <a:stretch/>
        </p:blipFill>
        <p:spPr bwMode="auto">
          <a:xfrm>
            <a:off x="2124251" y="2002358"/>
            <a:ext cx="914400" cy="914400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s://pbs.twimg.com/profile_images/1136369779374059520/ZYmLzUtO_400x4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99" y="2999753"/>
            <a:ext cx="960120" cy="960120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https://pbs.twimg.com/profile_images/1117312669546164224/k2cPXvek_400x4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74" y="2999753"/>
            <a:ext cx="960120" cy="960120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s://pbs.twimg.com/profile_images/1059812997982511105/lgFAlE5t_2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53" y="4488084"/>
            <a:ext cx="960120" cy="960120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2762"/>
          <a:stretch/>
        </p:blipFill>
        <p:spPr>
          <a:xfrm>
            <a:off x="3700427" y="2002358"/>
            <a:ext cx="914400" cy="914400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</p:spPr>
      </p:pic>
      <p:sp>
        <p:nvSpPr>
          <p:cNvPr id="36" name="Rounded Rectangle 35"/>
          <p:cNvSpPr/>
          <p:nvPr/>
        </p:nvSpPr>
        <p:spPr>
          <a:xfrm>
            <a:off x="2009970" y="3111750"/>
            <a:ext cx="2604857" cy="152063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 Democratic </a:t>
            </a:r>
            <a:r>
              <a:rPr lang="en-US" dirty="0">
                <a:solidFill>
                  <a:schemeClr val="bg1"/>
                </a:solidFill>
              </a:rPr>
              <a:t>candidates </a:t>
            </a:r>
            <a:r>
              <a:rPr lang="en-US" dirty="0" smtClean="0">
                <a:solidFill>
                  <a:schemeClr val="bg1"/>
                </a:solidFill>
              </a:rPr>
              <a:t>on the debate stage: February 25, 2020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7908" y="1807366"/>
            <a:ext cx="5468983" cy="4100256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 descr="https://pbs.twimg.com/profile_images/615510114447953920/_1c4TTMM_400x4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22" y="4510944"/>
            <a:ext cx="914400" cy="9144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eyer unveils climate plan including $200B 'Global Green New Deal Fund'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083" r="25329" b="25077"/>
          <a:stretch/>
        </p:blipFill>
        <p:spPr bwMode="auto">
          <a:xfrm>
            <a:off x="2809994" y="4827376"/>
            <a:ext cx="1004807" cy="955777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709260"/>
            <a:ext cx="11277600" cy="985069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tx1"/>
                </a:solidFill>
              </a:rPr>
              <a:t>Key Sources from Candidate Campaign Websites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0908" y="1905000"/>
            <a:ext cx="11128234" cy="3518647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Joe Biden, “The Biden Plan To Protect &amp; Build On The Affordable Care Act,” available at: </a:t>
            </a:r>
            <a:r>
              <a:rPr lang="en-US" sz="1400" dirty="0">
                <a:solidFill>
                  <a:schemeClr val="tx1"/>
                </a:solidFill>
                <a:hlinkClick r:id="rId2"/>
              </a:rPr>
              <a:t>https://joebiden.com/healthcare</a:t>
            </a:r>
            <a:r>
              <a:rPr lang="en-US" sz="14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Mike Bloomberg, “Health Coverage,” available at: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www.mikebloomberg.com/policies/health-coverage-plan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and “Drug Prices,” available at: </a:t>
            </a:r>
            <a:r>
              <a:rPr lang="en-US" sz="1400" u="sng" dirty="0">
                <a:hlinkClick r:id="rId4"/>
              </a:rPr>
              <a:t>https://www.mikebloomberg.com/policies/drug-prices</a:t>
            </a:r>
            <a:endParaRPr lang="en-US" sz="1400" dirty="0"/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Pete </a:t>
            </a:r>
            <a:r>
              <a:rPr lang="en-US" sz="1400" dirty="0" err="1">
                <a:solidFill>
                  <a:schemeClr val="tx1"/>
                </a:solidFill>
              </a:rPr>
              <a:t>Buttigieg</a:t>
            </a:r>
            <a:r>
              <a:rPr lang="en-US" sz="1400" dirty="0">
                <a:solidFill>
                  <a:schemeClr val="tx1"/>
                </a:solidFill>
              </a:rPr>
              <a:t>, “Dignity and Security in Retirement,” available </a:t>
            </a:r>
            <a:r>
              <a:rPr lang="en-US" sz="1400" u="sng" dirty="0">
                <a:hlinkClick r:id="rId5"/>
              </a:rPr>
              <a:t>https://peteforamerica.com/policies/affordable-medicine/</a:t>
            </a:r>
            <a:r>
              <a:rPr lang="en-US" sz="1400" dirty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and </a:t>
            </a:r>
            <a:r>
              <a:rPr lang="en-US" sz="1400" dirty="0">
                <a:solidFill>
                  <a:schemeClr val="tx1"/>
                </a:solidFill>
              </a:rPr>
              <a:t>“Medicare for All Who Want It: Putting Every American in Charge of Their Health Care with Affordable Choice for All,” available at: </a:t>
            </a:r>
            <a:r>
              <a:rPr lang="en-US" sz="1400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hlinkClick r:id="rId6"/>
              </a:rPr>
              <a:t>storage.googleapis.com/pfa-webapp/documents/MFAWWI_white_paper_FINAL.pdf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Amy Klobuchar, </a:t>
            </a:r>
            <a:r>
              <a:rPr lang="en-US" sz="1400" dirty="0" smtClean="0">
                <a:solidFill>
                  <a:schemeClr val="tx1"/>
                </a:solidFill>
              </a:rPr>
              <a:t>“Turning Ideas Into Action Senator </a:t>
            </a:r>
            <a:r>
              <a:rPr lang="en-US" sz="1400" dirty="0">
                <a:solidFill>
                  <a:schemeClr val="tx1"/>
                </a:solidFill>
              </a:rPr>
              <a:t>Klobuchar on Health Care and Prescription </a:t>
            </a:r>
            <a:r>
              <a:rPr lang="en-US" sz="1400" dirty="0" smtClean="0">
                <a:solidFill>
                  <a:schemeClr val="tx1"/>
                </a:solidFill>
              </a:rPr>
              <a:t>Drugs,” available at: </a:t>
            </a:r>
            <a:r>
              <a:rPr lang="en-US" sz="1400" dirty="0">
                <a:hlinkClick r:id="rId7"/>
              </a:rPr>
              <a:t>https://amyklobuchar.com/turning-ideas-into-action-senator-klobuchar-on-health-care-and-prescription-drugs</a:t>
            </a:r>
            <a:r>
              <a:rPr lang="en-US" sz="1400" dirty="0" smtClean="0">
                <a:hlinkClick r:id="rId7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Bernie </a:t>
            </a:r>
            <a:r>
              <a:rPr lang="en-US" sz="1400" dirty="0">
                <a:solidFill>
                  <a:schemeClr val="tx1"/>
                </a:solidFill>
              </a:rPr>
              <a:t>Sanders, “Health Care as a Human Right - Medicare For All,” available at: </a:t>
            </a:r>
            <a:r>
              <a:rPr lang="en-US" sz="1400" dirty="0">
                <a:solidFill>
                  <a:schemeClr val="tx1"/>
                </a:solidFill>
                <a:hlinkClick r:id="rId8"/>
              </a:rPr>
              <a:t>https://berniesanders.com/issues/medicare-for-all</a:t>
            </a:r>
            <a:r>
              <a:rPr lang="en-US" sz="1400" dirty="0" smtClean="0">
                <a:solidFill>
                  <a:schemeClr val="tx1"/>
                </a:solidFill>
                <a:hlinkClick r:id="rId8"/>
              </a:rPr>
              <a:t>/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Tom </a:t>
            </a:r>
            <a:r>
              <a:rPr lang="en-US" sz="1400" dirty="0" err="1">
                <a:solidFill>
                  <a:schemeClr val="tx1"/>
                </a:solidFill>
              </a:rPr>
              <a:t>Steyer</a:t>
            </a:r>
            <a:r>
              <a:rPr lang="en-US" sz="1400" dirty="0">
                <a:solidFill>
                  <a:schemeClr val="tx1"/>
                </a:solidFill>
              </a:rPr>
              <a:t>, “The Right to Health,” available at: </a:t>
            </a:r>
            <a:r>
              <a:rPr lang="en-US" sz="1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9"/>
              </a:rPr>
              <a:t>https://www.tomsteyer.com/health-care-is-a-right-for-all</a:t>
            </a:r>
            <a:r>
              <a:rPr lang="en-US" sz="1400" u="sng" dirty="0" smtClean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9"/>
              </a:rPr>
              <a:t>/</a:t>
            </a:r>
            <a:endParaRPr lang="en-US" sz="1400" u="sng" dirty="0" smtClean="0">
              <a:solidFill>
                <a:srgbClr val="0563C1"/>
              </a:solidFill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Elizabeth </a:t>
            </a:r>
            <a:r>
              <a:rPr lang="en-US" sz="1400" dirty="0">
                <a:solidFill>
                  <a:schemeClr val="tx1"/>
                </a:solidFill>
              </a:rPr>
              <a:t>Warren, “Ending The Stranglehold Of Health Care Costs On American Families,” available at: </a:t>
            </a:r>
            <a:r>
              <a:rPr lang="en-US" sz="1400" dirty="0" smtClean="0">
                <a:solidFill>
                  <a:schemeClr val="tx1"/>
                </a:solidFill>
                <a:hlinkClick r:id="rId10"/>
              </a:rPr>
              <a:t>https://elizabethwarren.com/plans/m4a-transition</a:t>
            </a:r>
            <a:r>
              <a:rPr lang="en-US" sz="1400" dirty="0" smtClean="0">
                <a:solidFill>
                  <a:schemeClr val="tx1"/>
                </a:solidFill>
              </a:rPr>
              <a:t> and “</a:t>
            </a:r>
            <a:r>
              <a:rPr lang="en-US" sz="1400" dirty="0">
                <a:solidFill>
                  <a:schemeClr val="tx1"/>
                </a:solidFill>
              </a:rPr>
              <a:t>My First Term Plan For Reducing Health Care Costs In America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And </a:t>
            </a:r>
            <a:r>
              <a:rPr lang="en-US" sz="1400" dirty="0">
                <a:solidFill>
                  <a:schemeClr val="tx1"/>
                </a:solidFill>
              </a:rPr>
              <a:t>Transitioning To Medicare For All,” available at: </a:t>
            </a:r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elizabethwarren.com/plans/m4a-transition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6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777777"/>
            <a:ext cx="11277600" cy="970068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Where do the candidates stand on health </a:t>
            </a:r>
            <a:r>
              <a:rPr lang="en-US" b="0" dirty="0" smtClean="0">
                <a:solidFill>
                  <a:schemeClr val="tx1"/>
                </a:solidFill>
              </a:rPr>
              <a:t>reform?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97715" y="2163143"/>
            <a:ext cx="7793395" cy="75167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7 Democratic </a:t>
            </a:r>
            <a:r>
              <a:rPr lang="en-US" sz="2000" dirty="0">
                <a:solidFill>
                  <a:schemeClr val="bg1"/>
                </a:solidFill>
              </a:rPr>
              <a:t>candidates </a:t>
            </a:r>
            <a:r>
              <a:rPr lang="en-US" sz="2000" dirty="0" smtClean="0">
                <a:solidFill>
                  <a:schemeClr val="bg1"/>
                </a:solidFill>
              </a:rPr>
              <a:t>on the debate stage: February 25, 2020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Biden 2013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13417" b="54200"/>
          <a:stretch/>
        </p:blipFill>
        <p:spPr bwMode="auto">
          <a:xfrm>
            <a:off x="722704" y="3576971"/>
            <a:ext cx="1265413" cy="1278495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pbs.twimg.com/profile_images/1136369779374059520/ZYmLzUtO_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576" y="3593530"/>
            <a:ext cx="1278495" cy="1278495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pbs.twimg.com/profile_images/1117312669546164224/k2cPXvek_400x400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77" y="3575935"/>
            <a:ext cx="1278495" cy="1278495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pbs.twimg.com/profile_images/1059812997982511105/lgFAlE5t_2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42" y="3585078"/>
            <a:ext cx="1278495" cy="1278495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72560" y="5082503"/>
            <a:ext cx="108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Elizabeth </a:t>
            </a:r>
          </a:p>
          <a:p>
            <a:pPr algn="ctr"/>
            <a:r>
              <a:rPr lang="en-US" sz="1600" dirty="0" smtClean="0"/>
              <a:t>Warren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56757" y="5100099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Michael </a:t>
            </a:r>
          </a:p>
          <a:p>
            <a:pPr algn="ctr"/>
            <a:r>
              <a:rPr lang="en-US" sz="1600" dirty="0" smtClean="0"/>
              <a:t>Bloomberg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8158" y="5100099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Amy </a:t>
            </a:r>
          </a:p>
          <a:p>
            <a:pPr algn="ctr"/>
            <a:r>
              <a:rPr lang="en-US" sz="1600" dirty="0" smtClean="0"/>
              <a:t>Klobuchar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967475" y="508250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Pete </a:t>
            </a:r>
          </a:p>
          <a:p>
            <a:pPr algn="ctr"/>
            <a:r>
              <a:rPr lang="en-US" sz="1600" dirty="0" err="1" smtClean="0"/>
              <a:t>Buttigieg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44327" y="5100099"/>
            <a:ext cx="122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Bernie </a:t>
            </a:r>
          </a:p>
          <a:p>
            <a:pPr algn="ctr"/>
            <a:r>
              <a:rPr lang="en-US" sz="1600" dirty="0" smtClean="0"/>
              <a:t>Sanders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805954" y="5091302"/>
            <a:ext cx="109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Joe </a:t>
            </a:r>
          </a:p>
          <a:p>
            <a:pPr algn="ctr"/>
            <a:r>
              <a:rPr lang="en-US" sz="1600" dirty="0" smtClean="0"/>
              <a:t>Biden</a:t>
            </a:r>
            <a:endParaRPr lang="en-US" sz="1600" dirty="0"/>
          </a:p>
        </p:txBody>
      </p:sp>
      <p:pic>
        <p:nvPicPr>
          <p:cNvPr id="1026" name="Picture 2" descr="https://pbs.twimg.com/profile_images/615510114447953920/_1c4TTMM_400x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99" y="3584732"/>
            <a:ext cx="1271939" cy="1271939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2762"/>
          <a:stretch/>
        </p:blipFill>
        <p:spPr>
          <a:xfrm>
            <a:off x="6944327" y="3591289"/>
            <a:ext cx="1280736" cy="1280736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  <p:pic>
        <p:nvPicPr>
          <p:cNvPr id="22" name="Picture 2" descr="Steyer unveils climate plan including $200B 'Global Green New Deal Fund'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083" r="25329" b="25077"/>
          <a:stretch/>
        </p:blipFill>
        <p:spPr bwMode="auto">
          <a:xfrm>
            <a:off x="8510553" y="3562661"/>
            <a:ext cx="1376533" cy="1309364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656843" y="5082504"/>
            <a:ext cx="108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Tom </a:t>
            </a:r>
          </a:p>
          <a:p>
            <a:pPr algn="ctr"/>
            <a:r>
              <a:rPr lang="en-US" sz="1600" dirty="0" err="1" smtClean="0"/>
              <a:t>Steyer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90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613" y="815994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/>
              </a:rPr>
              <a:t>A few caveats...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043" y="2568388"/>
            <a:ext cx="116467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600" b="1" i="1" dirty="0">
                <a:solidFill>
                  <a:schemeClr val="accent1"/>
                </a:solidFill>
              </a:rPr>
              <a:t>These slides focus solely on the </a:t>
            </a:r>
            <a:r>
              <a:rPr lang="en-US" sz="2600" b="1" i="1" dirty="0" smtClean="0">
                <a:solidFill>
                  <a:schemeClr val="accent1"/>
                </a:solidFill>
              </a:rPr>
              <a:t>7 Democratic presidential candidates </a:t>
            </a:r>
            <a:r>
              <a:rPr lang="en-US" sz="2600" b="1" i="1" dirty="0">
                <a:solidFill>
                  <a:schemeClr val="accent1"/>
                </a:solidFill>
              </a:rPr>
              <a:t>who qualified to be on the debate stage </a:t>
            </a:r>
            <a:r>
              <a:rPr lang="en-US" sz="2600" b="1" i="1" dirty="0" smtClean="0">
                <a:solidFill>
                  <a:schemeClr val="accent1"/>
                </a:solidFill>
              </a:rPr>
              <a:t>February 25, 2020</a:t>
            </a:r>
            <a:endParaRPr lang="en-US" sz="2600" b="1" i="1" dirty="0">
              <a:solidFill>
                <a:schemeClr val="accent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US" sz="2600" b="1" i="1" dirty="0">
              <a:solidFill>
                <a:schemeClr val="accent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600" b="1" i="1" dirty="0">
                <a:solidFill>
                  <a:schemeClr val="accent1"/>
                </a:solidFill>
              </a:rPr>
              <a:t>Some of the candidates’ positions are more detailed than others</a:t>
            </a:r>
          </a:p>
          <a:p>
            <a:pPr lvl="0">
              <a:defRPr/>
            </a:pPr>
            <a:endParaRPr lang="en-US" sz="2600" b="1" i="1" dirty="0" smtClean="0">
              <a:solidFill>
                <a:schemeClr val="accent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600" b="1" i="1" dirty="0">
                <a:solidFill>
                  <a:schemeClr val="accent1"/>
                </a:solidFill>
              </a:rPr>
              <a:t>Positions are based on campaign </a:t>
            </a:r>
            <a:r>
              <a:rPr lang="en-US" sz="2600" b="1" i="1" dirty="0" smtClean="0">
                <a:solidFill>
                  <a:schemeClr val="accent1"/>
                </a:solidFill>
              </a:rPr>
              <a:t>websites</a:t>
            </a:r>
            <a:endParaRPr lang="en-US" sz="2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den 2013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13417" b="54200"/>
          <a:stretch/>
        </p:blipFill>
        <p:spPr bwMode="auto">
          <a:xfrm>
            <a:off x="7696636" y="2814689"/>
            <a:ext cx="1192886" cy="1123866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841319" y="1983727"/>
            <a:ext cx="3651781" cy="442559"/>
          </a:xfrm>
          <a:prstGeom prst="round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defTabSz="457063">
              <a:defRPr/>
            </a:pPr>
            <a:r>
              <a:rPr lang="en-US" sz="1999" b="1" dirty="0">
                <a:solidFill>
                  <a:schemeClr val="bg1"/>
                </a:solidFill>
                <a:latin typeface="Arial"/>
              </a:rPr>
              <a:t>Medicare-for-all</a:t>
            </a:r>
          </a:p>
        </p:txBody>
      </p:sp>
      <p:pic>
        <p:nvPicPr>
          <p:cNvPr id="25" name="Picture 14" descr="https://pbs.twimg.com/profile_images/1117312669546164224/k2cPXvek_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1" y="4583696"/>
            <a:ext cx="1105685" cy="1105685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457081" y="491207"/>
            <a:ext cx="11274663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>
              <a:defRPr/>
            </a:pPr>
            <a:r>
              <a:rPr lang="en-US" sz="3199" dirty="0">
                <a:latin typeface="Arial"/>
              </a:rPr>
              <a:t>Which candidates are for Medicare-for-all versus a </a:t>
            </a:r>
            <a:r>
              <a:rPr lang="en-US" sz="3199" dirty="0" smtClean="0">
                <a:latin typeface="Arial"/>
              </a:rPr>
              <a:t>public option </a:t>
            </a:r>
            <a:r>
              <a:rPr lang="en-US" sz="3199" dirty="0">
                <a:latin typeface="Arial"/>
              </a:rPr>
              <a:t>with ACA improvements</a:t>
            </a:r>
            <a:r>
              <a:rPr lang="en-US" sz="3199" dirty="0" smtClean="0">
                <a:latin typeface="Arial"/>
              </a:rPr>
              <a:t>? </a:t>
            </a:r>
            <a:endParaRPr lang="en-US" sz="3199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2" name="Picture 31" descr="https://pbs.twimg.com/profile_images/1059812997982511105/lgFAlE5t_2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780" y="4554584"/>
            <a:ext cx="1194958" cy="1194958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 flipH="1">
            <a:off x="467518" y="6247775"/>
            <a:ext cx="10147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KFF analysis of Medicare-for-all or public option proposals posted on each candidate’s campaign website, as of 2/24/2020.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5541200" y="1993787"/>
            <a:ext cx="5747180" cy="442559"/>
          </a:xfrm>
          <a:prstGeom prst="round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999" b="1" dirty="0">
                <a:solidFill>
                  <a:schemeClr val="bg1"/>
                </a:solidFill>
              </a:rPr>
              <a:t>Public </a:t>
            </a:r>
            <a:r>
              <a:rPr lang="en-US" sz="1999" b="1" dirty="0" smtClean="0">
                <a:solidFill>
                  <a:schemeClr val="bg1"/>
                </a:solidFill>
              </a:rPr>
              <a:t>Option with </a:t>
            </a:r>
            <a:r>
              <a:rPr lang="en-US" sz="1999" b="1" dirty="0">
                <a:solidFill>
                  <a:schemeClr val="bg1"/>
                </a:solidFill>
              </a:rPr>
              <a:t>ACA improvements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16623" y="2792534"/>
            <a:ext cx="1226032" cy="1133445"/>
            <a:chOff x="4360413" y="2542022"/>
            <a:chExt cx="1592690" cy="1568169"/>
          </a:xfrm>
        </p:grpSpPr>
        <p:pic>
          <p:nvPicPr>
            <p:cNvPr id="29" name="Picture 12" descr="https://pbs.twimg.com/profile_images/1136369779374059520/ZYmLzUtO_400x4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431" y="2542022"/>
              <a:ext cx="1568169" cy="1568169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ounded Rectangle 36"/>
            <p:cNvSpPr/>
            <p:nvPr/>
          </p:nvSpPr>
          <p:spPr>
            <a:xfrm>
              <a:off x="4360413" y="3506552"/>
              <a:ext cx="1592690" cy="37203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Medicare-for-all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95910" y="2792534"/>
            <a:ext cx="1228894" cy="1176918"/>
            <a:chOff x="4301495" y="2542022"/>
            <a:chExt cx="1717114" cy="1568169"/>
          </a:xfrm>
        </p:grpSpPr>
        <p:pic>
          <p:nvPicPr>
            <p:cNvPr id="40" name="Picture 39" descr="https://pbs.twimg.com/profile_images/1136369779374059520/ZYmLzUtO_400x4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431" y="2542022"/>
              <a:ext cx="1568169" cy="1568169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>
            <a:xfrm>
              <a:off x="4301495" y="3493442"/>
              <a:ext cx="1717114" cy="37203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Public </a:t>
              </a:r>
              <a:r>
                <a:rPr lang="en-US" sz="1200" b="1" dirty="0" smtClean="0"/>
                <a:t>Option</a:t>
              </a:r>
              <a:endParaRPr lang="en-US" sz="1200" b="1" dirty="0"/>
            </a:p>
          </p:txBody>
        </p:sp>
      </p:grpSp>
      <p:pic>
        <p:nvPicPr>
          <p:cNvPr id="19" name="Picture 2" descr="https://pbs.twimg.com/profile_images/615510114447953920/_1c4TTMM_400x4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996" y="2792534"/>
            <a:ext cx="1136734" cy="1136734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7404" y="3657838"/>
            <a:ext cx="1491072" cy="51077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Elizabeth Warren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has </a:t>
            </a:r>
            <a:r>
              <a:rPr lang="en-US" sz="1200" b="1" dirty="0" smtClean="0"/>
              <a:t>2 proposals</a:t>
            </a:r>
            <a:endParaRPr lang="en-US" sz="1200" b="1" dirty="0"/>
          </a:p>
        </p:txBody>
      </p:sp>
      <p:pic>
        <p:nvPicPr>
          <p:cNvPr id="20" name="Picture 2" descr="Steyer unveils climate plan including $200B 'Global Green New Deal Fund'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083" r="25329" b="25077"/>
          <a:stretch/>
        </p:blipFill>
        <p:spPr bwMode="auto">
          <a:xfrm>
            <a:off x="8993212" y="4583696"/>
            <a:ext cx="1231518" cy="1171425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2762"/>
          <a:stretch/>
        </p:blipFill>
        <p:spPr>
          <a:xfrm>
            <a:off x="1299749" y="2729691"/>
            <a:ext cx="1233205" cy="1233205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  <p:sp>
        <p:nvSpPr>
          <p:cNvPr id="7" name="Left-Right Arrow 6"/>
          <p:cNvSpPr/>
          <p:nvPr/>
        </p:nvSpPr>
        <p:spPr>
          <a:xfrm>
            <a:off x="4409285" y="3344341"/>
            <a:ext cx="1619995" cy="17854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613" y="566230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 smtClean="0"/>
              <a:t>What are the key differences between Medicare-for-all and public option proposals?</a:t>
            </a:r>
            <a:endParaRPr lang="en-US" sz="3200" dirty="0"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0" y="1877838"/>
            <a:ext cx="11926897" cy="5133516"/>
            <a:chOff x="590079" y="2066090"/>
            <a:chExt cx="11926897" cy="5133516"/>
          </a:xfrm>
        </p:grpSpPr>
        <p:sp>
          <p:nvSpPr>
            <p:cNvPr id="6" name="Rounded Rectangle 5"/>
            <p:cNvSpPr/>
            <p:nvPr/>
          </p:nvSpPr>
          <p:spPr>
            <a:xfrm>
              <a:off x="1579733" y="2066090"/>
              <a:ext cx="3311461" cy="442674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Medicare-for-all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 flipH="1">
              <a:off x="7406790" y="2066090"/>
              <a:ext cx="3311461" cy="442674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Public Option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0079" y="2951894"/>
              <a:ext cx="5569327" cy="260496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4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1"/>
                  </a:solidFill>
                </a:rPr>
                <a:t>Creates new “Medicare” government-administered program for all Americans</a:t>
              </a:r>
            </a:p>
            <a:p>
              <a:pPr marL="285750" indent="-285750">
                <a:spcAft>
                  <a:spcPts val="14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1"/>
                  </a:solidFill>
                </a:rPr>
                <a:t>Replaces Medicare, Medicaid, employer &amp; marketplace insurance</a:t>
              </a:r>
            </a:p>
            <a:p>
              <a:pPr marL="285750" indent="-285750">
                <a:spcAft>
                  <a:spcPts val="14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1"/>
                  </a:solidFill>
                </a:rPr>
                <a:t>No premiums or deductibles; virtually no cost sharing</a:t>
              </a:r>
            </a:p>
            <a:p>
              <a:pPr marL="285750" indent="-285750">
                <a:spcAft>
                  <a:spcPts val="14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1"/>
                  </a:solidFill>
                </a:rPr>
                <a:t>Comprehensive benefits, including long-term services and supports (LTSS)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9053" y="3075400"/>
              <a:ext cx="6267923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spcAft>
                  <a:spcPts val="14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1"/>
                  </a:solidFill>
                </a:rPr>
                <a:t>Creates new government-administered </a:t>
              </a:r>
              <a:r>
                <a:rPr lang="en-US" sz="1600" dirty="0">
                  <a:solidFill>
                    <a:schemeClr val="accent1"/>
                  </a:solidFill>
                </a:rPr>
                <a:t>public option</a:t>
              </a:r>
            </a:p>
            <a:p>
              <a:pPr marL="285750" indent="-285750">
                <a:spcAft>
                  <a:spcPts val="14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1"/>
                  </a:solidFill>
                </a:rPr>
                <a:t>Retains Medicare, Medicaid, employer </a:t>
              </a:r>
              <a:r>
                <a:rPr lang="en-US" sz="1600" dirty="0">
                  <a:solidFill>
                    <a:schemeClr val="accent1"/>
                  </a:solidFill>
                </a:rPr>
                <a:t>&amp;</a:t>
              </a:r>
              <a:r>
                <a:rPr lang="en-US" sz="1600" dirty="0" smtClean="0">
                  <a:solidFill>
                    <a:schemeClr val="accent1"/>
                  </a:solidFill>
                </a:rPr>
                <a:t> marketplace insurance</a:t>
              </a:r>
            </a:p>
            <a:p>
              <a:pPr marL="285750" indent="-285750">
                <a:spcAft>
                  <a:spcPts val="14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1"/>
                  </a:solidFill>
                </a:rPr>
                <a:t>Enhances subsidies in marketplace and public option </a:t>
              </a:r>
            </a:p>
            <a:p>
              <a:pPr marL="285750" indent="-2857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accent1"/>
                  </a:solidFill>
                </a:rPr>
                <a:t>Proposals vary by:</a:t>
              </a:r>
            </a:p>
            <a:p>
              <a:pPr marL="742950" lvl="1" indent="-285750">
                <a:spcAft>
                  <a:spcPts val="400"/>
                </a:spcAft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accent1"/>
                  </a:solidFill>
                </a:rPr>
                <a:t>Eligibility for the public option</a:t>
              </a:r>
              <a:endParaRPr lang="en-US" sz="1600" dirty="0">
                <a:solidFill>
                  <a:schemeClr val="accent1"/>
                </a:solidFill>
              </a:endParaRPr>
            </a:p>
            <a:p>
              <a:pPr marL="742950" lvl="1" indent="-285750">
                <a:spcAft>
                  <a:spcPts val="400"/>
                </a:spcAft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accent1"/>
                  </a:solidFill>
                </a:rPr>
                <a:t>Auto-enrollment of certain groups</a:t>
              </a:r>
            </a:p>
            <a:p>
              <a:pPr marL="742950" lvl="1" indent="-285750">
                <a:spcAft>
                  <a:spcPts val="400"/>
                </a:spcAft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accent1"/>
                  </a:solidFill>
                </a:rPr>
                <a:t>Benefits</a:t>
              </a:r>
            </a:p>
            <a:p>
              <a:pPr marL="742950" lvl="1" indent="-285750">
                <a:spcAft>
                  <a:spcPts val="400"/>
                </a:spcAft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accent1"/>
                  </a:solidFill>
                </a:rPr>
                <a:t>Treatment of Medicare &amp; Medicaid</a:t>
              </a:r>
            </a:p>
            <a:p>
              <a:pPr marL="742950" lvl="1" indent="-285750">
                <a:spcAft>
                  <a:spcPts val="400"/>
                </a:spcAft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accent1"/>
                  </a:solidFill>
                </a:rPr>
                <a:t>Premium </a:t>
              </a:r>
              <a:r>
                <a:rPr lang="en-US" sz="1600" dirty="0">
                  <a:solidFill>
                    <a:schemeClr val="accent1"/>
                  </a:solidFill>
                </a:rPr>
                <a:t>&amp;</a:t>
              </a:r>
              <a:r>
                <a:rPr lang="en-US" sz="1600" dirty="0" smtClean="0">
                  <a:solidFill>
                    <a:schemeClr val="accent1"/>
                  </a:solidFill>
                </a:rPr>
                <a:t> subsidy calculation in ACA and public option</a:t>
              </a:r>
            </a:p>
            <a:p>
              <a:pPr marL="742950" lvl="1" indent="-285750">
                <a:spcAft>
                  <a:spcPts val="400"/>
                </a:spcAft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accent1"/>
                  </a:solidFill>
                </a:rPr>
                <a:t>Payments to providers</a:t>
              </a:r>
            </a:p>
            <a:p>
              <a:pPr marL="285750" indent="-285750">
                <a:spcAft>
                  <a:spcPts val="1400"/>
                </a:spcAft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chemeClr val="accent1"/>
                </a:solidFill>
              </a:endParaRPr>
            </a:p>
            <a:p>
              <a:pPr marL="285750" indent="-285750">
                <a:spcAft>
                  <a:spcPts val="1400"/>
                </a:spcAft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flipH="1">
            <a:off x="467518" y="6386274"/>
            <a:ext cx="10147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KFF analysis of Medicare-for-all or public option proposals posted on each candidate’s campaign website, as of 2/24/2020.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4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613" y="578224"/>
            <a:ext cx="11277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 smtClean="0"/>
              <a:t>Does Elizabeth Warren support Medicare-for-all or a public option?</a:t>
            </a:r>
            <a:endParaRPr lang="en-US" sz="1050" dirty="0" smtClean="0"/>
          </a:p>
          <a:p>
            <a:pPr lvl="0" algn="ctr">
              <a:defRPr/>
            </a:pPr>
            <a:endParaRPr lang="en-US" sz="1000" dirty="0" smtClean="0"/>
          </a:p>
          <a:p>
            <a:pPr lvl="0" algn="ctr">
              <a:defRPr/>
            </a:pPr>
            <a:r>
              <a:rPr lang="en-US" sz="2000" dirty="0" smtClean="0"/>
              <a:t> Answer: </a:t>
            </a:r>
            <a:r>
              <a:rPr lang="en-US" sz="2000" b="1" i="1" dirty="0">
                <a:solidFill>
                  <a:schemeClr val="accent3"/>
                </a:solidFill>
              </a:rPr>
              <a:t>B</a:t>
            </a:r>
            <a:r>
              <a:rPr lang="en-US" sz="2000" b="1" i="1" dirty="0" smtClean="0">
                <a:solidFill>
                  <a:schemeClr val="accent3"/>
                </a:solidFill>
              </a:rPr>
              <a:t>oth</a:t>
            </a:r>
            <a:r>
              <a:rPr lang="en-US" sz="2000" i="1" dirty="0" smtClean="0">
                <a:solidFill>
                  <a:schemeClr val="accent3"/>
                </a:solidFill>
              </a:rPr>
              <a:t>.</a:t>
            </a:r>
            <a:endParaRPr lang="en-US" sz="2000" i="1" dirty="0">
              <a:solidFill>
                <a:schemeClr val="accent3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2713" y="1646932"/>
            <a:ext cx="4229396" cy="783193"/>
          </a:xfrm>
          <a:prstGeom prst="round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 1: Public Option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(First 100 Days)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75615" y="1716399"/>
            <a:ext cx="3631683" cy="749141"/>
          </a:xfrm>
          <a:prstGeom prst="round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2: Medicare-for-all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Arial"/>
              </a:rPr>
              <a:t>(</a:t>
            </a:r>
            <a:r>
              <a:rPr lang="en-US" b="1" baseline="0" dirty="0" smtClean="0">
                <a:solidFill>
                  <a:schemeClr val="bg1"/>
                </a:solidFill>
                <a:latin typeface="Arial"/>
              </a:rPr>
              <a:t>Third Year of First Term)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1297" y="2590943"/>
            <a:ext cx="12000658" cy="4577330"/>
            <a:chOff x="131297" y="2599910"/>
            <a:chExt cx="12000658" cy="4577330"/>
          </a:xfrm>
        </p:grpSpPr>
        <p:sp>
          <p:nvSpPr>
            <p:cNvPr id="8" name="TextBox 7"/>
            <p:cNvSpPr txBox="1"/>
            <p:nvPr/>
          </p:nvSpPr>
          <p:spPr>
            <a:xfrm>
              <a:off x="6520518" y="3976364"/>
              <a:ext cx="5611437" cy="32008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1"/>
                  </a:solidFill>
                </a:rPr>
                <a:t>Creates a new “Medicare” government-administered program for all U.S. residents</a:t>
              </a:r>
            </a:p>
            <a:p>
              <a:endParaRPr lang="en-US" sz="1400" dirty="0" smtClean="0">
                <a:solidFill>
                  <a:schemeClr val="accent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1"/>
                  </a:solidFill>
                </a:rPr>
                <a:t>Replaces Medicare, Medicaid, employer-sponsored coverage, private insurance, and marketplace insurance with Medicare-for-all with no premiums, deductibles, or cost sharing with comprehensive benefits, including long-term services and supports, vision, hearing and dental</a:t>
              </a:r>
              <a:endParaRPr lang="en-US" sz="1400" dirty="0">
                <a:solidFill>
                  <a:schemeClr val="accent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accent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accent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accent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accent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accent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633770" y="2599910"/>
              <a:ext cx="1426464" cy="1380744"/>
              <a:chOff x="4438183" y="2542021"/>
              <a:chExt cx="1485926" cy="1671005"/>
            </a:xfrm>
          </p:grpSpPr>
          <p:pic>
            <p:nvPicPr>
              <p:cNvPr id="11" name="Picture 12" descr="https://pbs.twimg.com/profile_images/1136369779374059520/ZYmLzUtO_400x400.png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8183" y="2542021"/>
                <a:ext cx="1485926" cy="1671005"/>
              </a:xfrm>
              <a:prstGeom prst="ellipse">
                <a:avLst/>
              </a:prstGeom>
              <a:ln w="63500" cap="rnd">
                <a:solidFill>
                  <a:srgbClr val="CCCCCC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438183" y="3506553"/>
                <a:ext cx="1442664" cy="37203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571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Medicare-for-all</a:t>
                </a:r>
                <a:endParaRPr lang="en-US" sz="12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03522" y="2599911"/>
              <a:ext cx="1427779" cy="1376453"/>
              <a:chOff x="4375431" y="2542022"/>
              <a:chExt cx="1568169" cy="1568169"/>
            </a:xfrm>
          </p:grpSpPr>
          <p:pic>
            <p:nvPicPr>
              <p:cNvPr id="13" name="Picture 12" descr="https://pbs.twimg.com/profile_images/1136369779374059520/ZYmLzUtO_400x400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5431" y="2542022"/>
                <a:ext cx="1568169" cy="1568169"/>
              </a:xfrm>
              <a:prstGeom prst="ellipse">
                <a:avLst/>
              </a:prstGeom>
              <a:ln w="63500" cap="rnd">
                <a:solidFill>
                  <a:srgbClr val="CCCCCC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4430741" y="3506552"/>
                <a:ext cx="1457548" cy="37203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571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Public Option</a:t>
                </a:r>
                <a:endParaRPr lang="en-US" sz="1200" b="1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1297" y="3976364"/>
              <a:ext cx="6179856" cy="258794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1"/>
                  </a:solidFill>
                </a:rPr>
                <a:t>Creates a federal public option and auto enrolls all children, adults &lt;200% of poverty under age 50, uninsured, with opt out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1"/>
                  </a:solidFill>
                </a:rPr>
                <a:t>Initially, no premiums/cost sharing &lt;200% of poverty; premiums capped at 5% of income for others; premiums/cost sharing eliminated for everyone over time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1"/>
                  </a:solidFill>
                </a:rPr>
                <a:t>Retains current coverage sources; allows states to move Medicaid enrollees into the public option with maintenance-of-effort payment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1"/>
                  </a:solidFill>
                </a:rPr>
                <a:t>Lowers Medicare eligibility to age 50; expands benefits; caps out-of-pocket spending at $1,500 annually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52526" y="1998077"/>
            <a:ext cx="955055" cy="432048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467518" y="6475924"/>
            <a:ext cx="10147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KFF analysis of Medicare-for-all or public option proposals posted on each candidate’s campaign website, as of 2/24/2020.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91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5614" y="588212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latin typeface="Arial"/>
              </a:rPr>
              <a:t>What happens to </a:t>
            </a:r>
            <a:r>
              <a:rPr lang="en-US" sz="3200" noProof="0" dirty="0" smtClean="0">
                <a:latin typeface="Arial"/>
              </a:rPr>
              <a:t>employer-sponsored and private insurance under Medicare-for-all or public option proposals?</a:t>
            </a:r>
            <a:endParaRPr lang="en-US" sz="3200" noProof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147" y="1744931"/>
            <a:ext cx="4523875" cy="817245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en-US" sz="700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u="sng" dirty="0" smtClean="0">
                <a:solidFill>
                  <a:schemeClr val="bg1"/>
                </a:solidFill>
              </a:rPr>
              <a:t>Medicare-for-all</a:t>
            </a:r>
            <a:r>
              <a:rPr lang="en-US" sz="1400" b="1" dirty="0" smtClean="0">
                <a:solidFill>
                  <a:schemeClr val="bg1"/>
                </a:solidFill>
              </a:rPr>
              <a:t> replaces employer-sponsored and private insurance</a:t>
            </a:r>
          </a:p>
          <a:p>
            <a:pPr algn="ctr"/>
            <a:endParaRPr lang="en-US" sz="700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713413" y="2581682"/>
            <a:ext cx="0" cy="30052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Biden 2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13417" b="54200"/>
          <a:stretch/>
        </p:blipFill>
        <p:spPr bwMode="auto">
          <a:xfrm>
            <a:off x="7259538" y="2644242"/>
            <a:ext cx="1104533" cy="1134252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pbs.twimg.com/profile_images/1117312669546164224/k2cPXvek_400x4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01" y="2652277"/>
            <a:ext cx="1126217" cy="1126217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2762"/>
          <a:stretch/>
        </p:blipFill>
        <p:spPr>
          <a:xfrm>
            <a:off x="1217413" y="3070351"/>
            <a:ext cx="1560515" cy="1560515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  <p:grpSp>
        <p:nvGrpSpPr>
          <p:cNvPr id="16" name="Group 15"/>
          <p:cNvGrpSpPr/>
          <p:nvPr/>
        </p:nvGrpSpPr>
        <p:grpSpPr>
          <a:xfrm>
            <a:off x="3242931" y="3116031"/>
            <a:ext cx="1536367" cy="1514835"/>
            <a:chOff x="4375431" y="2542022"/>
            <a:chExt cx="1568169" cy="1568169"/>
          </a:xfrm>
        </p:grpSpPr>
        <p:pic>
          <p:nvPicPr>
            <p:cNvPr id="18" name="Picture 12" descr="https://pbs.twimg.com/profile_images/1136369779374059520/ZYmLzUtO_400x40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431" y="2542022"/>
              <a:ext cx="1568169" cy="1568169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438183" y="3506553"/>
              <a:ext cx="1442664" cy="37203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Medicare-for-all</a:t>
              </a:r>
              <a:endParaRPr lang="en-US" sz="105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30861" y="4001879"/>
            <a:ext cx="1143000" cy="1141346"/>
            <a:chOff x="4375430" y="2542022"/>
            <a:chExt cx="1571772" cy="1568169"/>
          </a:xfrm>
        </p:grpSpPr>
        <p:pic>
          <p:nvPicPr>
            <p:cNvPr id="24" name="Picture 12" descr="https://pbs.twimg.com/profile_images/1136369779374059520/ZYmLzUtO_400x400.png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430" y="2542022"/>
              <a:ext cx="1571772" cy="1568169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ounded Rectangle 24"/>
            <p:cNvSpPr/>
            <p:nvPr/>
          </p:nvSpPr>
          <p:spPr>
            <a:xfrm>
              <a:off x="4432206" y="3506553"/>
              <a:ext cx="1514996" cy="37203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Public </a:t>
              </a:r>
              <a:r>
                <a:rPr lang="en-US" sz="1050" b="1" dirty="0"/>
                <a:t>O</a:t>
              </a:r>
              <a:r>
                <a:rPr lang="en-US" sz="1050" b="1" dirty="0" smtClean="0"/>
                <a:t>ption</a:t>
              </a:r>
              <a:endParaRPr lang="en-US" sz="105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285479" y="1744932"/>
            <a:ext cx="5447735" cy="578882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chemeClr val="bg1"/>
                </a:solidFill>
              </a:rPr>
              <a:t>Public option</a:t>
            </a:r>
            <a:r>
              <a:rPr lang="en-US" sz="1400" b="1" dirty="0" smtClean="0">
                <a:solidFill>
                  <a:schemeClr val="bg1"/>
                </a:solidFill>
              </a:rPr>
              <a:t> proposals retain employer-sponsored and private insurance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s://pbs.twimg.com/profile_images/615510114447953920/_1c4TTMM_400x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02" y="2644242"/>
            <a:ext cx="1142967" cy="1142967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073535" y="5418018"/>
            <a:ext cx="4440099" cy="5788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Biden, </a:t>
            </a:r>
            <a:r>
              <a:rPr lang="en-US" sz="1400" dirty="0" err="1"/>
              <a:t>Buttigieg</a:t>
            </a:r>
            <a:r>
              <a:rPr lang="en-US" sz="1400" dirty="0" smtClean="0"/>
              <a:t>, </a:t>
            </a:r>
            <a:r>
              <a:rPr lang="en-US" sz="1400" dirty="0" err="1" smtClean="0"/>
              <a:t>Steyer</a:t>
            </a:r>
            <a:r>
              <a:rPr lang="en-US" sz="1400" dirty="0" smtClean="0"/>
              <a:t> </a:t>
            </a:r>
            <a:r>
              <a:rPr lang="en-US" sz="1400" dirty="0"/>
              <a:t>and Warren allow employees to opt into the public </a:t>
            </a:r>
            <a:r>
              <a:rPr lang="en-US" sz="1400" dirty="0" smtClean="0"/>
              <a:t>option </a:t>
            </a:r>
            <a:r>
              <a:rPr lang="en-US" sz="1400" dirty="0"/>
              <a:t>and receive subsidies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467518" y="6337424"/>
            <a:ext cx="10147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KFF analysis of Medicare-for-all or public option proposals posted on each candidate’s campaign website, as of 2/24/2020.</a:t>
            </a:r>
            <a:endParaRPr lang="en-US" sz="1200" dirty="0"/>
          </a:p>
        </p:txBody>
      </p:sp>
      <p:pic>
        <p:nvPicPr>
          <p:cNvPr id="22" name="Picture 2" descr="Steyer unveils climate plan including $200B 'Global Green New Deal Fund'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083" r="25329" b="25077"/>
          <a:stretch/>
        </p:blipFill>
        <p:spPr bwMode="auto">
          <a:xfrm>
            <a:off x="9516791" y="4003962"/>
            <a:ext cx="1195510" cy="1180867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4281" y="591390"/>
            <a:ext cx="11246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/>
              </a:rPr>
              <a:t>How do Medicare-for-all or public option proposals affect </a:t>
            </a:r>
            <a:r>
              <a:rPr lang="en-US" sz="3200" noProof="0" dirty="0" smtClean="0">
                <a:latin typeface="Arial"/>
              </a:rPr>
              <a:t>the </a:t>
            </a:r>
            <a:r>
              <a:rPr lang="en-US" sz="3200" noProof="0" dirty="0">
                <a:latin typeface="Arial"/>
              </a:rPr>
              <a:t>current </a:t>
            </a:r>
            <a:r>
              <a:rPr lang="en-US" sz="3200" b="1" noProof="0" dirty="0">
                <a:latin typeface="Arial"/>
              </a:rPr>
              <a:t>Medicare</a:t>
            </a:r>
            <a:r>
              <a:rPr lang="en-US" sz="3200" noProof="0" dirty="0">
                <a:latin typeface="Arial"/>
              </a:rPr>
              <a:t> </a:t>
            </a:r>
            <a:r>
              <a:rPr lang="en-US" sz="3200" noProof="0" dirty="0" smtClean="0">
                <a:latin typeface="Arial"/>
              </a:rPr>
              <a:t>program?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80973" y="1992883"/>
            <a:ext cx="2971361" cy="1055608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Replaces current Medicare with Medicare-for-all, with enhanced benefits, no premiums, deductibles, or cost sharing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852" y="1991522"/>
            <a:ext cx="1612974" cy="1055608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 </a:t>
            </a:r>
            <a:r>
              <a:rPr lang="en-US" sz="1400" b="1" dirty="0">
                <a:solidFill>
                  <a:schemeClr val="bg1"/>
                </a:solidFill>
              </a:rPr>
              <a:t>change to </a:t>
            </a:r>
            <a:r>
              <a:rPr lang="en-US" sz="1400" b="1" dirty="0" smtClean="0">
                <a:solidFill>
                  <a:schemeClr val="bg1"/>
                </a:solidFill>
              </a:rPr>
              <a:t>Medicare benefits or eligibility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9769" y="2001981"/>
            <a:ext cx="3161457" cy="1055608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Lowers Medicare eligibility to age 50, auto enrolls low-income 50-64 year olds; adds cap on out-of-pocket spending &amp; other benefits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890667" y="3581785"/>
            <a:ext cx="0" cy="22583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Biden 2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13417" b="54200"/>
          <a:stretch/>
        </p:blipFill>
        <p:spPr bwMode="auto">
          <a:xfrm>
            <a:off x="286840" y="3305739"/>
            <a:ext cx="1186990" cy="1218927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pbs.twimg.com/profile_images/1117312669546164224/k2cPXvek_400x4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99" y="3819783"/>
            <a:ext cx="1283497" cy="1283497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2762"/>
          <a:stretch/>
        </p:blipFill>
        <p:spPr>
          <a:xfrm>
            <a:off x="10752036" y="3786499"/>
            <a:ext cx="1350066" cy="1350066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74281" y="6008769"/>
            <a:ext cx="1023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</a:t>
            </a:r>
            <a:r>
              <a:rPr lang="en-US" sz="1200" b="1" dirty="0" smtClean="0"/>
              <a:t>All candidates have proposals to address Medicare prescription drug costs.</a:t>
            </a:r>
            <a:r>
              <a:rPr lang="en-US" sz="1200" dirty="0" smtClean="0"/>
              <a:t> </a:t>
            </a:r>
            <a:r>
              <a:rPr lang="en-US" sz="1200" dirty="0" err="1" smtClean="0"/>
              <a:t>Buttigieg</a:t>
            </a:r>
            <a:r>
              <a:rPr lang="en-US" sz="1200" dirty="0" smtClean="0"/>
              <a:t> </a:t>
            </a:r>
            <a:r>
              <a:rPr lang="en-US" sz="1200" dirty="0"/>
              <a:t>would also enhance Medicare provider payment rates in underserved </a:t>
            </a:r>
            <a:r>
              <a:rPr lang="en-US" sz="1200" dirty="0" smtClean="0"/>
              <a:t>areas. The Sanders proposal allows cost sharing up to $200 for prescription drugs. Klobuchar supports expanding Medicare to cover dental, vision, and hearing benefits.</a:t>
            </a:r>
          </a:p>
          <a:p>
            <a:r>
              <a:rPr lang="en-US" sz="1200" dirty="0"/>
              <a:t>SOURCE: KFF analysis of Medicare-for-all or public option proposals posted on each candidate’s campaign website, as of </a:t>
            </a:r>
            <a:r>
              <a:rPr lang="en-US" sz="1200" dirty="0" smtClean="0"/>
              <a:t>2/24/2020.</a:t>
            </a:r>
            <a:endParaRPr lang="en-US" sz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252692" y="3819783"/>
            <a:ext cx="1270773" cy="1268455"/>
            <a:chOff x="4438183" y="2532723"/>
            <a:chExt cx="1448411" cy="1568169"/>
          </a:xfrm>
        </p:grpSpPr>
        <p:pic>
          <p:nvPicPr>
            <p:cNvPr id="25" name="Picture 12" descr="https://pbs.twimg.com/profile_images/1136369779374059520/ZYmLzUtO_400x40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923" y="2532723"/>
              <a:ext cx="1430671" cy="1568169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4438183" y="3506553"/>
              <a:ext cx="1442664" cy="37203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Medicare-for-all</a:t>
              </a:r>
              <a:endParaRPr lang="en-US" sz="105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3144" y="3786499"/>
            <a:ext cx="1374705" cy="1269496"/>
            <a:chOff x="4375431" y="2542022"/>
            <a:chExt cx="1568169" cy="1568169"/>
          </a:xfrm>
        </p:grpSpPr>
        <p:pic>
          <p:nvPicPr>
            <p:cNvPr id="29" name="Picture 12" descr="https://pbs.twimg.com/profile_images/1136369779374059520/ZYmLzUtO_400x40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431" y="2542022"/>
              <a:ext cx="1568169" cy="1568169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4438183" y="3506553"/>
              <a:ext cx="1442664" cy="37203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Public Option</a:t>
              </a:r>
              <a:endParaRPr lang="en-US" sz="105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70097" y="2019007"/>
            <a:ext cx="1941735" cy="1021556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en-US" sz="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Retains Medicare, adds a cap on out-of-pocket spending</a:t>
            </a:r>
          </a:p>
          <a:p>
            <a:pPr algn="ctr"/>
            <a:endParaRPr lang="en-US" sz="500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888162" y="3588758"/>
            <a:ext cx="0" cy="22583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75050" y="2005472"/>
            <a:ext cx="1932224" cy="1055608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Retains Medicare; Adds optional vision, hearing, dental benefit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899769" y="3588758"/>
            <a:ext cx="0" cy="22583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039687" y="3581785"/>
            <a:ext cx="0" cy="22583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https://pbs.twimg.com/profile_images/615510114447953920/_1c4TTMM_400x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55" y="3747615"/>
            <a:ext cx="1271939" cy="1271939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teyer unveils climate plan including $200B 'Global Green New Deal Fund'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083" r="25329" b="25077"/>
          <a:stretch/>
        </p:blipFill>
        <p:spPr bwMode="auto">
          <a:xfrm>
            <a:off x="286840" y="4741944"/>
            <a:ext cx="1195960" cy="1181312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7746" y="667191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latin typeface="Arial"/>
              </a:rPr>
              <a:t>What happens to the current </a:t>
            </a:r>
            <a:r>
              <a:rPr lang="en-US" sz="3200" b="1" noProof="0" dirty="0">
                <a:latin typeface="Arial"/>
              </a:rPr>
              <a:t>Medicaid</a:t>
            </a:r>
            <a:r>
              <a:rPr lang="en-US" sz="3200" noProof="0" dirty="0">
                <a:latin typeface="Arial"/>
              </a:rPr>
              <a:t> program?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3543" y="1529964"/>
            <a:ext cx="4685407" cy="510778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Modifies Medicaid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8528" y="1522930"/>
            <a:ext cx="3344154" cy="510778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Replaces Medicaid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25872" y="2018648"/>
            <a:ext cx="0" cy="381295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8114" y="3493225"/>
            <a:ext cx="4810028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Sanders retains Medicaid for nursing home &amp; other institutional long-term care </a:t>
            </a:r>
            <a:r>
              <a:rPr lang="en-US" sz="1600" dirty="0" smtClean="0">
                <a:solidFill>
                  <a:schemeClr val="accent1"/>
                </a:solidFill>
              </a:rPr>
              <a:t>services; requires maintenance of effort for state institutional long-term care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Warren replaces Medicaid &amp; includes long-term care as a benefit under Medicare-for-all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0423" y="3493225"/>
            <a:ext cx="6131224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Biden, </a:t>
            </a:r>
            <a:r>
              <a:rPr lang="en-US" sz="1600" dirty="0" err="1" smtClean="0">
                <a:solidFill>
                  <a:schemeClr val="accent1"/>
                </a:solidFill>
              </a:rPr>
              <a:t>Buttigieg</a:t>
            </a:r>
            <a:r>
              <a:rPr lang="en-US" sz="1600" dirty="0" smtClean="0">
                <a:solidFill>
                  <a:schemeClr val="accent1"/>
                </a:solidFill>
              </a:rPr>
              <a:t>, </a:t>
            </a:r>
            <a:r>
              <a:rPr lang="en-US" sz="1600" dirty="0" err="1" smtClean="0">
                <a:solidFill>
                  <a:schemeClr val="accent1"/>
                </a:solidFill>
              </a:rPr>
              <a:t>Steyer</a:t>
            </a:r>
            <a:r>
              <a:rPr lang="en-US" sz="1600" dirty="0" smtClean="0">
                <a:solidFill>
                  <a:schemeClr val="accent1"/>
                </a:solidFill>
              </a:rPr>
              <a:t> &amp; Warren automatically enroll low-income adults in the Medicaid coverage gap into the public option 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Warren &amp; </a:t>
            </a:r>
            <a:r>
              <a:rPr lang="en-US" sz="1600" dirty="0" err="1" smtClean="0">
                <a:solidFill>
                  <a:schemeClr val="accent1"/>
                </a:solidFill>
              </a:rPr>
              <a:t>Buttigieg</a:t>
            </a:r>
            <a:r>
              <a:rPr lang="en-US" sz="1600" dirty="0" smtClean="0">
                <a:solidFill>
                  <a:schemeClr val="accent1"/>
                </a:solidFill>
              </a:rPr>
              <a:t> open the public option to individuals enrolled in Medicaid</a:t>
            </a:r>
          </a:p>
          <a:p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Biden, </a:t>
            </a:r>
            <a:r>
              <a:rPr lang="en-US" sz="1600" dirty="0" err="1" smtClean="0">
                <a:solidFill>
                  <a:schemeClr val="accent1"/>
                </a:solidFill>
              </a:rPr>
              <a:t>Steyer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&amp; Warren allow states to move all or some Medicaid enrollees </a:t>
            </a:r>
            <a:r>
              <a:rPr lang="en-US" sz="1600" dirty="0">
                <a:solidFill>
                  <a:schemeClr val="accent1"/>
                </a:solidFill>
              </a:rPr>
              <a:t>into the public </a:t>
            </a:r>
            <a:r>
              <a:rPr lang="en-US" sz="1600" dirty="0" smtClean="0">
                <a:solidFill>
                  <a:schemeClr val="accent1"/>
                </a:solidFill>
              </a:rPr>
              <a:t>option, </a:t>
            </a:r>
            <a:r>
              <a:rPr lang="en-US" sz="1600" dirty="0">
                <a:solidFill>
                  <a:schemeClr val="accent1"/>
                </a:solidFill>
              </a:rPr>
              <a:t>with a </a:t>
            </a:r>
            <a:r>
              <a:rPr lang="en-US" sz="1600" dirty="0" smtClean="0">
                <a:solidFill>
                  <a:schemeClr val="accent1"/>
                </a:solidFill>
              </a:rPr>
              <a:t>maintenance of effort </a:t>
            </a: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28" name="Picture 6" descr="Biden 2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13417" b="54200"/>
          <a:stretch/>
        </p:blipFill>
        <p:spPr bwMode="auto">
          <a:xfrm>
            <a:off x="5651816" y="2165528"/>
            <a:ext cx="1121359" cy="1159758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https://pbs.twimg.com/profile_images/1117312669546164224/k2cPXvek_400x4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35" y="2165415"/>
            <a:ext cx="1144491" cy="1144491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22762"/>
          <a:stretch/>
        </p:blipFill>
        <p:spPr>
          <a:xfrm>
            <a:off x="1367394" y="2165415"/>
            <a:ext cx="1319587" cy="1319587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3230161" y="2140113"/>
            <a:ext cx="1375844" cy="1268455"/>
            <a:chOff x="4375431" y="2542022"/>
            <a:chExt cx="1568169" cy="1568169"/>
          </a:xfrm>
        </p:grpSpPr>
        <p:pic>
          <p:nvPicPr>
            <p:cNvPr id="20" name="Picture 12" descr="https://pbs.twimg.com/profile_images/1136369779374059520/ZYmLzUtO_400x4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431" y="2542022"/>
              <a:ext cx="1568169" cy="1568169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4438183" y="3506553"/>
              <a:ext cx="1442664" cy="37203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Medicare-for-all</a:t>
              </a:r>
              <a:endParaRPr lang="en-US" sz="105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890658" y="2177267"/>
            <a:ext cx="1164560" cy="1123612"/>
            <a:chOff x="4375431" y="2542022"/>
            <a:chExt cx="1568169" cy="1568169"/>
          </a:xfrm>
        </p:grpSpPr>
        <p:pic>
          <p:nvPicPr>
            <p:cNvPr id="23" name="Picture 12" descr="https://pbs.twimg.com/profile_images/1136369779374059520/ZYmLzUtO_400x4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431" y="2542022"/>
              <a:ext cx="1568169" cy="1568169"/>
            </a:xfrm>
            <a:prstGeom prst="ellipse">
              <a:avLst/>
            </a:prstGeom>
            <a:ln w="63500" cap="rnd">
              <a:solidFill>
                <a:srgbClr val="CCCCCC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4438183" y="3506553"/>
              <a:ext cx="1442664" cy="37203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Public Option</a:t>
              </a:r>
              <a:endParaRPr lang="en-US" sz="1050" b="1" dirty="0"/>
            </a:p>
          </p:txBody>
        </p:sp>
      </p:grpSp>
      <p:pic>
        <p:nvPicPr>
          <p:cNvPr id="26" name="Picture 2" descr="https://pbs.twimg.com/profile_images/615510114447953920/_1c4TTMM_400x4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99" y="2165528"/>
            <a:ext cx="1152212" cy="1152212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0423" y="6048940"/>
            <a:ext cx="4921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Bloomberg </a:t>
            </a:r>
            <a:r>
              <a:rPr lang="en-US" sz="1600" dirty="0" smtClean="0">
                <a:solidFill>
                  <a:schemeClr val="accent1"/>
                </a:solidFill>
              </a:rPr>
              <a:t>requires </a:t>
            </a:r>
            <a:r>
              <a:rPr lang="en-US" sz="1600" dirty="0">
                <a:solidFill>
                  <a:schemeClr val="accent1"/>
                </a:solidFill>
              </a:rPr>
              <a:t>states to cover oral health services for adults in Medicaid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437746" y="6568059"/>
            <a:ext cx="10147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KFF analysis of Medicare-for-all or public option proposals posted on each candidate’s campaign website, as of 2/24/2020.</a:t>
            </a:r>
            <a:endParaRPr lang="en-US" sz="1200" dirty="0"/>
          </a:p>
        </p:txBody>
      </p:sp>
      <p:pic>
        <p:nvPicPr>
          <p:cNvPr id="27" name="Picture 2" descr="Steyer unveils climate plan including $200B 'Global Green New Deal Fund'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2083" r="25329" b="25077"/>
          <a:stretch/>
        </p:blipFill>
        <p:spPr bwMode="auto">
          <a:xfrm>
            <a:off x="9546593" y="2167319"/>
            <a:ext cx="1164686" cy="1150421"/>
          </a:xfrm>
          <a:prstGeom prst="ellipse">
            <a:avLst/>
          </a:prstGeom>
          <a:ln w="63500" cap="rnd">
            <a:solidFill>
              <a:srgbClr val="CCCC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2DD3BD91-7B5D-8C42-A3E6-96A62E85B19E}"/>
    </a:ext>
  </a:extLst>
</a:theme>
</file>

<file path=ppt/theme/theme10.xml><?xml version="1.0" encoding="utf-8"?>
<a:theme xmlns:a="http://schemas.openxmlformats.org/drawingml/2006/main" name="No Angle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6C4"/>
      </a:accent4>
      <a:accent5>
        <a:srgbClr val="43B4FF"/>
      </a:accent5>
      <a:accent6>
        <a:srgbClr val="C0E6FF"/>
      </a:accent6>
      <a:hlink>
        <a:srgbClr val="8F9091"/>
      </a:hlink>
      <a:folHlink>
        <a:srgbClr val="DBDB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KFF Template 4x3" id="{3547520F-F083-4223-8D01-42B88717BF46}" vid="{9F268B79-1E5C-4B65-AAA6-FF4B67F7549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A1393343-B734-7C4C-93A5-04ED07563D32}"/>
    </a:ext>
  </a:extLst>
</a:theme>
</file>

<file path=ppt/theme/theme3.xml><?xml version="1.0" encoding="utf-8"?>
<a:theme xmlns:a="http://schemas.openxmlformats.org/drawingml/2006/main" name="Default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0CD9F731-8D44-AE4B-9FB9-C38BBF8BCF5A}"/>
    </a:ext>
  </a:extLst>
</a:theme>
</file>

<file path=ppt/theme/theme4.xml><?xml version="1.0" encoding="utf-8"?>
<a:theme xmlns:a="http://schemas.openxmlformats.org/drawingml/2006/main" name="Default with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67D78052-C7F3-EA46-BA49-C9E84E7717F3}"/>
    </a:ext>
  </a:extLst>
</a:theme>
</file>

<file path=ppt/theme/theme5.xml><?xml version="1.0" encoding="utf-8"?>
<a:theme xmlns:a="http://schemas.openxmlformats.org/drawingml/2006/main" name="Default with Exhibit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997F089F-A2F9-1E4F-B248-9FCB8DC30A7E}"/>
    </a:ext>
  </a:extLst>
</a:theme>
</file>

<file path=ppt/theme/theme6.xml><?xml version="1.0" encoding="utf-8"?>
<a:theme xmlns:a="http://schemas.openxmlformats.org/drawingml/2006/main" name="Blank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NEW PPT Template_FINAL" id="{D964949B-55B9-FD47-A8D4-C315D1D4817A}" vid="{F9C0B94A-5965-7F45-A366-8B8AF269AC0D}"/>
    </a:ext>
  </a:extLst>
</a:theme>
</file>

<file path=ppt/theme/theme7.xml><?xml version="1.0" encoding="utf-8"?>
<a:theme xmlns:a="http://schemas.openxmlformats.org/drawingml/2006/main" name="Text Slide w/Gray Angl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406A2EF5-929E-634B-9DDE-75B90CCAF1E9}"/>
    </a:ext>
  </a:extLst>
</a:theme>
</file>

<file path=ppt/theme/theme8.xml><?xml version="1.0" encoding="utf-8"?>
<a:theme xmlns:a="http://schemas.openxmlformats.org/drawingml/2006/main" name="Text w/Wide Gray Angl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11CD215E-6CFF-8E42-A1B4-01549864E0DF}"/>
    </a:ext>
  </a:extLst>
</a:theme>
</file>

<file path=ppt/theme/theme9.xml><?xml version="1.0" encoding="utf-8"?>
<a:theme xmlns:a="http://schemas.openxmlformats.org/drawingml/2006/main" name="Twitter Blue 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7C8"/>
      </a:accent4>
      <a:accent5>
        <a:srgbClr val="43B4FF"/>
      </a:accent5>
      <a:accent6>
        <a:srgbClr val="C0E6FF"/>
      </a:accent6>
      <a:hlink>
        <a:srgbClr val="8F9091"/>
      </a:hlink>
      <a:folHlink>
        <a:srgbClr val="DBD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-KFF-Twitter-Template" id="{86C5973B-BCE2-4ECC-B31D-82A1F7AA9123}" vid="{13401985-4E0C-4878-95F7-857986D653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4152</TotalTime>
  <Words>1631</Words>
  <Application>Microsoft Office PowerPoint</Application>
  <PresentationFormat>Custom</PresentationFormat>
  <Paragraphs>212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Title Slide</vt:lpstr>
      <vt:lpstr>Divider</vt:lpstr>
      <vt:lpstr>Default</vt:lpstr>
      <vt:lpstr>Default with Figure #</vt:lpstr>
      <vt:lpstr>Default with Exhibit #</vt:lpstr>
      <vt:lpstr>Blank</vt:lpstr>
      <vt:lpstr>Text Slide w/Gray Angle</vt:lpstr>
      <vt:lpstr>Text w/Wide Gray Angle</vt:lpstr>
      <vt:lpstr>Twitter Blue </vt:lpstr>
      <vt:lpstr>No Angle</vt:lpstr>
      <vt:lpstr>Where Do the Democratic Candidates Stand on Health Reform and Prescription Drug Prices?    Tricia Neuman, Wyatt Koma, Karen Pollitz, Jen Tolbert and Sarah True  Published February 25, 2020</vt:lpstr>
      <vt:lpstr>Where do the candidates stand on health reform?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 Medicare-for-all or public option proposals, how is a long-term services and supports (LTSS) benefit handled?</vt:lpstr>
      <vt:lpstr>PowerPoint Presentation</vt:lpstr>
      <vt:lpstr>PowerPoint Presentation</vt:lpstr>
      <vt:lpstr>Overall, differences among the Democratic candidates are far narrower than between Democrats and Republicans</vt:lpstr>
      <vt:lpstr>Key Sources from Candidate Campaign Websites</vt:lpstr>
    </vt:vector>
  </TitlesOfParts>
  <Company>HERMES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on Current Health Policy Topics: Research &amp; Polling on Medicare-for-all and Drug Pricing</dc:title>
  <dc:creator>Wyatt Koma</dc:creator>
  <cp:lastModifiedBy>Wyatt Koma</cp:lastModifiedBy>
  <cp:revision>255</cp:revision>
  <cp:lastPrinted>2020-02-24T17:31:59Z</cp:lastPrinted>
  <dcterms:created xsi:type="dcterms:W3CDTF">2019-09-24T21:18:11Z</dcterms:created>
  <dcterms:modified xsi:type="dcterms:W3CDTF">2020-02-24T22:06:54Z</dcterms:modified>
</cp:coreProperties>
</file>