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  <p:sldMasterId id="2147483668" r:id="rId2"/>
    <p:sldMasterId id="2147483673" r:id="rId3"/>
    <p:sldMasterId id="2147483666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32" autoAdjust="0"/>
    <p:restoredTop sz="94660"/>
  </p:normalViewPr>
  <p:slideViewPr>
    <p:cSldViewPr>
      <p:cViewPr>
        <p:scale>
          <a:sx n="80" d="100"/>
          <a:sy n="80" d="100"/>
        </p:scale>
        <p:origin x="-59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946890851967"/>
          <c:y val="9.5373252898433195E-2"/>
          <c:w val="0.84582487430035103"/>
          <c:h val="0.847739659270381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Bronze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Pt>
            <c:idx val="22"/>
            <c:invertIfNegative val="0"/>
            <c:bubble3D val="0"/>
          </c:dPt>
          <c:dPt>
            <c:idx val="48"/>
            <c:invertIfNegative val="0"/>
            <c:bubble3D val="0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Min</c:v>
                </c:pt>
                <c:pt idx="2">
                  <c:v>Max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-0.40356703214909401</c:v>
                </c:pt>
                <c:pt idx="1">
                  <c:v>4.3376435194039699E-2</c:v>
                </c:pt>
                <c:pt idx="2">
                  <c:v>0.43047731989326998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Silver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Min</c:v>
                </c:pt>
                <c:pt idx="2">
                  <c:v>Max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-0.45115702479338798</c:v>
                </c:pt>
                <c:pt idx="1">
                  <c:v>2.0998896660475299E-2</c:v>
                </c:pt>
                <c:pt idx="2">
                  <c:v>0.28421052631578902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38560"/>
        <c:axId val="35169024"/>
      </c:barChart>
      <c:catAx>
        <c:axId val="35138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2400"/>
            </a:pPr>
            <a:endParaRPr lang="en-US"/>
          </a:p>
        </c:txPr>
        <c:crossAx val="35169024"/>
        <c:crosses val="autoZero"/>
        <c:auto val="1"/>
        <c:lblAlgn val="ctr"/>
        <c:lblOffset val="100"/>
        <c:noMultiLvlLbl val="0"/>
      </c:catAx>
      <c:valAx>
        <c:axId val="3516902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351385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32938163027283"/>
          <c:y val="2.7249500828123802E-2"/>
          <c:w val="0.22200449784315601"/>
          <c:h val="6.3026271629961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1/6/2015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275307"/>
              </p:ext>
            </p:extLst>
          </p:nvPr>
        </p:nvGraphicFramePr>
        <p:xfrm>
          <a:off x="105773" y="685801"/>
          <a:ext cx="8733427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1000" dirty="0" smtClean="0"/>
              <a:t>Note: In </a:t>
            </a:r>
            <a:r>
              <a:rPr lang="en-US" sz="1000" dirty="0"/>
              <a:t>areas in which the two lowest-cost silver plans have the same premium, the next lowest-cost silver plan is used as the “benchmark” silver plan</a:t>
            </a:r>
            <a:endParaRPr lang="en-US" sz="1000" dirty="0" smtClean="0"/>
          </a:p>
          <a:p>
            <a:r>
              <a:rPr lang="en-US" sz="1000" dirty="0" smtClean="0"/>
              <a:t>Source: Kaiser Family Foundation analysis of premium data from Healthcare.gov and insurer rate filings to state regulators. For </a:t>
            </a:r>
            <a:r>
              <a:rPr lang="en-US" sz="1000" dirty="0"/>
              <a:t>more information see </a:t>
            </a:r>
            <a:r>
              <a:rPr lang="en-US" sz="1000" dirty="0" smtClean="0"/>
              <a:t> “Analysis </a:t>
            </a:r>
            <a:r>
              <a:rPr lang="en-US" sz="1000" dirty="0"/>
              <a:t>of 2015 Premium Changes in the Affordable Care </a:t>
            </a:r>
            <a:r>
              <a:rPr lang="en-US" sz="1000" dirty="0" smtClean="0"/>
              <a:t>Act’s </a:t>
            </a:r>
            <a:r>
              <a:rPr lang="en-US" sz="1000" dirty="0"/>
              <a:t>Health Insurance </a:t>
            </a:r>
            <a:r>
              <a:rPr lang="en-US" sz="1000" dirty="0" smtClean="0"/>
              <a:t>Marketplaces” Sep 2014</a:t>
            </a:r>
            <a:endParaRPr lang="en-US" sz="1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" y="91440"/>
            <a:ext cx="8961120" cy="899160"/>
          </a:xfrm>
        </p:spPr>
        <p:txBody>
          <a:bodyPr/>
          <a:lstStyle/>
          <a:p>
            <a:r>
              <a:rPr lang="en-US" dirty="0" smtClean="0"/>
              <a:t>Silver and Bronze Premium Changes from 2014 to 2015</a:t>
            </a:r>
            <a:br>
              <a:rPr lang="en-US" dirty="0" smtClean="0"/>
            </a:br>
            <a:r>
              <a:rPr lang="en-US" sz="1400" b="0" dirty="0" smtClean="0"/>
              <a:t>Percent change in second-lowest silver and lowest-cost bronze plans, by county in 50 states and the District of Columbia</a:t>
            </a:r>
            <a:endParaRPr lang="en-US" sz="3200" b="0" dirty="0"/>
          </a:p>
        </p:txBody>
      </p:sp>
      <p:sp>
        <p:nvSpPr>
          <p:cNvPr id="6" name="TextBox 5"/>
          <p:cNvSpPr txBox="1"/>
          <p:nvPr/>
        </p:nvSpPr>
        <p:spPr>
          <a:xfrm>
            <a:off x="5115021" y="1552906"/>
            <a:ext cx="1773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Meta Offc Pro"/>
              </a:rPr>
              <a:t>Southeast Alaska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6132" y="1994882"/>
            <a:ext cx="2982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Meta Offc Pro"/>
              </a:rPr>
              <a:t>Western Minnesota counties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43187" y="3166216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alibri" pitchFamily="34" charset="0"/>
                <a:cs typeface="Meta Offc Pro"/>
              </a:rPr>
              <a:t>Average Across </a:t>
            </a:r>
          </a:p>
          <a:p>
            <a:pPr algn="ctr"/>
            <a:r>
              <a:rPr lang="en-US" sz="2400" dirty="0" smtClean="0">
                <a:latin typeface="Calibri" pitchFamily="34" charset="0"/>
                <a:cs typeface="Meta Offc Pro"/>
              </a:rPr>
              <a:t>All U.S. </a:t>
            </a:r>
            <a:r>
              <a:rPr lang="en-US" sz="2400" dirty="0">
                <a:latin typeface="Calibri" pitchFamily="34" charset="0"/>
                <a:cs typeface="Meta Offc Pro"/>
              </a:rPr>
              <a:t>C</a:t>
            </a:r>
            <a:r>
              <a:rPr lang="en-US" sz="2400" dirty="0" smtClean="0">
                <a:latin typeface="Calibri" pitchFamily="34" charset="0"/>
                <a:cs typeface="Meta Offc Pro"/>
              </a:rPr>
              <a:t>ounties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81200" y="4623093"/>
            <a:ext cx="2575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Meta Offc Pro"/>
              </a:rPr>
              <a:t>Summit County, Colorado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8395" y="5056021"/>
            <a:ext cx="2575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  <a:cs typeface="Meta Offc Pro"/>
              </a:rPr>
              <a:t>Summit County, Colorado</a:t>
            </a:r>
          </a:p>
        </p:txBody>
      </p:sp>
    </p:spTree>
    <p:extLst>
      <p:ext uri="{BB962C8B-B14F-4D97-AF65-F5344CB8AC3E}">
        <p14:creationId xmlns:p14="http://schemas.microsoft.com/office/powerpoint/2010/main" val="94484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661</TotalTime>
  <Words>100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Blank</vt:lpstr>
      <vt:lpstr>Default with exhibit #</vt:lpstr>
      <vt:lpstr>Default with figure #</vt:lpstr>
      <vt:lpstr>Title page</vt:lpstr>
      <vt:lpstr>Silver and Bronze Premium Changes from 2014 to 2015 Percent change in second-lowest silver and lowest-cost bronze plans, by county in 50 states and the District of Columbia</vt:lpstr>
    </vt:vector>
  </TitlesOfParts>
  <Company>Kaiser Family Foundation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Cox</dc:creator>
  <cp:lastModifiedBy>Kanani Kauka</cp:lastModifiedBy>
  <cp:revision>27</cp:revision>
  <dcterms:created xsi:type="dcterms:W3CDTF">2014-11-11T00:04:35Z</dcterms:created>
  <dcterms:modified xsi:type="dcterms:W3CDTF">2015-01-06T22:45:20Z</dcterms:modified>
</cp:coreProperties>
</file>