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  <p:sldMasterId id="2147483668" r:id="rId2"/>
    <p:sldMasterId id="2147483673" r:id="rId3"/>
    <p:sldMasterId id="2147483666" r:id="rId4"/>
  </p:sldMasterIdLst>
  <p:notesMasterIdLst>
    <p:notesMasterId r:id="rId6"/>
  </p:notesMasterIdLst>
  <p:sldIdLst>
    <p:sldId id="28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32" autoAdjust="0"/>
    <p:restoredTop sz="94660"/>
  </p:normalViewPr>
  <p:slideViewPr>
    <p:cSldViewPr>
      <p:cViewPr>
        <p:scale>
          <a:sx n="80" d="100"/>
          <a:sy n="80" d="100"/>
        </p:scale>
        <p:origin x="-59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946890851967"/>
          <c:y val="9.5373252898433195E-2"/>
          <c:w val="0.84582487430035103"/>
          <c:h val="0.847739659270381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Bronze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</c:dPt>
          <c:dPt>
            <c:idx val="22"/>
            <c:invertIfNegative val="0"/>
            <c:bubble3D val="0"/>
          </c:dPt>
          <c:dPt>
            <c:idx val="48"/>
            <c:invertIfNegative val="0"/>
            <c:bubble3D val="0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Min</c:v>
                </c:pt>
                <c:pt idx="2">
                  <c:v>Max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-0.40356703214909401</c:v>
                </c:pt>
                <c:pt idx="1">
                  <c:v>4.3376435194039699E-2</c:v>
                </c:pt>
                <c:pt idx="2">
                  <c:v>0.43047731989326998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Silver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34%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Min</c:v>
                </c:pt>
                <c:pt idx="2">
                  <c:v>Max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-0.45115702479338798</c:v>
                </c:pt>
                <c:pt idx="1">
                  <c:v>2.0998896660475299E-2</c:v>
                </c:pt>
                <c:pt idx="2">
                  <c:v>0.28421052631578902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38560"/>
        <c:axId val="35169024"/>
      </c:barChart>
      <c:catAx>
        <c:axId val="35138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2400"/>
            </a:pPr>
            <a:endParaRPr lang="en-US"/>
          </a:p>
        </c:txPr>
        <c:crossAx val="35169024"/>
        <c:crosses val="autoZero"/>
        <c:auto val="1"/>
        <c:lblAlgn val="ctr"/>
        <c:lblOffset val="100"/>
        <c:noMultiLvlLbl val="0"/>
      </c:catAx>
      <c:valAx>
        <c:axId val="3516902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351385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32938163027283"/>
          <c:y val="2.7249500828123802E-2"/>
          <c:w val="0.22200449784315601"/>
          <c:h val="6.3026271629961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D92E5-9FFA-458A-9BEA-BDF5C2EF3530}" type="datetimeFigureOut">
              <a:rPr lang="en-US" smtClean="0"/>
              <a:t>1/6/2015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76084-7007-4F9A-9BF5-85CA96B02E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093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896112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786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443484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2"/>
          </p:nvPr>
        </p:nvSpPr>
        <p:spPr>
          <a:xfrm>
            <a:off x="4617720" y="1371600"/>
            <a:ext cx="443484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65323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310896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12648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0889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24075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2347" y="1817601"/>
            <a:ext cx="8223439" cy="100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b="1" i="0">
                <a:latin typeface="Calibri" pitchFamily="34" charset="0"/>
                <a:cs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44467" y="2946400"/>
            <a:ext cx="6391275" cy="88423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SUBTITLE STYLE</a:t>
            </a:r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3" hasCustomPrompt="1"/>
          </p:nvPr>
        </p:nvSpPr>
        <p:spPr>
          <a:xfrm>
            <a:off x="444467" y="4238484"/>
            <a:ext cx="3352800" cy="284362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600" b="0" i="0" baseline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Authors</a:t>
            </a:r>
            <a:endParaRPr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4" hasCustomPrompt="1"/>
          </p:nvPr>
        </p:nvSpPr>
        <p:spPr>
          <a:xfrm>
            <a:off x="4480280" y="6174160"/>
            <a:ext cx="4416425" cy="531440"/>
          </a:xfrm>
          <a:prstGeom prst="rect">
            <a:avLst/>
          </a:prstGeom>
        </p:spPr>
        <p:txBody>
          <a:bodyPr vert="horz"/>
          <a:lstStyle>
            <a:lvl1pPr marL="0" indent="0" algn="r">
              <a:buFontTx/>
              <a:buNone/>
              <a:defRPr sz="1200" b="0" i="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Date: January 23, 2013</a:t>
            </a:r>
          </a:p>
          <a:p>
            <a:pPr lvl="0"/>
            <a:r>
              <a:rPr lang="en-US" dirty="0" smtClean="0"/>
              <a:t>Location: Washington D.C.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444467" y="4644232"/>
            <a:ext cx="5984875" cy="84931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200" baseline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Multiple Author Names, Name Last Name, Name </a:t>
            </a:r>
            <a:r>
              <a:rPr lang="en-US" dirty="0" err="1" smtClean="0"/>
              <a:t>lastname</a:t>
            </a:r>
            <a:r>
              <a:rPr lang="en-US" dirty="0" smtClean="0"/>
              <a:t> &amp; name </a:t>
            </a:r>
            <a:r>
              <a:rPr lang="en-US" dirty="0" err="1" smtClean="0"/>
              <a:t>lastname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79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443484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9" name="Content Placeholder 2"/>
          <p:cNvSpPr>
            <a:spLocks noGrp="1"/>
          </p:cNvSpPr>
          <p:nvPr>
            <p:ph idx="12"/>
          </p:nvPr>
        </p:nvSpPr>
        <p:spPr>
          <a:xfrm>
            <a:off x="4617720" y="1097280"/>
            <a:ext cx="443484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99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310896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12648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41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6" name="Tit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2312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896112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3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7511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443484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2"/>
          </p:nvPr>
        </p:nvSpPr>
        <p:spPr>
          <a:xfrm>
            <a:off x="4617720" y="1371600"/>
            <a:ext cx="443484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4979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310896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126480" y="1371600"/>
            <a:ext cx="292608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816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4711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371600"/>
            <a:ext cx="8961120" cy="475488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>
              <a:defRPr sz="16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4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300" b="0" i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3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5772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3920" y="6217920"/>
            <a:ext cx="548640" cy="551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17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  <p:sldLayoutId id="214748366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800" b="1" i="0" dirty="0" smtClean="0">
          <a:solidFill>
            <a:srgbClr val="000000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3920" y="6217920"/>
            <a:ext cx="548640" cy="55143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1440" y="91440"/>
            <a:ext cx="896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 smtClean="0">
                <a:latin typeface="Calibri" pitchFamily="34" charset="0"/>
                <a:cs typeface="Meta Offc Pro"/>
              </a:rPr>
              <a:t>Exhibit </a:t>
            </a:r>
            <a:fld id="{0C16F13B-3659-4888-B784-82F22626CC5F}" type="slidenum">
              <a:rPr lang="en-US" sz="1400" b="1" smtClean="0">
                <a:latin typeface="Calibri" pitchFamily="34" charset="0"/>
                <a:cs typeface="Meta Offc Pro"/>
              </a:rPr>
              <a:pPr algn="l"/>
              <a:t>‹#›</a:t>
            </a:fld>
            <a:endParaRPr lang="en-US" sz="1400" b="1" dirty="0" smtClean="0">
              <a:latin typeface="Calibri" pitchFamily="34" charset="0"/>
              <a:cs typeface="Meta Offc Pro"/>
            </a:endParaRPr>
          </a:p>
        </p:txBody>
      </p:sp>
    </p:spTree>
    <p:extLst>
      <p:ext uri="{BB962C8B-B14F-4D97-AF65-F5344CB8AC3E}">
        <p14:creationId xmlns:p14="http://schemas.microsoft.com/office/powerpoint/2010/main" val="648246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800" b="1" i="0" dirty="0" smtClean="0">
          <a:solidFill>
            <a:srgbClr val="000000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36576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3920" y="6217920"/>
            <a:ext cx="548640" cy="55143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1440" y="91440"/>
            <a:ext cx="896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 smtClean="0">
                <a:latin typeface="Calibri" pitchFamily="34" charset="0"/>
                <a:cs typeface="Meta Offc Pro"/>
              </a:rPr>
              <a:t>Figure </a:t>
            </a:r>
            <a:fld id="{0C16F13B-3659-4888-B784-82F22626CC5F}" type="slidenum">
              <a:rPr lang="en-US" sz="1400" b="1" smtClean="0">
                <a:latin typeface="Calibri" pitchFamily="34" charset="0"/>
                <a:cs typeface="Meta Offc Pro"/>
              </a:rPr>
              <a:pPr algn="l"/>
              <a:t>‹#›</a:t>
            </a:fld>
            <a:endParaRPr lang="en-US" sz="1400" b="1" dirty="0" smtClean="0">
              <a:latin typeface="Calibri" pitchFamily="34" charset="0"/>
              <a:cs typeface="Meta Offc Pro"/>
            </a:endParaRPr>
          </a:p>
        </p:txBody>
      </p:sp>
    </p:spTree>
    <p:extLst>
      <p:ext uri="{BB962C8B-B14F-4D97-AF65-F5344CB8AC3E}">
        <p14:creationId xmlns:p14="http://schemas.microsoft.com/office/powerpoint/2010/main" val="188278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800" b="1" i="0" dirty="0" smtClean="0">
          <a:solidFill>
            <a:srgbClr val="000000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0541" y="1554480"/>
            <a:ext cx="8682918" cy="4481320"/>
          </a:xfrm>
          <a:prstGeom prst="rect">
            <a:avLst/>
          </a:prstGeom>
          <a:solidFill>
            <a:srgbClr val="0B78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541" y="228600"/>
            <a:ext cx="1087719" cy="1093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59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 baseline="0">
          <a:solidFill>
            <a:schemeClr val="bg1"/>
          </a:solidFill>
          <a:latin typeface="MetaSerif-Book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275307"/>
              </p:ext>
            </p:extLst>
          </p:nvPr>
        </p:nvGraphicFramePr>
        <p:xfrm>
          <a:off x="105773" y="685801"/>
          <a:ext cx="8733427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1000" dirty="0" smtClean="0"/>
              <a:t>Note: In </a:t>
            </a:r>
            <a:r>
              <a:rPr lang="en-US" sz="1000" dirty="0"/>
              <a:t>areas in which the two lowest-cost silver plans have the same premium, the next lowest-cost silver plan is used as the “benchmark” silver plan</a:t>
            </a:r>
            <a:endParaRPr lang="en-US" sz="1000" dirty="0" smtClean="0"/>
          </a:p>
          <a:p>
            <a:r>
              <a:rPr lang="en-US" sz="1000" dirty="0" smtClean="0"/>
              <a:t>Source: Kaiser Family Foundation analysis of premium data from Healthcare.gov and insurer rate filings to state regulators. For </a:t>
            </a:r>
            <a:r>
              <a:rPr lang="en-US" sz="1000" dirty="0"/>
              <a:t>more information see </a:t>
            </a:r>
            <a:r>
              <a:rPr lang="en-US" sz="1000" dirty="0" smtClean="0"/>
              <a:t> “Analysis </a:t>
            </a:r>
            <a:r>
              <a:rPr lang="en-US" sz="1000" dirty="0"/>
              <a:t>of 2015 Premium Changes in the Affordable Care </a:t>
            </a:r>
            <a:r>
              <a:rPr lang="en-US" sz="1000" dirty="0" smtClean="0"/>
              <a:t>Act’s </a:t>
            </a:r>
            <a:r>
              <a:rPr lang="en-US" sz="1000" dirty="0"/>
              <a:t>Health Insurance </a:t>
            </a:r>
            <a:r>
              <a:rPr lang="en-US" sz="1000" dirty="0" smtClean="0"/>
              <a:t>Marketplaces” Sep 2014</a:t>
            </a:r>
            <a:endParaRPr lang="en-US" sz="10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" y="91440"/>
            <a:ext cx="8961120" cy="899160"/>
          </a:xfrm>
        </p:spPr>
        <p:txBody>
          <a:bodyPr/>
          <a:lstStyle/>
          <a:p>
            <a:r>
              <a:rPr lang="en-US" dirty="0" smtClean="0"/>
              <a:t>Silver and Bronze Premium Changes from 2014 to 2015</a:t>
            </a:r>
            <a:br>
              <a:rPr lang="en-US" dirty="0" smtClean="0"/>
            </a:br>
            <a:r>
              <a:rPr lang="en-US" sz="1400" b="0" dirty="0" smtClean="0"/>
              <a:t>Percent change in second-lowest silver and lowest-cost bronze plans, by county in 50 states and the District of Columbia</a:t>
            </a:r>
            <a:endParaRPr lang="en-US" sz="3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5115021" y="1552906"/>
            <a:ext cx="1773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Meta Offc Pro"/>
              </a:rPr>
              <a:t>Southeast Alaska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6132" y="1994882"/>
            <a:ext cx="2982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Meta Offc Pro"/>
              </a:rPr>
              <a:t>Western Minnesota counties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43187" y="3166216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" pitchFamily="34" charset="0"/>
                <a:cs typeface="Meta Offc Pro"/>
              </a:rPr>
              <a:t>Average Across </a:t>
            </a:r>
          </a:p>
          <a:p>
            <a:pPr algn="ctr"/>
            <a:r>
              <a:rPr lang="en-US" sz="2400" dirty="0" smtClean="0">
                <a:latin typeface="Calibri" pitchFamily="34" charset="0"/>
                <a:cs typeface="Meta Offc Pro"/>
              </a:rPr>
              <a:t>All U.S. </a:t>
            </a:r>
            <a:r>
              <a:rPr lang="en-US" sz="2400" dirty="0">
                <a:latin typeface="Calibri" pitchFamily="34" charset="0"/>
                <a:cs typeface="Meta Offc Pro"/>
              </a:rPr>
              <a:t>C</a:t>
            </a:r>
            <a:r>
              <a:rPr lang="en-US" sz="2400" dirty="0" smtClean="0">
                <a:latin typeface="Calibri" pitchFamily="34" charset="0"/>
                <a:cs typeface="Meta Offc Pro"/>
              </a:rPr>
              <a:t>ounties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1200" y="4623093"/>
            <a:ext cx="2575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Meta Offc Pro"/>
              </a:rPr>
              <a:t>Summit County, Colorado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8395" y="5056021"/>
            <a:ext cx="2575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Meta Offc Pro"/>
              </a:rPr>
              <a:t>Summit County, Colorado</a:t>
            </a:r>
          </a:p>
        </p:txBody>
      </p:sp>
    </p:spTree>
    <p:extLst>
      <p:ext uri="{BB962C8B-B14F-4D97-AF65-F5344CB8AC3E}">
        <p14:creationId xmlns:p14="http://schemas.microsoft.com/office/powerpoint/2010/main" val="94484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Custom 1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0072C0"/>
      </a:hlink>
      <a:folHlink>
        <a:srgbClr val="0072C0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Calibri" pitchFamily="34" charset="0"/>
            <a:cs typeface="Meta Offc Pro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F7871B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E07A17"/>
        </a:accent6>
        <a:hlink>
          <a:srgbClr val="747894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465274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3F4968"/>
        </a:accent6>
        <a:hlink>
          <a:srgbClr val="F7871B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0000"/>
        </a:dk1>
        <a:lt1>
          <a:srgbClr val="FFFFFF"/>
        </a:lt1>
        <a:dk2>
          <a:srgbClr val="000000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0000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6244D"/>
        </a:dk1>
        <a:lt1>
          <a:srgbClr val="FFFFFF"/>
        </a:lt1>
        <a:dk2>
          <a:srgbClr val="06244D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41D4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with exhibit #">
  <a:themeElements>
    <a:clrScheme name="Custom 1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0072C0"/>
      </a:hlink>
      <a:folHlink>
        <a:srgbClr val="0072C0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Calibri" pitchFamily="34" charset="0"/>
            <a:cs typeface="Meta Offc Pro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F7871B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E07A17"/>
        </a:accent6>
        <a:hlink>
          <a:srgbClr val="747894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465274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3F4968"/>
        </a:accent6>
        <a:hlink>
          <a:srgbClr val="F7871B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0000"/>
        </a:dk1>
        <a:lt1>
          <a:srgbClr val="FFFFFF"/>
        </a:lt1>
        <a:dk2>
          <a:srgbClr val="000000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0000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6244D"/>
        </a:dk1>
        <a:lt1>
          <a:srgbClr val="FFFFFF"/>
        </a:lt1>
        <a:dk2>
          <a:srgbClr val="06244D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41D4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with figure #">
  <a:themeElements>
    <a:clrScheme name="Custom 1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0072C0"/>
      </a:hlink>
      <a:folHlink>
        <a:srgbClr val="0072C0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Calibri" pitchFamily="34" charset="0"/>
            <a:cs typeface="Meta Offc Pro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F7871B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E07A17"/>
        </a:accent6>
        <a:hlink>
          <a:srgbClr val="747894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465274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3F4968"/>
        </a:accent6>
        <a:hlink>
          <a:srgbClr val="F7871B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0000"/>
        </a:dk1>
        <a:lt1>
          <a:srgbClr val="FFFFFF"/>
        </a:lt1>
        <a:dk2>
          <a:srgbClr val="000000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0000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6244D"/>
        </a:dk1>
        <a:lt1>
          <a:srgbClr val="FFFFFF"/>
        </a:lt1>
        <a:dk2>
          <a:srgbClr val="06244D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41D4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page">
  <a:themeElements>
    <a:clrScheme name="Default KFF theme colors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ADA07A"/>
      </a:hlink>
      <a:folHlink>
        <a:srgbClr val="CDC6AF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Calibri" pitchFamily="34" charset="0"/>
            <a:cs typeface="Meta Offc Pro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661</TotalTime>
  <Words>100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Blank</vt:lpstr>
      <vt:lpstr>Default with exhibit #</vt:lpstr>
      <vt:lpstr>Default with figure #</vt:lpstr>
      <vt:lpstr>Title page</vt:lpstr>
      <vt:lpstr>Silver and Bronze Premium Changes from 2014 to 2015 Percent change in second-lowest silver and lowest-cost bronze plans, by county in 50 states and the District of Columbia</vt:lpstr>
    </vt:vector>
  </TitlesOfParts>
  <Company>Kaiser Family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Cox</dc:creator>
  <cp:lastModifiedBy>Kanani Kauka</cp:lastModifiedBy>
  <cp:revision>27</cp:revision>
  <dcterms:created xsi:type="dcterms:W3CDTF">2014-11-11T00:04:35Z</dcterms:created>
  <dcterms:modified xsi:type="dcterms:W3CDTF">2015-01-06T22:45:20Z</dcterms:modified>
</cp:coreProperties>
</file>