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68" r:id="rId2"/>
    <p:sldMasterId id="2147483673" r:id="rId3"/>
    <p:sldMasterId id="2147483666" r:id="rId4"/>
  </p:sldMasterIdLst>
  <p:notesMasterIdLst>
    <p:notesMasterId r:id="rId6"/>
  </p:notesMasterIdLst>
  <p:sldIdLst>
    <p:sldId id="277"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43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4D92E5-9FFA-458A-9BEA-BDF5C2EF3530}" type="datetimeFigureOut">
              <a:rPr lang="en-US" smtClean="0"/>
              <a:t>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E76084-7007-4F9A-9BF5-85CA96B02EE7}" type="slidenum">
              <a:rPr lang="en-US" smtClean="0"/>
              <a:t>‹#›</a:t>
            </a:fld>
            <a:endParaRPr lang="en-US"/>
          </a:p>
        </p:txBody>
      </p:sp>
    </p:spTree>
    <p:extLst>
      <p:ext uri="{BB962C8B-B14F-4D97-AF65-F5344CB8AC3E}">
        <p14:creationId xmlns:p14="http://schemas.microsoft.com/office/powerpoint/2010/main" val="277509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097280"/>
            <a:ext cx="896112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0"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1078686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36532345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7708896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42407527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13" name="Text Placeholder 12"/>
          <p:cNvSpPr>
            <a:spLocks noGrp="1"/>
          </p:cNvSpPr>
          <p:nvPr>
            <p:ph type="body" sz="quarter" idx="10" hasCustomPrompt="1"/>
          </p:nvPr>
        </p:nvSpPr>
        <p:spPr>
          <a:xfrm>
            <a:off x="444467" y="2946400"/>
            <a:ext cx="6391275" cy="884238"/>
          </a:xfrm>
          <a:prstGeom prst="rect">
            <a:avLst/>
          </a:prstGeom>
        </p:spPr>
        <p:txBody>
          <a:bodyPr vert="horz"/>
          <a:lstStyle>
            <a:lvl1pPr marL="0" indent="0">
              <a:buNone/>
              <a:defRPr sz="1600" b="0" i="0" baseline="0">
                <a:solidFill>
                  <a:schemeClr val="bg1"/>
                </a:solidFill>
                <a:latin typeface="Calibri" pitchFamily="34" charset="0"/>
                <a:cs typeface="Calibri" pitchFamily="34" charset="0"/>
              </a:defRPr>
            </a:lvl1pPr>
          </a:lstStyle>
          <a:p>
            <a:pPr lvl="0"/>
            <a:r>
              <a:rPr lang="en-US" dirty="0" smtClean="0"/>
              <a:t>SUBTITLE STYLE</a:t>
            </a:r>
            <a:endParaRPr lang="en-US" dirty="0"/>
          </a:p>
        </p:txBody>
      </p:sp>
      <p:sp>
        <p:nvSpPr>
          <p:cNvPr id="22" name="Content Placeholder 21"/>
          <p:cNvSpPr>
            <a:spLocks noGrp="1"/>
          </p:cNvSpPr>
          <p:nvPr>
            <p:ph sz="quarter" idx="13" hasCustomPrompt="1"/>
          </p:nvPr>
        </p:nvSpPr>
        <p:spPr>
          <a:xfrm>
            <a:off x="444467" y="4238484"/>
            <a:ext cx="3352800" cy="284362"/>
          </a:xfrm>
          <a:prstGeom prst="rect">
            <a:avLst/>
          </a:prstGeom>
        </p:spPr>
        <p:txBody>
          <a:bodyPr vert="horz"/>
          <a:lstStyle>
            <a:lvl1pPr marL="0" indent="0">
              <a:buFontTx/>
              <a:buNone/>
              <a:defRPr sz="1600" b="0" i="0" baseline="0">
                <a:solidFill>
                  <a:schemeClr val="bg1"/>
                </a:solidFill>
                <a:latin typeface="Calibri" pitchFamily="34" charset="0"/>
                <a:cs typeface="Calibri" pitchFamily="34" charset="0"/>
              </a:defRPr>
            </a:lvl1pPr>
          </a:lstStyle>
          <a:p>
            <a:pPr lvl="0"/>
            <a:r>
              <a:rPr lang="en-US" dirty="0" smtClean="0"/>
              <a:t>Authors</a:t>
            </a:r>
            <a:endParaRPr lang="en-US" dirty="0"/>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
        <p:nvSpPr>
          <p:cNvPr id="28" name="Content Placeholder 27"/>
          <p:cNvSpPr>
            <a:spLocks noGrp="1"/>
          </p:cNvSpPr>
          <p:nvPr>
            <p:ph sz="quarter" idx="16" hasCustomPrompt="1"/>
          </p:nvPr>
        </p:nvSpPr>
        <p:spPr>
          <a:xfrm>
            <a:off x="444467" y="4644232"/>
            <a:ext cx="5984875" cy="849313"/>
          </a:xfrm>
          <a:prstGeom prst="rect">
            <a:avLst/>
          </a:prstGeom>
        </p:spPr>
        <p:txBody>
          <a:bodyPr vert="horz"/>
          <a:lstStyle>
            <a:lvl1pPr marL="0" indent="0">
              <a:buFontTx/>
              <a:buNone/>
              <a:defRPr sz="1200" baseline="0">
                <a:solidFill>
                  <a:schemeClr val="bg1"/>
                </a:solidFill>
                <a:latin typeface="Calibri" pitchFamily="34" charset="0"/>
                <a:cs typeface="Calibri" pitchFamily="34" charset="0"/>
              </a:defRPr>
            </a:lvl1pPr>
          </a:lstStyle>
          <a:p>
            <a:pPr lvl="0"/>
            <a:r>
              <a:rPr lang="en-US" dirty="0" smtClean="0"/>
              <a:t>Multiple Author Names, Name Last Name, Name </a:t>
            </a:r>
            <a:r>
              <a:rPr lang="en-US" dirty="0" err="1" smtClean="0"/>
              <a:t>lastname</a:t>
            </a:r>
            <a:r>
              <a:rPr lang="en-US" dirty="0" smtClean="0"/>
              <a:t> &amp; name </a:t>
            </a:r>
            <a:r>
              <a:rPr lang="en-US" dirty="0" err="1" smtClean="0"/>
              <a:t>lastname</a:t>
            </a:r>
            <a:endParaRPr lang="en-US" dirty="0"/>
          </a:p>
        </p:txBody>
      </p:sp>
    </p:spTree>
    <p:extLst>
      <p:ext uri="{BB962C8B-B14F-4D97-AF65-F5344CB8AC3E}">
        <p14:creationId xmlns:p14="http://schemas.microsoft.com/office/powerpoint/2010/main" val="278479480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8"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9" name="Content Placeholder 2"/>
          <p:cNvSpPr>
            <a:spLocks noGrp="1"/>
          </p:cNvSpPr>
          <p:nvPr>
            <p:ph idx="12"/>
          </p:nvPr>
        </p:nvSpPr>
        <p:spPr>
          <a:xfrm>
            <a:off x="461772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295990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4"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5" name="Content Placeholder 2"/>
          <p:cNvSpPr>
            <a:spLocks noGrp="1"/>
          </p:cNvSpPr>
          <p:nvPr>
            <p:ph idx="12"/>
          </p:nvPr>
        </p:nvSpPr>
        <p:spPr>
          <a:xfrm>
            <a:off x="310896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63415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6" name="Tit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3231233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375117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12497984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2688167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31471196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1577238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smtClean="0"/>
              <a:t>Click to edit Master title style</a:t>
            </a:r>
            <a:endParaRPr lang="en-US" dirty="0" smtClean="0"/>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Tree>
    <p:extLst>
      <p:ext uri="{BB962C8B-B14F-4D97-AF65-F5344CB8AC3E}">
        <p14:creationId xmlns:p14="http://schemas.microsoft.com/office/powerpoint/2010/main" val="2441716585"/>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3"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Exhibit </a:t>
            </a:r>
            <a:fld id="{0C16F13B-3659-4888-B784-82F22626CC5F}" type="slidenum">
              <a:rPr lang="en-US" sz="1400" b="1" smtClean="0">
                <a:latin typeface="Calibri" pitchFamily="34" charset="0"/>
                <a:cs typeface="Meta Offc Pro"/>
              </a:rPr>
              <a:pPr algn="l"/>
              <a:t>‹#›</a:t>
            </a:fld>
            <a:endParaRPr lang="en-US" sz="1400" b="1" dirty="0" err="1" smtClean="0">
              <a:latin typeface="Calibri" pitchFamily="34" charset="0"/>
              <a:cs typeface="Meta Offc Pro"/>
            </a:endParaRPr>
          </a:p>
        </p:txBody>
      </p:sp>
    </p:spTree>
    <p:extLst>
      <p:ext uri="{BB962C8B-B14F-4D97-AF65-F5344CB8AC3E}">
        <p14:creationId xmlns:p14="http://schemas.microsoft.com/office/powerpoint/2010/main" val="6482460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Figure </a:t>
            </a:r>
            <a:fld id="{0C16F13B-3659-4888-B784-82F22626CC5F}" type="slidenum">
              <a:rPr lang="en-US" sz="1400" b="1" smtClean="0">
                <a:latin typeface="Calibri" pitchFamily="34" charset="0"/>
                <a:cs typeface="Meta Offc Pro"/>
              </a:rPr>
              <a:pPr algn="l"/>
              <a:t>‹#›</a:t>
            </a:fld>
            <a:endParaRPr lang="en-US" sz="1400" b="1" dirty="0" err="1" smtClean="0">
              <a:latin typeface="Calibri" pitchFamily="34" charset="0"/>
              <a:cs typeface="Meta Offc Pro"/>
            </a:endParaRPr>
          </a:p>
        </p:txBody>
      </p:sp>
    </p:spTree>
    <p:extLst>
      <p:ext uri="{BB962C8B-B14F-4D97-AF65-F5344CB8AC3E}">
        <p14:creationId xmlns:p14="http://schemas.microsoft.com/office/powerpoint/2010/main" val="18827897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230541" y="1554480"/>
            <a:ext cx="8682918" cy="4481320"/>
          </a:xfrm>
          <a:prstGeom prst="rect">
            <a:avLst/>
          </a:prstGeom>
          <a:solidFill>
            <a:srgbClr val="0B78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7" name="Picture 6"/>
          <p:cNvPicPr>
            <a:picLocks noChangeAspect="1" noChangeArrowheads="1"/>
          </p:cNvPicPr>
          <p:nvPr/>
        </p:nvPicPr>
        <p:blipFill>
          <a:blip r:embed="rId3" cstate="print"/>
          <a:srcRect/>
          <a:stretch>
            <a:fillRect/>
          </a:stretch>
        </p:blipFill>
        <p:spPr bwMode="auto">
          <a:xfrm>
            <a:off x="230541" y="228600"/>
            <a:ext cx="1087719" cy="1093258"/>
          </a:xfrm>
          <a:prstGeom prst="rect">
            <a:avLst/>
          </a:prstGeom>
          <a:noFill/>
        </p:spPr>
      </p:pic>
    </p:spTree>
    <p:extLst>
      <p:ext uri="{BB962C8B-B14F-4D97-AF65-F5344CB8AC3E}">
        <p14:creationId xmlns:p14="http://schemas.microsoft.com/office/powerpoint/2010/main" val="406593133"/>
      </p:ext>
    </p:extLst>
  </p:cSld>
  <p:clrMap bg1="lt1" tx1="dk1" bg2="lt2" tx2="dk2" accent1="accent1" accent2="accent2" accent3="accent3" accent4="accent4" accent5="accent5" accent6="accent6" hlink="hlink" folHlink="folHlink"/>
  <p:sldLayoutIdLst>
    <p:sldLayoutId id="2147483667" r:id="rId1"/>
  </p:sldLayoutIdLst>
  <p:timing>
    <p:tnLst>
      <p:par>
        <p:cTn id="1" dur="indefinite" restart="never" nodeType="tmRoot"/>
      </p:par>
    </p:tnLst>
  </p:timing>
  <p:txStyles>
    <p:titleStyle>
      <a:lvl1pPr algn="l" defTabSz="457200" rtl="0" eaLnBrk="1" latinLnBrk="0" hangingPunct="1">
        <a:spcBef>
          <a:spcPct val="0"/>
        </a:spcBef>
        <a:buNone/>
        <a:defRPr sz="3200" kern="1200" baseline="0">
          <a:solidFill>
            <a:schemeClr val="bg1"/>
          </a:solidFill>
          <a:latin typeface="MetaSerif-Book"/>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04800" y="686263"/>
            <a:ext cx="8385398" cy="5353679"/>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p:cNvSpPr>
            <a:spLocks noGrp="1"/>
          </p:cNvSpPr>
          <p:nvPr>
            <p:ph type="body" sz="quarter" idx="11"/>
          </p:nvPr>
        </p:nvSpPr>
        <p:spPr>
          <a:xfrm>
            <a:off x="0" y="6477000"/>
            <a:ext cx="7749639" cy="548640"/>
          </a:xfrm>
        </p:spPr>
        <p:txBody>
          <a:bodyPr/>
          <a:lstStyle/>
          <a:p>
            <a:pPr lvl="0"/>
            <a:r>
              <a:rPr lang="en-US" sz="1100" dirty="0">
                <a:solidFill>
                  <a:srgbClr val="000000"/>
                </a:solidFill>
              </a:rPr>
              <a:t>Note: In areas in which the two lowest-cost silver plans have the same premium, the next lowest-cost silver plan is used as the “benchmark” silver </a:t>
            </a:r>
            <a:r>
              <a:rPr lang="en-US" sz="1100" dirty="0" smtClean="0">
                <a:solidFill>
                  <a:srgbClr val="000000"/>
                </a:solidFill>
              </a:rPr>
              <a:t>plan.  Source</a:t>
            </a:r>
            <a:r>
              <a:rPr lang="en-US" sz="1100" dirty="0">
                <a:solidFill>
                  <a:srgbClr val="000000"/>
                </a:solidFill>
              </a:rPr>
              <a:t>: </a:t>
            </a:r>
            <a:r>
              <a:rPr lang="en-US" sz="1100" dirty="0" smtClean="0">
                <a:solidFill>
                  <a:srgbClr val="000000"/>
                </a:solidFill>
              </a:rPr>
              <a:t> Kaiser </a:t>
            </a:r>
            <a:r>
              <a:rPr lang="en-US" sz="1100" dirty="0">
                <a:solidFill>
                  <a:srgbClr val="000000"/>
                </a:solidFill>
              </a:rPr>
              <a:t>Family Foundation analysis of premium data from Healthcare.gov and insurer rate filings to state regulators. For more information see  “Analysis of 2015 Premium Changes in the Affordable Care Act’s Health Insurance Marketplaces” Sep 2014</a:t>
            </a:r>
          </a:p>
          <a:p>
            <a:endParaRPr lang="en-US" dirty="0"/>
          </a:p>
        </p:txBody>
      </p:sp>
      <p:sp>
        <p:nvSpPr>
          <p:cNvPr id="5" name="Title 4"/>
          <p:cNvSpPr>
            <a:spLocks noGrp="1"/>
          </p:cNvSpPr>
          <p:nvPr>
            <p:ph type="title"/>
          </p:nvPr>
        </p:nvSpPr>
        <p:spPr/>
        <p:txBody>
          <a:bodyPr/>
          <a:lstStyle/>
          <a:p>
            <a:r>
              <a:rPr lang="en-US" dirty="0" smtClean="0"/>
              <a:t>Change in Benchmark Silver Premiums, 2014 – 2015</a:t>
            </a:r>
            <a:br>
              <a:rPr lang="en-US" dirty="0" smtClean="0"/>
            </a:br>
            <a:r>
              <a:rPr lang="en-US" sz="1600" b="0" dirty="0" smtClean="0"/>
              <a:t>Percent change in second-lowest silver plan, by county in 50 states and the District of Columbia</a:t>
            </a:r>
            <a:endParaRPr lang="en-US" dirty="0"/>
          </a:p>
        </p:txBody>
      </p:sp>
    </p:spTree>
    <p:extLst>
      <p:ext uri="{BB962C8B-B14F-4D97-AF65-F5344CB8AC3E}">
        <p14:creationId xmlns:p14="http://schemas.microsoft.com/office/powerpoint/2010/main" val="276241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with exhibit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with figure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page">
  <a:themeElements>
    <a:clrScheme name="Default KFF theme colors">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ADA07A"/>
      </a:hlink>
      <a:folHlink>
        <a:srgbClr val="CDC6AF"/>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134</TotalTime>
  <Words>80</Words>
  <Application>Microsoft Office PowerPoint</Application>
  <PresentationFormat>On-screen Show (4:3)</PresentationFormat>
  <Paragraphs>2</Paragraphs>
  <Slides>1</Slides>
  <Notes>0</Notes>
  <HiddenSlides>0</HiddenSlides>
  <MMClips>0</MMClips>
  <ScaleCrop>false</ScaleCrop>
  <HeadingPairs>
    <vt:vector size="4" baseType="variant">
      <vt:variant>
        <vt:lpstr>Theme</vt:lpstr>
      </vt:variant>
      <vt:variant>
        <vt:i4>4</vt:i4>
      </vt:variant>
      <vt:variant>
        <vt:lpstr>Slide Titles</vt:lpstr>
      </vt:variant>
      <vt:variant>
        <vt:i4>1</vt:i4>
      </vt:variant>
    </vt:vector>
  </HeadingPairs>
  <TitlesOfParts>
    <vt:vector size="5" baseType="lpstr">
      <vt:lpstr>Blank</vt:lpstr>
      <vt:lpstr>Default with exhibit #</vt:lpstr>
      <vt:lpstr>Default with figure #</vt:lpstr>
      <vt:lpstr>Title page</vt:lpstr>
      <vt:lpstr>Change in Benchmark Silver Premiums, 2014 – 2015 Percent change in second-lowest silver plan, by county in 50 states and the District of Columbia</vt:lpstr>
    </vt:vector>
  </TitlesOfParts>
  <Company>Kaiser Family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in Benchmark Silver Premiums, 2014 – 2015 Percent change in second-lowest silver plan, by county in 48 states and the District of Columbia</dc:title>
  <dc:creator>Cynthia Cox</dc:creator>
  <cp:lastModifiedBy>Kanani Kauka</cp:lastModifiedBy>
  <cp:revision>8</cp:revision>
  <dcterms:created xsi:type="dcterms:W3CDTF">2014-11-15T20:38:21Z</dcterms:created>
  <dcterms:modified xsi:type="dcterms:W3CDTF">2015-01-06T22:46:05Z</dcterms:modified>
</cp:coreProperties>
</file>