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48" r:id="rId5"/>
    <p:sldMasterId id="2147483679" r:id="rId6"/>
    <p:sldMasterId id="2147483677" r:id="rId7"/>
    <p:sldMasterId id="2147483662" r:id="rId8"/>
    <p:sldMasterId id="2147483683" r:id="rId9"/>
  </p:sldMasterIdLst>
  <p:notesMasterIdLst>
    <p:notesMasterId r:id="rId20"/>
  </p:notesMasterIdLst>
  <p:handoutMasterIdLst>
    <p:handoutMasterId r:id="rId21"/>
  </p:handoutMasterIdLst>
  <p:sldIdLst>
    <p:sldId id="269" r:id="rId10"/>
    <p:sldId id="303" r:id="rId11"/>
    <p:sldId id="304" r:id="rId12"/>
    <p:sldId id="305" r:id="rId13"/>
    <p:sldId id="309" r:id="rId14"/>
    <p:sldId id="310" r:id="rId15"/>
    <p:sldId id="311" r:id="rId16"/>
    <p:sldId id="306" r:id="rId17"/>
    <p:sldId id="307" r:id="rId18"/>
    <p:sldId id="308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EBC"/>
    <a:srgbClr val="EE2C37"/>
    <a:srgbClr val="C1E6FF"/>
    <a:srgbClr val="3CABFD"/>
    <a:srgbClr val="904198"/>
    <a:srgbClr val="393D40"/>
    <a:srgbClr val="DBDBDB"/>
    <a:srgbClr val="555659"/>
    <a:srgbClr val="FDCD05"/>
    <a:srgbClr val="0E3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21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228" y="31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Bronze</c:v>
                </c:pt>
                <c:pt idx="1">
                  <c:v>Silver</c:v>
                </c:pt>
                <c:pt idx="2">
                  <c:v>Gold</c:v>
                </c:pt>
                <c:pt idx="3">
                  <c:v>Platinum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0.9</c:v>
                </c:pt>
                <c:pt idx="2">
                  <c:v>0.87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B-4873-A6C8-D370987AD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Separate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Bronze</c:v>
                </c:pt>
                <c:pt idx="1">
                  <c:v>Silver</c:v>
                </c:pt>
                <c:pt idx="2">
                  <c:v>Gold</c:v>
                </c:pt>
                <c:pt idx="3">
                  <c:v>Platinum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0.12</c:v>
                </c:pt>
                <c:pt idx="1">
                  <c:v>0.1</c:v>
                </c:pt>
                <c:pt idx="2">
                  <c:v>0.13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B-4873-A6C8-D370987AD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154305376"/>
        <c:axId val="-1154303328"/>
      </c:barChart>
      <c:catAx>
        <c:axId val="-11543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154303328"/>
        <c:crosses val="autoZero"/>
        <c:auto val="1"/>
        <c:lblAlgn val="ctr"/>
        <c:lblOffset val="100"/>
        <c:noMultiLvlLbl val="0"/>
      </c:catAx>
      <c:valAx>
        <c:axId val="-11543033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1543053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902005232987"/>
          <c:y val="0"/>
          <c:w val="0.23124844105808665"/>
          <c:h val="5.9060628073460797E-2"/>
        </c:manualLayout>
      </c:layout>
      <c:overlay val="0"/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Deductible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7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F6D-4C4E-96DB-44E33B3A4BE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F6D-4C4E-96DB-44E33B3A4BE3}"/>
              </c:ext>
            </c:extLst>
          </c:dPt>
          <c:dPt>
            <c:idx val="2"/>
            <c:invertIfNegative val="0"/>
            <c:bubble3D val="0"/>
            <c:spPr>
              <a:solidFill>
                <a:srgbClr val="FEE26A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F6D-4C4E-96DB-44E33B3A4BE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F6D-4C4E-96DB-44E33B3A4B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 Bronze </c:v>
                </c:pt>
                <c:pt idx="1">
                  <c:v> Silver </c:v>
                </c:pt>
                <c:pt idx="2">
                  <c:v> Gold </c:v>
                </c:pt>
                <c:pt idx="3">
                  <c:v> Platinum 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7476</c:v>
                </c:pt>
                <c:pt idx="1">
                  <c:v>5304</c:v>
                </c:pt>
                <c:pt idx="2">
                  <c:v>1722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6D-4C4E-96DB-44E33B3A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947584"/>
        <c:axId val="-1154945104"/>
      </c:barChart>
      <c:catAx>
        <c:axId val="-115494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154945104"/>
        <c:crosses val="autoZero"/>
        <c:auto val="1"/>
        <c:lblAlgn val="ctr"/>
        <c:lblOffset val="100"/>
        <c:noMultiLvlLbl val="0"/>
      </c:catAx>
      <c:valAx>
        <c:axId val="-1154945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15494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Deductible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74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F6D-4C4E-96DB-44E33B3A4BE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F6D-4C4E-96DB-44E33B3A4BE3}"/>
              </c:ext>
            </c:extLst>
          </c:dPt>
          <c:dPt>
            <c:idx val="2"/>
            <c:invertIfNegative val="0"/>
            <c:bubble3D val="0"/>
            <c:spPr>
              <a:solidFill>
                <a:srgbClr val="FEE26A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F6D-4C4E-96DB-44E33B3A4BE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F6D-4C4E-96DB-44E33B3A4B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Bronze</c:v>
                </c:pt>
                <c:pt idx="1">
                  <c:v>Silver</c:v>
                </c:pt>
                <c:pt idx="2">
                  <c:v>Gold</c:v>
                </c:pt>
                <c:pt idx="3">
                  <c:v>Platinum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442</c:v>
                </c:pt>
                <c:pt idx="1">
                  <c:v>3023</c:v>
                </c:pt>
                <c:pt idx="2">
                  <c:v>920</c:v>
                </c:pt>
                <c:pt idx="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6D-4C4E-96DB-44E33B3A4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914144"/>
        <c:axId val="-1154911664"/>
      </c:barChart>
      <c:catAx>
        <c:axId val="-1154914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1154911664"/>
        <c:crosses val="autoZero"/>
        <c:auto val="1"/>
        <c:lblAlgn val="ctr"/>
        <c:lblOffset val="100"/>
        <c:noMultiLvlLbl val="0"/>
      </c:catAx>
      <c:valAx>
        <c:axId val="-11549116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15491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80246960357202E-2"/>
          <c:y val="0.14503148641652205"/>
          <c:w val="0.94154288375792605"/>
          <c:h val="0.76223256087751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0.1263</c:v>
                </c:pt>
                <c:pt idx="1">
                  <c:v>3.3999999999999998E-3</c:v>
                </c:pt>
                <c:pt idx="2">
                  <c:v>1.1900000000000001E-2</c:v>
                </c:pt>
                <c:pt idx="3">
                  <c:v>2.7300000000000001E-2</c:v>
                </c:pt>
                <c:pt idx="4">
                  <c:v>0.1109</c:v>
                </c:pt>
                <c:pt idx="5">
                  <c:v>0.50680000000000003</c:v>
                </c:pt>
                <c:pt idx="6">
                  <c:v>0.21329999999999999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0.11</c:v>
                </c:pt>
                <c:pt idx="1">
                  <c:v>0</c:v>
                </c:pt>
                <c:pt idx="2">
                  <c:v>0.01</c:v>
                </c:pt>
                <c:pt idx="3">
                  <c:v>0.04</c:v>
                </c:pt>
                <c:pt idx="4">
                  <c:v>0.12</c:v>
                </c:pt>
                <c:pt idx="5">
                  <c:v>0.44</c:v>
                </c:pt>
                <c:pt idx="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CCF-99A8-3BF710F58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890128"/>
        <c:axId val="-1154887376"/>
      </c:barChart>
      <c:catAx>
        <c:axId val="-1154890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154887376"/>
        <c:crosses val="autoZero"/>
        <c:auto val="1"/>
        <c:lblAlgn val="ctr"/>
        <c:lblOffset val="100"/>
        <c:noMultiLvlLbl val="0"/>
      </c:catAx>
      <c:valAx>
        <c:axId val="-115488737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1548901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7.1999999999999995E-2</c:v>
                </c:pt>
                <c:pt idx="1">
                  <c:v>8.9999999999999993E-3</c:v>
                </c:pt>
                <c:pt idx="2">
                  <c:v>7.1999999999999995E-2</c:v>
                </c:pt>
                <c:pt idx="3">
                  <c:v>0.191</c:v>
                </c:pt>
                <c:pt idx="4">
                  <c:v>0.496</c:v>
                </c:pt>
                <c:pt idx="5">
                  <c:v>0.14000000000000001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0.05</c:v>
                </c:pt>
                <c:pt idx="1">
                  <c:v>0.02</c:v>
                </c:pt>
                <c:pt idx="2">
                  <c:v>0.05</c:v>
                </c:pt>
                <c:pt idx="3">
                  <c:v>0.2</c:v>
                </c:pt>
                <c:pt idx="4">
                  <c:v>0.49</c:v>
                </c:pt>
                <c:pt idx="5">
                  <c:v>0.18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C9-45AA-A903-A3C410085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6185696"/>
        <c:axId val="-1156183920"/>
      </c:barChart>
      <c:catAx>
        <c:axId val="-115618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156183920"/>
        <c:crosses val="autoZero"/>
        <c:auto val="1"/>
        <c:lblAlgn val="ctr"/>
        <c:lblOffset val="100"/>
        <c:noMultiLvlLbl val="0"/>
      </c:catAx>
      <c:valAx>
        <c:axId val="-115618392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1561856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0.1162</c:v>
                </c:pt>
                <c:pt idx="1">
                  <c:v>0.21590000000000001</c:v>
                </c:pt>
                <c:pt idx="2">
                  <c:v>7.3200000000000001E-2</c:v>
                </c:pt>
                <c:pt idx="3">
                  <c:v>8.6499999999999994E-2</c:v>
                </c:pt>
                <c:pt idx="4">
                  <c:v>0.2175</c:v>
                </c:pt>
                <c:pt idx="5">
                  <c:v>0.21479999999999999</c:v>
                </c:pt>
                <c:pt idx="6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$0 </c:v>
                </c:pt>
                <c:pt idx="1">
                  <c:v>$1-$1,500</c:v>
                </c:pt>
                <c:pt idx="2">
                  <c:v>$1,501-$3,000</c:v>
                </c:pt>
                <c:pt idx="3">
                  <c:v>$3,001-$4,500</c:v>
                </c:pt>
                <c:pt idx="4">
                  <c:v>$4,501-$6,000</c:v>
                </c:pt>
                <c:pt idx="5">
                  <c:v>$6,001-$7,500</c:v>
                </c:pt>
                <c:pt idx="6">
                  <c:v>$7,501 or more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</c:v>
                </c:pt>
                <c:pt idx="1">
                  <c:v>0.09</c:v>
                </c:pt>
                <c:pt idx="2">
                  <c:v>0.18</c:v>
                </c:pt>
                <c:pt idx="3">
                  <c:v>0.1</c:v>
                </c:pt>
                <c:pt idx="4">
                  <c:v>0.22</c:v>
                </c:pt>
                <c:pt idx="5">
                  <c:v>0.21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5-4007-86ED-2020ED9D0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21646352"/>
        <c:axId val="-1152718880"/>
      </c:barChart>
      <c:catAx>
        <c:axId val="-112164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152718880"/>
        <c:crosses val="autoZero"/>
        <c:auto val="1"/>
        <c:lblAlgn val="ctr"/>
        <c:lblOffset val="100"/>
        <c:noMultiLvlLbl val="0"/>
      </c:catAx>
      <c:valAx>
        <c:axId val="-11527188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1216463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Silver with no CSR: Incomes over 250% of FPL (over $39,125 for a single individual)</c:v>
                </c:pt>
                <c:pt idx="1">
                  <c:v>Silver, CSR 73% AV: Incomes above 200% up to 250% of FPL (above $31,300 up to $39,125 for a single individual)</c:v>
                </c:pt>
                <c:pt idx="2">
                  <c:v>Silver, CSR 87% AV: Incomes above 150% up to 200% of FPL (above $23,475 up to $31,300 for a single individual)</c:v>
                </c:pt>
                <c:pt idx="3">
                  <c:v>Silver, CSR 94% AV: Incomes 100% to 150% of FPL ($15,650-$23,475 for a single individual)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5304</c:v>
                </c:pt>
                <c:pt idx="1">
                  <c:v>3727</c:v>
                </c:pt>
                <c:pt idx="2">
                  <c:v>790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12025632"/>
        <c:axId val="-1211484384"/>
      </c:barChart>
      <c:catAx>
        <c:axId val="-121202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211484384"/>
        <c:crosses val="autoZero"/>
        <c:auto val="1"/>
        <c:lblAlgn val="ctr"/>
        <c:lblOffset val="100"/>
        <c:noMultiLvlLbl val="0"/>
      </c:catAx>
      <c:valAx>
        <c:axId val="-1211484384"/>
        <c:scaling>
          <c:orientation val="minMax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21202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Silver with no CSR: Incomes over 250% of FPL (over $39,125 for a single individual)</c:v>
                </c:pt>
                <c:pt idx="1">
                  <c:v>Silver, CSR 73% AV: Incomes above 200% up to 250% of FPL (above $31,300 up to $39,125 for a single individual)</c:v>
                </c:pt>
                <c:pt idx="2">
                  <c:v>Silver, CSR 87% AV: Incomes above 150% up to 200% of FPL (above $23,475 up to $31,300 for a single individual)</c:v>
                </c:pt>
                <c:pt idx="3">
                  <c:v>Silver, CSR 94% AV: Incomes 100% to 150% of FPL ($15,650-$23,475 for a single individual)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3023</c:v>
                </c:pt>
                <c:pt idx="1">
                  <c:v>2543</c:v>
                </c:pt>
                <c:pt idx="2">
                  <c:v>543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274096"/>
        <c:axId val="-1154272048"/>
      </c:barChart>
      <c:catAx>
        <c:axId val="-115427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154272048"/>
        <c:crosses val="autoZero"/>
        <c:auto val="1"/>
        <c:lblAlgn val="ctr"/>
        <c:lblOffset val="100"/>
        <c:noMultiLvlLbl val="0"/>
      </c:catAx>
      <c:valAx>
        <c:axId val="-1154272048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15427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Silver with no CSR: Incomes over 250% of FPL (over $39,125 for a single individual)</c:v>
                </c:pt>
                <c:pt idx="1">
                  <c:v>Silver, CSR 73% AV: Incomes above 200% up to 250% of FPL (above $31,300 up to $39,125 for a single individual)</c:v>
                </c:pt>
                <c:pt idx="2">
                  <c:v>Silver, CSR 87% AV: Incomes above 150% up to 200% of FPL (above $23,475 up to $31,300 for a single individual)</c:v>
                </c:pt>
                <c:pt idx="3">
                  <c:v>Silver, CSR 94% AV: Incomes 100% to 150% of FPL ($15,650-$23,475 for a single individual)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9115</c:v>
                </c:pt>
                <c:pt idx="1">
                  <c:v>7570</c:v>
                </c:pt>
                <c:pt idx="2">
                  <c:v>3126</c:v>
                </c:pt>
                <c:pt idx="3">
                  <c:v>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B-4236-BA02-FC45DA0BF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54846928"/>
        <c:axId val="-1154844448"/>
      </c:barChart>
      <c:catAx>
        <c:axId val="-115484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-1154844448"/>
        <c:crosses val="autoZero"/>
        <c:auto val="1"/>
        <c:lblAlgn val="ctr"/>
        <c:lblOffset val="100"/>
        <c:noMultiLvlLbl val="0"/>
      </c:catAx>
      <c:valAx>
        <c:axId val="-1154844448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-115484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03A8-FD4D-7A4A-8FB4-F095F8E35A7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7696-CA65-994E-AFC8-84C1B1C30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5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E1B25-77F0-3A4C-A1ED-55939924362E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6764C-C15E-0340-B95F-B7B37D14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0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08879" y="4181003"/>
            <a:ext cx="6788601" cy="7090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Names, Author Names, Author Names</a:t>
            </a:r>
          </a:p>
          <a:p>
            <a:r>
              <a:rPr lang="en-US" dirty="0"/>
              <a:t>Working Update: April 2023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307154" y="23309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We recommend keeping your title to two lines.</a:t>
            </a:r>
          </a:p>
        </p:txBody>
      </p:sp>
    </p:spTree>
    <p:extLst>
      <p:ext uri="{BB962C8B-B14F-4D97-AF65-F5344CB8AC3E}">
        <p14:creationId xmlns:p14="http://schemas.microsoft.com/office/powerpoint/2010/main" val="204915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ran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2C6361-56AE-428F-11F6-4820541589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1470" y="5857678"/>
            <a:ext cx="629248" cy="2560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73" y="1143000"/>
            <a:ext cx="9141619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19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3DF186-5A26-9C28-3CD7-6FB751A3DC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673" y="2513612"/>
            <a:ext cx="9141619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599E0339-4031-B495-6F41-33D5C00E3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674" y="3431033"/>
            <a:ext cx="381694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9" b="1">
                <a:solidFill>
                  <a:schemeClr val="bg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6369EB6C-D0B6-256D-C219-538E2C28CD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674" y="3742114"/>
            <a:ext cx="381694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9" b="0">
                <a:solidFill>
                  <a:schemeClr val="bg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9F1D-DF54-1077-BA39-625FAB940BBB}"/>
              </a:ext>
            </a:extLst>
          </p:cNvPr>
          <p:cNvSpPr txBox="1"/>
          <p:nvPr userDrawn="1"/>
        </p:nvSpPr>
        <p:spPr>
          <a:xfrm>
            <a:off x="6994402" y="6198454"/>
            <a:ext cx="4546214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5" name="Date Placeholder 9">
            <a:extLst>
              <a:ext uri="{FF2B5EF4-FFF2-40B4-BE49-F238E27FC236}">
                <a16:creationId xmlns:a16="http://schemas.microsoft.com/office/drawing/2014/main" id="{1F1C8259-081E-22DA-39C4-6A172C165C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1158" y="6108322"/>
            <a:ext cx="2742486" cy="262532"/>
          </a:xfr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A936D8-82E8-E948-9989-CA203F20756B}" type="datetime4">
              <a:rPr lang="en-US" smtClean="0"/>
              <a:t>November 5,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DBC09C7-A1EB-21C0-173D-A8D5C0D02171}"/>
              </a:ext>
            </a:extLst>
          </p:cNvPr>
          <p:cNvSpPr txBox="1"/>
          <p:nvPr userDrawn="1"/>
        </p:nvSpPr>
        <p:spPr>
          <a:xfrm>
            <a:off x="6994402" y="6198454"/>
            <a:ext cx="4546214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5703F5-AA27-7058-03A4-3DD2B3DC7F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73" y="1143000"/>
            <a:ext cx="9141619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1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Title. Please Keep It to Two Lines, if Possible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47BA18-8DBB-0D51-EBCD-5FB1DBEDE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673" y="2513612"/>
            <a:ext cx="9141619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99">
                <a:solidFill>
                  <a:srgbClr val="333333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0F22806-66F0-C1C0-408E-0E8E8F4A50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01158" y="6108322"/>
            <a:ext cx="2742486" cy="262532"/>
          </a:xfrm>
        </p:spPr>
        <p:txBody>
          <a:bodyPr lIns="0" tIns="0" rIns="0" bIns="0" anchor="b" anchorCtr="0">
            <a:noAutofit/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fld id="{D1DCBAD8-0ADD-4D46-91F2-3CEDF578717B}" type="datetime4">
              <a:rPr lang="en-US" smtClean="0"/>
              <a:t>November 5, 2025</a:t>
            </a:fld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8F1AE05B-807E-83BF-73E9-8D11D7EDD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674" y="3431033"/>
            <a:ext cx="381694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9" b="1">
                <a:solidFill>
                  <a:schemeClr val="tx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277D92F7-0033-10ED-8220-7BAE117C52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674" y="3742114"/>
            <a:ext cx="3816943" cy="22859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99" b="0">
                <a:solidFill>
                  <a:schemeClr val="tx1"/>
                </a:solidFill>
              </a:defRPr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2D1D2A2-F1BE-714E-F245-A88B2558F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1472" y="5858464"/>
            <a:ext cx="627273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2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11AFA4-9614-18BE-D330-40803A00D5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73" y="1143000"/>
            <a:ext cx="9141619" cy="123983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4199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Title. Please Keep It to Two Lines, if Possible</a:t>
            </a:r>
          </a:p>
        </p:txBody>
      </p:sp>
    </p:spTree>
    <p:extLst>
      <p:ext uri="{BB962C8B-B14F-4D97-AF65-F5344CB8AC3E}">
        <p14:creationId xmlns:p14="http://schemas.microsoft.com/office/powerpoint/2010/main" val="97427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0DE8274-796C-1B70-F3B5-17CCF1FA91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673" y="1422653"/>
            <a:ext cx="1663521" cy="392304"/>
          </a:xfrm>
        </p:spPr>
        <p:txBody>
          <a:bodyPr wrap="none"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799" b="1" spc="100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dirty="0"/>
              <a:t>CONTENTS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E0D8DB-1343-F15F-BE02-5F766485B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_Brand Blue #004B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7999" y="742951"/>
            <a:ext cx="7389475" cy="524075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2431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1735FE-1BFB-80F5-9642-183838ABFDF1}"/>
              </a:ext>
            </a:extLst>
          </p:cNvPr>
          <p:cNvSpPr/>
          <p:nvPr userDrawn="1"/>
        </p:nvSpPr>
        <p:spPr>
          <a:xfrm>
            <a:off x="0" y="0"/>
            <a:ext cx="36566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2064544"/>
            <a:ext cx="2705805" cy="9144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68F04D9-1652-911A-94D3-C83AF4292F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351" y="3321840"/>
            <a:ext cx="2705805" cy="1471617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E77F0E-5E57-9E94-2F0B-262DC31A2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6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1"/>
            <a:ext cx="11046123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2431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F371BAC-1D99-F720-8F72-9D675E112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6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1"/>
            <a:ext cx="5014544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4413" y="1676401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3C033F-3F13-A63F-274E-224721D03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0360" y="1676401"/>
            <a:ext cx="5014544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08C22A-B4E0-FD31-6ED8-B3200B3636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7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1"/>
            <a:ext cx="5014544" cy="4307303"/>
          </a:xfrm>
        </p:spPr>
        <p:txBody>
          <a:bodyPr lIns="0" tIns="0" rIns="0" bIns="0">
            <a:noAutofit/>
          </a:bodyPr>
          <a:lstStyle>
            <a:lvl1pPr marL="285664" indent="-285664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4413" y="1676401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93C033F-3F13-A63F-274E-224721D03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10360" y="1676401"/>
            <a:ext cx="5014544" cy="4307303"/>
          </a:xfrm>
        </p:spPr>
        <p:txBody>
          <a:bodyPr lIns="0" tIns="0" rIns="0" bIns="0">
            <a:noAutofit/>
          </a:bodyPr>
          <a:lstStyle>
            <a:lvl1pPr marL="285664" indent="-285664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333333"/>
                </a:solidFill>
              </a:defRPr>
            </a:lvl1pPr>
            <a:lvl2pPr marL="685594" indent="-228531">
              <a:lnSpc>
                <a:spcPct val="100000"/>
              </a:lnSpc>
              <a:buSzPct val="90000"/>
              <a:buFont typeface="System Font Regular"/>
              <a:buChar char="–"/>
              <a:defRPr sz="1400">
                <a:solidFill>
                  <a:srgbClr val="333333"/>
                </a:solidFill>
              </a:defRPr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so the text can match the style in this template.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1B42057-130D-5AE0-D2BB-F92DA15D1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5355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5D2B17-C191-B5A7-A230-B8472D08DC1E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5" name="Slide Number Placeholder 11">
            <a:extLst>
              <a:ext uri="{FF2B5EF4-FFF2-40B4-BE49-F238E27FC236}">
                <a16:creationId xmlns:a16="http://schemas.microsoft.com/office/drawing/2014/main" id="{C8F42825-8590-B9CB-EBDA-73BA4A61EA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2AAAB3-8286-B046-9E98-5AF46D8AA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71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2766064"/>
            <a:ext cx="5014544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6094413" y="2766063"/>
            <a:ext cx="0" cy="3217641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51" y="1676401"/>
            <a:ext cx="11046123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A9BDC87F-9174-F3B1-9895-FF63CF5156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5465" y="3348991"/>
            <a:ext cx="5014544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4819" y="2766064"/>
            <a:ext cx="5031506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708A76-2016-602D-305A-6FBD7D13DC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98933" y="3348991"/>
            <a:ext cx="5031510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CF8509-DF1C-C0BF-42B4-1AB634642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9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1"/>
            <a:ext cx="3336691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E39E93-2402-DC12-8F56-2A76C64F5322}"/>
              </a:ext>
            </a:extLst>
          </p:cNvPr>
          <p:cNvCxnSpPr>
            <a:cxnSpLocks/>
          </p:cNvCxnSpPr>
          <p:nvPr userDrawn="1"/>
        </p:nvCxnSpPr>
        <p:spPr>
          <a:xfrm>
            <a:off x="4162300" y="1676401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89A944F1-41D4-BA0C-6081-B4F2CA8BB7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6558" y="1676401"/>
            <a:ext cx="3336691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DB93946-6243-CEDC-ED6F-21B5E6942E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6353" y="1676401"/>
            <a:ext cx="3336691" cy="43073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83A98C-8A37-37C1-EA0C-589EC569B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169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EF4EF0-C850-283E-BDAC-1D6E2090EADC}"/>
              </a:ext>
            </a:extLst>
          </p:cNvPr>
          <p:cNvCxnSpPr>
            <a:cxnSpLocks/>
          </p:cNvCxnSpPr>
          <p:nvPr userDrawn="1"/>
        </p:nvCxnSpPr>
        <p:spPr>
          <a:xfrm>
            <a:off x="8011403" y="1676401"/>
            <a:ext cx="0" cy="430730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4A0E9AF-97B7-CD3D-6910-9987CDF1D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246" y="1915633"/>
            <a:ext cx="11266967" cy="3481966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6246" y="6067136"/>
            <a:ext cx="10295514" cy="686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0C57E2F-108D-BC45-BF44-2F6C065BC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087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_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2766064"/>
            <a:ext cx="3336691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36F9A2-D9B8-1347-0843-9D48CC1B7A21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368068CA-783B-8A3A-3F2F-8AE2851CB9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10F0541-374C-FEF8-C7EA-2DD6B17A81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51" y="1676401"/>
            <a:ext cx="11046123" cy="746760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A3CE7A3-EDFB-DFF8-4AE4-CCA86AC8E3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6559" y="2766064"/>
            <a:ext cx="3336692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2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7B27AC18-5D98-CDB2-4C08-A59626900A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351" y="3348991"/>
            <a:ext cx="3336691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D6ED34-F646-0EAF-FF75-32482AF545C3}"/>
              </a:ext>
            </a:extLst>
          </p:cNvPr>
          <p:cNvCxnSpPr>
            <a:cxnSpLocks/>
          </p:cNvCxnSpPr>
          <p:nvPr userDrawn="1"/>
        </p:nvCxnSpPr>
        <p:spPr>
          <a:xfrm>
            <a:off x="4162300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B282532-E3FF-F9F5-D488-139D2D3E32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6558" y="3348991"/>
            <a:ext cx="3336691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66DCBCB-2064-F611-0AE3-798A0B3BFF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76353" y="3348991"/>
            <a:ext cx="3336691" cy="263471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257C3C-335D-7D6B-4B02-17CF91DCB1FF}"/>
              </a:ext>
            </a:extLst>
          </p:cNvPr>
          <p:cNvCxnSpPr>
            <a:cxnSpLocks/>
          </p:cNvCxnSpPr>
          <p:nvPr userDrawn="1"/>
        </p:nvCxnSpPr>
        <p:spPr>
          <a:xfrm>
            <a:off x="8011403" y="2766063"/>
            <a:ext cx="0" cy="3217640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2BEE2A1-3F69-610A-AC32-2C8F39B99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59323" y="2766064"/>
            <a:ext cx="3336692" cy="388617"/>
          </a:xfrm>
          <a:solidFill>
            <a:schemeClr val="accent2"/>
          </a:solidFill>
        </p:spPr>
        <p:txBody>
          <a:bodyPr lIns="91440" tIns="73152" rIns="91440" bIns="73152">
            <a:noAutofit/>
          </a:bodyPr>
          <a:lstStyle>
            <a:lvl1pPr algn="ctr">
              <a:lnSpc>
                <a:spcPct val="100000"/>
              </a:lnSpc>
              <a:defRPr sz="1600" b="1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Header 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CA38C4E-13FB-52F3-CFB8-29DB166BC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1"/>
            <a:ext cx="3454168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799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 Please use the shortcut Ctrl + Alt + V + Unformatted Text (on PC) or Command + Option + Shift + V (on Mac).”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83A98C-8A37-37C1-EA0C-589EC569B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1690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1134F-CA7A-5885-CA11-174DFAFD156A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58F67A7B-3E29-6B3C-C02B-94DBA77D94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8C8247AD-18C0-817B-B7B2-AA4DCDA222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7291" y="1676401"/>
            <a:ext cx="3454169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799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398846D-E39C-FAA1-1EAA-94CDEBDA22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4321" y="1676401"/>
            <a:ext cx="3454169" cy="4307303"/>
          </a:xfrm>
          <a:solidFill>
            <a:srgbClr val="E5E5E5"/>
          </a:solidFill>
        </p:spPr>
        <p:txBody>
          <a:bodyPr lIns="182880" tIns="182880" rIns="182880" bIns="182880">
            <a:noAutofit/>
          </a:bodyPr>
          <a:lstStyle>
            <a:lvl1pPr>
              <a:lnSpc>
                <a:spcPct val="100000"/>
              </a:lnSpc>
              <a:defRPr sz="1799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“Place quote here.”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9CBD8D-FFD3-F8E2-A57E-0F3283F966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8783" y="4662488"/>
            <a:ext cx="3012607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EAEE375-BF91-0005-B534-9BE1476017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91166" y="4662488"/>
            <a:ext cx="3012607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5239F194-EF8B-5750-EA8D-95ECBEEB58C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80301" y="4662488"/>
            <a:ext cx="3012607" cy="10382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z="1400" dirty="0"/>
              <a:t>Replace with news outlet logo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4A15B8-AAB8-54BD-87FD-6324EED8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5234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This is how it look on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F273B-D354-8E7F-262A-F3A7D09131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0"/>
            <a:ext cx="5014545" cy="43073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 marL="457063" indent="-228531">
              <a:lnSpc>
                <a:spcPct val="100000"/>
              </a:lnSpc>
              <a:tabLst/>
              <a:defRPr sz="1400">
                <a:solidFill>
                  <a:srgbClr val="333333"/>
                </a:solidFill>
              </a:defRPr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D8E9EA0-A4CC-B0F0-76B0-DF8C52B147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2930" y="1676401"/>
            <a:ext cx="5014544" cy="4307304"/>
          </a:xfrm>
        </p:spPr>
        <p:txBody>
          <a:bodyPr>
            <a:noAutofit/>
          </a:bodyPr>
          <a:lstStyle>
            <a:lvl1pPr>
              <a:defRPr sz="160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73D3-866B-09A3-1466-6894277E1F37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ACFB6C8D-FF9B-F2D4-73E5-098878A939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D5B24DF-C9D5-0A85-F756-E25095532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01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091E4668-F30D-5055-B5E1-7C22F503120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71351" y="2189285"/>
            <a:ext cx="11046123" cy="3366965"/>
          </a:xfr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F9A20F6-DD91-6C99-B34F-593B055FB2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51" y="1676400"/>
            <a:ext cx="11046123" cy="293688"/>
          </a:xfrm>
        </p:spPr>
        <p:txBody>
          <a:bodyPr>
            <a:noAutofit/>
          </a:bodyPr>
          <a:lstStyle>
            <a:lvl1pPr>
              <a:defRPr sz="14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5C44C66-7050-C38A-4094-908796A8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F7EAD4A-E98E-EF14-B61B-B79A2F131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9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5C44C66-7050-C38A-4094-908796A8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001A7E-B6CF-568F-FFE1-B83F666DFB24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098D488-791B-25F8-DC0E-B911DEC84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B1A50FC2-9459-463A-F387-3A2C8A21EB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0FF299A-68A1-FB1E-3DD3-9B8EC371086B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521881" y="1658938"/>
            <a:ext cx="7145064" cy="3905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27C758-FEF6-9558-C77D-E95397D74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20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09597FD2-9AAB-05B9-0873-AC9144C4737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71351" y="2189285"/>
            <a:ext cx="6513403" cy="336696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1914CA0-F853-C6D4-74B3-B5DDCA311E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51" y="1676400"/>
            <a:ext cx="6513403" cy="293688"/>
          </a:xfr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8826B8E-9582-5216-6DEF-FEBF56AC31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3293" y="1676400"/>
            <a:ext cx="4024181" cy="3879849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>
                <a:solidFill>
                  <a:srgbClr val="333333"/>
                </a:solidFill>
              </a:defRPr>
            </a:lvl1pPr>
            <a:lvl2pPr marL="457063" indent="-228531">
              <a:lnSpc>
                <a:spcPct val="100000"/>
              </a:lnSpc>
              <a:tabLst/>
              <a:defRPr sz="14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  <a:p>
            <a:pPr lvl="1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1"/>
            <a:r>
              <a:rPr lang="en-US" dirty="0"/>
              <a:t>Item 3</a:t>
            </a:r>
          </a:p>
          <a:p>
            <a:pPr lvl="1"/>
            <a:r>
              <a:rPr lang="en-US" dirty="0"/>
              <a:t>Item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ADB88CD-40BB-564F-1C51-6650D630E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FA5074-89FC-C2CF-781B-D4B45051B55B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7A06399-CA6B-56FB-9775-0B9E0E915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D323B26C-A339-2C9D-B194-7FB89B9BE5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D02AD3D-D847-2173-7101-E0BF369DA0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BAA0-CD18-96F5-514B-1E4DAAB63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1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09597FD2-9AAB-05B9-0873-AC9144C4737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71351" y="2189285"/>
            <a:ext cx="5013554" cy="336696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1914CA0-F853-C6D4-74B3-B5DDCA311E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351" y="1676400"/>
            <a:ext cx="5013554" cy="293688"/>
          </a:xfrm>
        </p:spPr>
        <p:txBody>
          <a:bodyPr>
            <a:noAutofit/>
          </a:bodyPr>
          <a:lstStyle>
            <a:lvl1pPr>
              <a:defRPr sz="14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A0A9E2D7-A2DA-1BC8-0B8A-D7D11AB78D34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603922" y="2189285"/>
            <a:ext cx="5013554" cy="3366965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5DE87FB-5A1C-29E9-305F-DABFEC976C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3922" y="1676400"/>
            <a:ext cx="5013554" cy="293688"/>
          </a:xfrm>
        </p:spPr>
        <p:txBody>
          <a:bodyPr>
            <a:noAutofit/>
          </a:bodyPr>
          <a:lstStyle>
            <a:lvl1pPr>
              <a:defRPr sz="14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dirty="0"/>
              <a:t>Chart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F600CE-AE25-393A-BAEC-ED9B83ED86AD}"/>
              </a:ext>
            </a:extLst>
          </p:cNvPr>
          <p:cNvCxnSpPr>
            <a:cxnSpLocks/>
          </p:cNvCxnSpPr>
          <p:nvPr userDrawn="1"/>
        </p:nvCxnSpPr>
        <p:spPr>
          <a:xfrm>
            <a:off x="6094413" y="1676401"/>
            <a:ext cx="0" cy="3879849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828178-535E-3E47-475A-B82411D026AD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EDEC3572-2D0D-A3F8-491C-3090EC8BB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34177F0D-D462-7F23-95D4-F7FF4B6F9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FF156DD-9E66-DDFD-7EEC-8E2254EEF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5">
            <a:extLst>
              <a:ext uri="{FF2B5EF4-FFF2-40B4-BE49-F238E27FC236}">
                <a16:creationId xmlns:a16="http://schemas.microsoft.com/office/drawing/2014/main" id="{09597FD2-9AAB-05B9-0873-AC9144C4737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71351" y="1676400"/>
            <a:ext cx="3336689" cy="21717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A3B545-6E00-043C-EB41-143329F97BE6}"/>
              </a:ext>
            </a:extLst>
          </p:cNvPr>
          <p:cNvCxnSpPr>
            <a:cxnSpLocks/>
          </p:cNvCxnSpPr>
          <p:nvPr userDrawn="1"/>
        </p:nvCxnSpPr>
        <p:spPr>
          <a:xfrm>
            <a:off x="4162300" y="1676401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242676-99BC-D2EA-9342-E8DE0186AB7D}"/>
              </a:ext>
            </a:extLst>
          </p:cNvPr>
          <p:cNvCxnSpPr>
            <a:cxnSpLocks/>
          </p:cNvCxnSpPr>
          <p:nvPr userDrawn="1"/>
        </p:nvCxnSpPr>
        <p:spPr>
          <a:xfrm>
            <a:off x="8011403" y="1676401"/>
            <a:ext cx="0" cy="3996813"/>
          </a:xfrm>
          <a:prstGeom prst="line">
            <a:avLst/>
          </a:prstGeom>
          <a:ln w="6350">
            <a:solidFill>
              <a:srgbClr val="47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EC3793F2-DD5C-23E3-44B4-3F0BEF60EC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2" y="4191000"/>
            <a:ext cx="3336684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so the text can match the style in this template. </a:t>
            </a:r>
          </a:p>
          <a:p>
            <a:pPr lvl="0"/>
            <a:endParaRPr lang="en-US" dirty="0"/>
          </a:p>
        </p:txBody>
      </p:sp>
      <p:sp>
        <p:nvSpPr>
          <p:cNvPr id="14" name="Chart Placeholder 5">
            <a:extLst>
              <a:ext uri="{FF2B5EF4-FFF2-40B4-BE49-F238E27FC236}">
                <a16:creationId xmlns:a16="http://schemas.microsoft.com/office/drawing/2014/main" id="{FAFFCB1F-4BD9-1B50-BC6B-49AB09B0CDD4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418449" y="1676400"/>
            <a:ext cx="3336689" cy="21717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F8CC93F-30E5-44D5-6626-742C914D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8449" y="4191000"/>
            <a:ext cx="3336684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8" name="Chart Placeholder 5">
            <a:extLst>
              <a:ext uri="{FF2B5EF4-FFF2-40B4-BE49-F238E27FC236}">
                <a16:creationId xmlns:a16="http://schemas.microsoft.com/office/drawing/2014/main" id="{5238B1B7-4E45-0250-8F50-BB8FD26EFB72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8278244" y="1676400"/>
            <a:ext cx="3336689" cy="2171700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87C066E0-4847-1188-463F-B93774C2F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78244" y="4191000"/>
            <a:ext cx="3336684" cy="1466831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4E52137-5E48-AE33-EF98-A7EC1A8BC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D8F8F6-0719-3D21-0C08-394AEDEBAAA9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4D49B790-F290-EDDC-D40C-8B145989E4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29" name="Slide Number Placeholder 11">
            <a:extLst>
              <a:ext uri="{FF2B5EF4-FFF2-40B4-BE49-F238E27FC236}">
                <a16:creationId xmlns:a16="http://schemas.microsoft.com/office/drawing/2014/main" id="{BD26DF25-99BB-C703-0D99-E597384CB0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08630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4F8411-1B74-6375-0E91-0096CFAA8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864C8F1-5D58-05BE-80F6-E3904C624A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351" y="1676402"/>
            <a:ext cx="11046123" cy="616225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Please use the shortcut Ctrl + Alt + V + Unformatted Text (on PC) or Command + Option + Shift + V (on Mac) to paste only plain text to match the template’s style.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3096F-36EB-1CE0-5214-7A8BBC7A1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351" y="419100"/>
            <a:ext cx="11046123" cy="914400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2999" b="1">
                <a:solidFill>
                  <a:srgbClr val="333333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EAE154-6F91-F45C-C153-9D6A6C0466E8}"/>
              </a:ext>
            </a:extLst>
          </p:cNvPr>
          <p:cNvSpPr/>
          <p:nvPr userDrawn="1"/>
        </p:nvSpPr>
        <p:spPr>
          <a:xfrm>
            <a:off x="11808630" y="6324601"/>
            <a:ext cx="380195" cy="2286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799" dirty="0"/>
          </a:p>
        </p:txBody>
      </p:sp>
      <p:sp>
        <p:nvSpPr>
          <p:cNvPr id="20" name="Slide Number Placeholder 11">
            <a:extLst>
              <a:ext uri="{FF2B5EF4-FFF2-40B4-BE49-F238E27FC236}">
                <a16:creationId xmlns:a16="http://schemas.microsoft.com/office/drawing/2014/main" id="{E13C4A9F-3861-C2D7-A0A6-5AE372C53F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812431" y="6324600"/>
            <a:ext cx="208375" cy="228600"/>
          </a:xfr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rgbClr val="474747"/>
                </a:solidFill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3FCD331-5B54-D599-F42E-2ADDBFD7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352" y="6191567"/>
            <a:ext cx="8341728" cy="361634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 sz="1200">
                <a:solidFill>
                  <a:srgbClr val="333333"/>
                </a:solidFill>
              </a:defRPr>
            </a:lvl1pPr>
            <a:lvl2pPr>
              <a:lnSpc>
                <a:spcPct val="100000"/>
              </a:lnSpc>
              <a:defRPr sz="1600"/>
            </a:lvl2pPr>
          </a:lstStyle>
          <a:p>
            <a:pPr lvl="0"/>
            <a:r>
              <a:rPr lang="en-US" dirty="0"/>
              <a:t>Source: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E459A18-96F1-1165-1E24-9FD05EED3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6703" y="6324600"/>
            <a:ext cx="56006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0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">
          <p15:clr>
            <a:srgbClr val="FBAE40"/>
          </p15:clr>
        </p15:guide>
        <p15:guide id="2" pos="360">
          <p15:clr>
            <a:srgbClr val="FBAE40"/>
          </p15:clr>
        </p15:guide>
        <p15:guide id="3" pos="7320">
          <p15:clr>
            <a:srgbClr val="FBAE40"/>
          </p15:clr>
        </p15:guide>
        <p15:guide id="4" orient="horz" pos="1056">
          <p15:clr>
            <a:srgbClr val="FBAE40"/>
          </p15:clr>
        </p15:guide>
        <p15:guide id="5" orient="horz" pos="840">
          <p15:clr>
            <a:srgbClr val="FBAE40"/>
          </p15:clr>
        </p15:guide>
        <p15:guide id="6" orient="horz" pos="4128">
          <p15:clr>
            <a:srgbClr val="FBAE40"/>
          </p15:clr>
        </p15:guide>
        <p15:guide id="7" pos="3840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2704B7-3813-3C73-DF9F-5DDACB889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51470" y="5857678"/>
            <a:ext cx="629248" cy="2560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9F5010-1BD6-16FC-99E2-492CC0A35117}"/>
              </a:ext>
            </a:extLst>
          </p:cNvPr>
          <p:cNvSpPr txBox="1"/>
          <p:nvPr userDrawn="1"/>
        </p:nvSpPr>
        <p:spPr>
          <a:xfrm>
            <a:off x="6994402" y="6198454"/>
            <a:ext cx="4546214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independent source for health policy research, polling, and news.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7008F-33BF-5E3D-6B89-E232FCB782B3}"/>
              </a:ext>
            </a:extLst>
          </p:cNvPr>
          <p:cNvSpPr txBox="1"/>
          <p:nvPr userDrawn="1"/>
        </p:nvSpPr>
        <p:spPr>
          <a:xfrm>
            <a:off x="809525" y="6198454"/>
            <a:ext cx="4546214" cy="1849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fontAlgn="base"/>
            <a:r>
              <a:rPr lang="en-US" sz="1125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KFF.org</a:t>
            </a:r>
          </a:p>
        </p:txBody>
      </p:sp>
    </p:spTree>
    <p:extLst>
      <p:ext uri="{BB962C8B-B14F-4D97-AF65-F5344CB8AC3E}">
        <p14:creationId xmlns:p14="http://schemas.microsoft.com/office/powerpoint/2010/main" val="244714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849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0142" y="6067136"/>
            <a:ext cx="10291618" cy="598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776E84-F54F-3445-8517-0E7B66C3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6267"/>
            <a:ext cx="11264900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0764" y="1914246"/>
            <a:ext cx="5102052" cy="4010377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49906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3841" y="1904999"/>
            <a:ext cx="11269371" cy="4024867"/>
          </a:xfrm>
          <a:prstGeom prst="rect">
            <a:avLst/>
          </a:prstGeom>
        </p:spPr>
        <p:txBody>
          <a:bodyPr/>
          <a:lstStyle>
            <a:lvl1pPr marL="445770" indent="-2857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6068533"/>
            <a:ext cx="10240087" cy="68676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4E8EC0-9E51-1B4B-8B5B-6438FF73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9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8314" y="1586467"/>
            <a:ext cx="5486400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68533"/>
            <a:ext cx="10293447" cy="59831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200" baseline="0">
                <a:solidFill>
                  <a:srgbClr val="393D40"/>
                </a:solidFill>
              </a:defRPr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D663ECE-2525-9049-A44C-56EA83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4" y="587665"/>
            <a:ext cx="11264900" cy="860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6107113" y="1562100"/>
            <a:ext cx="5626099" cy="4343400"/>
          </a:xfrm>
          <a:prstGeom prst="rect">
            <a:avLst/>
          </a:prstGeom>
        </p:spPr>
        <p:txBody>
          <a:bodyPr/>
          <a:lstStyle>
            <a:lvl1pPr marL="3429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800">
                <a:solidFill>
                  <a:srgbClr val="393D40"/>
                </a:solidFill>
              </a:defRPr>
            </a:lvl1pPr>
            <a:lvl2pPr marL="74295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2400">
                <a:solidFill>
                  <a:srgbClr val="393D40"/>
                </a:solidFill>
              </a:defRPr>
            </a:lvl2pPr>
            <a:lvl3pPr marL="11430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/>
              <a:buChar char="•"/>
              <a:defRPr sz="2000">
                <a:solidFill>
                  <a:srgbClr val="393D40"/>
                </a:solidFill>
              </a:defRPr>
            </a:lvl3pPr>
            <a:lvl4pPr marL="1600200" indent="-18288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‒"/>
              <a:defRPr sz="1800">
                <a:solidFill>
                  <a:srgbClr val="393D40"/>
                </a:solidFill>
              </a:defRPr>
            </a:lvl4pPr>
            <a:lvl5pPr marL="2057400" indent="-18288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>
                <a:solidFill>
                  <a:srgbClr val="393D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889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efault with Figur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3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270A08D-6738-C147-B49E-C6DD50DA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BC86AB-6687-354B-8700-0C280FC9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15" y="1908674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6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7154" y="2633307"/>
            <a:ext cx="8397439" cy="844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-1" y="0"/>
            <a:ext cx="335879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6A460-5F5F-4678-AE25-2633FABF9F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129848" y="5646304"/>
            <a:ext cx="1188720" cy="48445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AE9922F-B25A-6A66-4698-E23BD1C418FA}"/>
              </a:ext>
            </a:extLst>
          </p:cNvPr>
          <p:cNvSpPr txBox="1">
            <a:spLocks/>
          </p:cNvSpPr>
          <p:nvPr userDrawn="1"/>
        </p:nvSpPr>
        <p:spPr>
          <a:xfrm>
            <a:off x="6899084" y="6193177"/>
            <a:ext cx="4562686" cy="3012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100" dirty="0"/>
              <a:t>The independent source for health policy research, polling, and news.</a:t>
            </a:r>
          </a:p>
        </p:txBody>
      </p:sp>
      <p:pic>
        <p:nvPicPr>
          <p:cNvPr id="6" name="Picture 5" descr="KFF_Large_K.png">
            <a:extLst>
              <a:ext uri="{FF2B5EF4-FFF2-40B4-BE49-F238E27FC236}">
                <a16:creationId xmlns:a16="http://schemas.microsoft.com/office/drawing/2014/main" id="{76BE2CDB-0A7B-6D07-D650-0D52BC4B9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270164"/>
            <a:ext cx="3358798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42330B-1DF1-1CBD-A0E2-0660F7F3FF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892"/>
            <a:ext cx="12190415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247" y="586267"/>
            <a:ext cx="11266966" cy="8615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D0F6D-8709-49EE-80EA-824D9B2AB3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09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4" y="587664"/>
            <a:ext cx="11264900" cy="9744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468314" y="203102"/>
            <a:ext cx="4708732" cy="316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>
                <a:solidFill>
                  <a:schemeClr val="tx1"/>
                </a:solidFill>
                <a:effectLst/>
              </a:rPr>
              <a:t>Figure </a:t>
            </a:r>
            <a:fld id="{0A525C9C-33A6-4D3C-B3CA-626642866690}" type="slidenum">
              <a:rPr lang="en-US" sz="1400" smtClean="0">
                <a:solidFill>
                  <a:schemeClr val="tx1"/>
                </a:solidFill>
                <a:effectLst/>
              </a:rPr>
              <a:t>‹#›</a:t>
            </a:fld>
            <a:endParaRPr lang="en-US" sz="1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A319C-B31E-4DD6-9AA9-BF1D9FA041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901110" y="6075561"/>
            <a:ext cx="832104" cy="3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•"/>
        <a:defRPr sz="1800" kern="1200">
          <a:solidFill>
            <a:srgbClr val="5556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–"/>
        <a:defRPr sz="1800" kern="1200">
          <a:solidFill>
            <a:srgbClr val="5556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6C4"/>
        </a:buClr>
        <a:buFont typeface="Arial"/>
        <a:buChar char="»"/>
        <a:defRPr sz="1800" kern="1200">
          <a:solidFill>
            <a:srgbClr val="5556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4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orient="horz" pos="3816" userDrawn="1">
          <p15:clr>
            <a:srgbClr val="F26B43"/>
          </p15:clr>
        </p15:guide>
        <p15:guide id="4" pos="7391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12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66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15" y="582133"/>
            <a:ext cx="11268398" cy="865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4815" y="1908673"/>
            <a:ext cx="11268398" cy="4091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3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</a:schemeClr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7" userDrawn="1">
          <p15:clr>
            <a:srgbClr val="F26B43"/>
          </p15:clr>
        </p15:guide>
        <p15:guide id="2" pos="7391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  <p15:guide id="4" orient="horz" pos="36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120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6B87AF-E488-68F9-1139-E931BDD7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7101C-98CB-1B6C-5084-4094018E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FC9E-C9A1-B582-F575-41F3E1CEB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1CC558-7211-384A-9880-A15D09F84D1C}" type="datetime4">
              <a:rPr lang="en-US" smtClean="0"/>
              <a:t>November 5,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B96EB-B9A6-936F-813F-F93B818E6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D435-48B5-EF6B-2BC4-130D9EA94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6142A5-CEFE-874B-8101-CFF931522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999" kern="1200">
          <a:solidFill>
            <a:srgbClr val="33333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799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A5161C3-81E9-E881-B197-A9B4E39062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Cost-Sharing for Plans Offered in the Federal Marketplace for 2026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088B585-B7A5-D7C3-6ADB-10235F625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BED0E5-1C44-D034-3118-2CE6A8FE2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B44AD5-2089-F743-148D-63BDFAF28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562D2-BC7B-A0A7-9F38-B6E1D982CD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defTabSz="914126"/>
            <a:fld id="{DE2CD3BF-DAAE-B74A-BF1D-E57700032E0B}" type="datetime4">
              <a:rPr lang="en-US">
                <a:solidFill>
                  <a:srgbClr val="FFFFFF"/>
                </a:solidFill>
              </a:rPr>
              <a:pPr defTabSz="914126"/>
              <a:t>November 5, 2025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3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  <a:p>
            <a:r>
              <a:rPr lang="en-US" dirty="0"/>
              <a:t>NOTE: FPL refers to Federal Poverty Level and is for the contiguous United States. CSR refers to Cost-Sharing Reduction. AV refers to Actuarial Value. Income cut-offs are poverty thresholds for a household of one.</a:t>
            </a:r>
            <a:endParaRPr lang="en-US" sz="5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Out-of-Pocket Limit in Plans with Combined Limit for Medical and Prescription Drug Cost Sharing (2026)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21852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9718" y="7279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9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of Plans Where Medical Deductible is Combined or Separate from the Prescription Drug Deductible (2026)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968117"/>
              </p:ext>
            </p:extLst>
          </p:nvPr>
        </p:nvGraphicFramePr>
        <p:xfrm>
          <a:off x="463550" y="1912938"/>
          <a:ext cx="11269663" cy="414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012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Medical Deductible in Plans with </a:t>
            </a:r>
            <a:r>
              <a:rPr lang="en-US" u="sng" dirty="0"/>
              <a:t>Combined</a:t>
            </a:r>
            <a:r>
              <a:rPr lang="en-US" dirty="0"/>
              <a:t> Medical and Prescription Drug Deductibles (2026)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849851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28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Medical Deductible in Plans with </a:t>
            </a:r>
            <a:r>
              <a:rPr lang="en-US" u="sng" dirty="0"/>
              <a:t>Separate</a:t>
            </a:r>
            <a:r>
              <a:rPr lang="en-US" dirty="0"/>
              <a:t> Medical and Prescription Drug Deductibles (2026)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8418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838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KFF analysis of Marketplace plans in states with Federally Facilitated or Partnership exchanges in 2025 and 2026. Data are from Healthcare.gov. </a:t>
            </a:r>
          </a:p>
          <a:p>
            <a:r>
              <a:rPr lang="en-US" dirty="0"/>
              <a:t>NOTE: Total may not sum to 100% due to rounding.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Medical Deductibles Among Bronze Plans, 2025 and 2026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969091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28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613" y="6057900"/>
            <a:ext cx="10240087" cy="686761"/>
          </a:xfrm>
        </p:spPr>
        <p:txBody>
          <a:bodyPr/>
          <a:lstStyle/>
          <a:p>
            <a:r>
              <a:rPr lang="en-US" dirty="0"/>
              <a:t>SOURCE: KFF analysis of Marketplace plans in states with Federally Facilitated or Partnership exchanges in 2025 and 2026. Data are from Healthcare.gov. </a:t>
            </a:r>
          </a:p>
          <a:p>
            <a:r>
              <a:rPr lang="en-US" dirty="0"/>
              <a:t>NOTE: Total may not sum to 100% due to rounding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Medical Deductibles Among Silver Plans, 2025 and 2026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683034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461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KFF analysis of Marketplace plans in states with Federally Facilitated or Partnership exchanges in 2025 and 2026. Data are from Healthcare.gov. </a:t>
            </a:r>
          </a:p>
          <a:p>
            <a:r>
              <a:rPr lang="en-US" dirty="0"/>
              <a:t>NOTE: Total may not sum to 100% due to rounding.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Medical Deductibles Among All Marketplace Plans, 2025 and 2026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513791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9369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  <a:p>
            <a:r>
              <a:rPr lang="en-US" dirty="0"/>
              <a:t>NOTE: FPL refers to Federal Poverty Level and is for the contiguous United States. CSR refers to Cost-Sharing Reduction. AV refers to Actuarial Value. Income cut-offs are poverty thresholds for a household of one.</a:t>
            </a:r>
            <a:endParaRPr lang="en-US" sz="5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Medical Deductible in Plans with </a:t>
            </a:r>
            <a:r>
              <a:rPr lang="en-US" u="sng" dirty="0"/>
              <a:t>Combined</a:t>
            </a:r>
            <a:r>
              <a:rPr lang="en-US" dirty="0"/>
              <a:t> Medical and Prescription Drug Deductibles (2026)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31633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73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KFF analysis of Marketplace plans in states with Federally Facilitated or Partnership exchanges in 2026. Data are from </a:t>
            </a:r>
            <a:r>
              <a:rPr lang="en-US" dirty="0" err="1"/>
              <a:t>Healthcare.gov</a:t>
            </a:r>
            <a:r>
              <a:rPr lang="en-US" dirty="0"/>
              <a:t>. </a:t>
            </a:r>
          </a:p>
          <a:p>
            <a:r>
              <a:rPr lang="en-US" dirty="0"/>
              <a:t>NOTE: FPL refers to Federal Poverty Level and is for the contiguous United States. CSR refers to Cost-Sharing Reduction. AV refers to Actuarial Value. Income cut-offs are poverty thresholds for a household of one.</a:t>
            </a:r>
            <a:endParaRPr lang="en-US" sz="5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Medical Deductible in Plans with </a:t>
            </a:r>
            <a:r>
              <a:rPr lang="en-US" u="sng" dirty="0"/>
              <a:t>Separate</a:t>
            </a:r>
            <a:r>
              <a:rPr lang="en-US" dirty="0"/>
              <a:t> Medical and Prescription Drug Deductibles (2026)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711100"/>
              </p:ext>
            </p:extLst>
          </p:nvPr>
        </p:nvGraphicFramePr>
        <p:xfrm>
          <a:off x="463550" y="1912938"/>
          <a:ext cx="11269663" cy="41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19718" y="72793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4616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61AA69A-B385-4C47-9312-A6E8C869F8B3}"/>
    </a:ext>
  </a:extLst>
</a:theme>
</file>

<file path=ppt/theme/theme2.xml><?xml version="1.0" encoding="utf-8"?>
<a:theme xmlns:a="http://schemas.openxmlformats.org/drawingml/2006/main" name="Default no Figure #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7C9A7679-EBE6-1D47-B5D2-B0D26D5EF733}"/>
    </a:ext>
  </a:extLst>
</a:theme>
</file>

<file path=ppt/theme/theme3.xml><?xml version="1.0" encoding="utf-8"?>
<a:theme xmlns:a="http://schemas.openxmlformats.org/drawingml/2006/main" name="Default with Figure #">
  <a:themeElements>
    <a:clrScheme name="2020 KFF Palette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30116A64-4F98-B143-B312-8A2B42794F5A}"/>
    </a:ext>
  </a:extLst>
</a:theme>
</file>

<file path=ppt/theme/theme4.xml><?xml version="1.0" encoding="utf-8"?>
<a:theme xmlns:a="http://schemas.openxmlformats.org/drawingml/2006/main" name="Blank">
  <a:themeElements>
    <a:clrScheme name="2019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5749A40-FB7F-0644-8B76-202C2ED840A5}" vid="{E1EE4BAF-D98D-C045-9D4B-99DF96842E42}"/>
    </a:ext>
  </a:extLst>
</a:theme>
</file>

<file path=ppt/theme/theme5.xml><?xml version="1.0" encoding="utf-8"?>
<a:theme xmlns:a="http://schemas.openxmlformats.org/drawingml/2006/main" name="Text Slide no Logo">
  <a:themeElements>
    <a:clrScheme name="2020 KFF Colors">
      <a:dk1>
        <a:srgbClr val="333333"/>
      </a:dk1>
      <a:lt1>
        <a:sysClr val="window" lastClr="FFFFFF"/>
      </a:lt1>
      <a:dk2>
        <a:srgbClr val="F5821F"/>
      </a:dk2>
      <a:lt2>
        <a:srgbClr val="EE2C37"/>
      </a:lt2>
      <a:accent1>
        <a:srgbClr val="003C64"/>
      </a:accent1>
      <a:accent2>
        <a:srgbClr val="005996"/>
      </a:accent2>
      <a:accent3>
        <a:srgbClr val="0077C8"/>
      </a:accent3>
      <a:accent4>
        <a:srgbClr val="3CABFD"/>
      </a:accent4>
      <a:accent5>
        <a:srgbClr val="C1E6FF"/>
      </a:accent5>
      <a:accent6>
        <a:srgbClr val="00BC87"/>
      </a:accent6>
      <a:hlink>
        <a:srgbClr val="0563C1"/>
      </a:hlink>
      <a:folHlink>
        <a:srgbClr val="90419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65749A40-FB7F-0644-8B76-202C2ED840A5}" vid="{540D559A-0032-1D4C-9AB7-A0F60504EBBE}"/>
    </a:ext>
  </a:extLst>
</a:theme>
</file>

<file path=ppt/theme/theme6.xml><?xml version="1.0" encoding="utf-8"?>
<a:theme xmlns:a="http://schemas.openxmlformats.org/drawingml/2006/main" name="KFF Branded Template">
  <a:themeElements>
    <a:clrScheme name="KFF Brand Colors">
      <a:dk1>
        <a:srgbClr val="333333"/>
      </a:dk1>
      <a:lt1>
        <a:srgbClr val="FFFFFF"/>
      </a:lt1>
      <a:dk2>
        <a:srgbClr val="000000"/>
      </a:dk2>
      <a:lt2>
        <a:srgbClr val="CCCCCC"/>
      </a:lt2>
      <a:accent1>
        <a:srgbClr val="001E36"/>
      </a:accent1>
      <a:accent2>
        <a:srgbClr val="004B87"/>
      </a:accent2>
      <a:accent3>
        <a:srgbClr val="1A7661"/>
      </a:accent3>
      <a:accent4>
        <a:srgbClr val="00B588"/>
      </a:accent4>
      <a:accent5>
        <a:srgbClr val="93509E"/>
      </a:accent5>
      <a:accent6>
        <a:srgbClr val="A31A23"/>
      </a:accent6>
      <a:hlink>
        <a:srgbClr val="0563C1"/>
      </a:hlink>
      <a:folHlink>
        <a:srgbClr val="9350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DDD2E776BFE4A9ECD7BF84578D96B" ma:contentTypeVersion="17" ma:contentTypeDescription="Create a new document." ma:contentTypeScope="" ma:versionID="8d74f76088515a0a8a35cd016e055d51">
  <xsd:schema xmlns:xsd="http://www.w3.org/2001/XMLSchema" xmlns:xs="http://www.w3.org/2001/XMLSchema" xmlns:p="http://schemas.microsoft.com/office/2006/metadata/properties" xmlns:ns2="2c6857e4-285b-4909-be4f-5c8c04125010" xmlns:ns3="faad41c7-f934-4b1d-bf32-8980ec5d4297" targetNamespace="http://schemas.microsoft.com/office/2006/metadata/properties" ma:root="true" ma:fieldsID="e820f03733e283e43f5217c177aaead3" ns2:_="" ns3:_="">
    <xsd:import namespace="2c6857e4-285b-4909-be4f-5c8c04125010"/>
    <xsd:import namespace="faad41c7-f934-4b1d-bf32-8980ec5d42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857e4-285b-4909-be4f-5c8c04125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98c9dd-0e0a-4d63-a604-d228f6e329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d41c7-f934-4b1d-bf32-8980ec5d42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0015069-fc2e-4748-80ab-b09421dd546e}" ma:internalName="TaxCatchAll" ma:showField="CatchAllData" ma:web="faad41c7-f934-4b1d-bf32-8980ec5d42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6857e4-285b-4909-be4f-5c8c04125010">
      <Terms xmlns="http://schemas.microsoft.com/office/infopath/2007/PartnerControls"/>
    </lcf76f155ced4ddcb4097134ff3c332f>
    <TaxCatchAll xmlns="faad41c7-f934-4b1d-bf32-8980ec5d4297" xsi:nil="true"/>
  </documentManagement>
</p:properties>
</file>

<file path=customXml/itemProps1.xml><?xml version="1.0" encoding="utf-8"?>
<ds:datastoreItem xmlns:ds="http://schemas.openxmlformats.org/officeDocument/2006/customXml" ds:itemID="{B9C317D1-5E0B-48B4-96F2-309563733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A74C9D-A752-4C50-8278-F6B7277F1291}"/>
</file>

<file path=customXml/itemProps3.xml><?xml version="1.0" encoding="utf-8"?>
<ds:datastoreItem xmlns:ds="http://schemas.openxmlformats.org/officeDocument/2006/customXml" ds:itemID="{B3294087-35E0-4AF6-9752-29E1E9043C1A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aad41c7-f934-4b1d-bf32-8980ec5d4297"/>
    <ds:schemaRef ds:uri="2c6857e4-285b-4909-be4f-5c8c041250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INTERIM KFF Template - APRIL 2023</Template>
  <TotalTime>152</TotalTime>
  <Words>527</Words>
  <Application>Microsoft Office PowerPoint</Application>
  <PresentationFormat>Custom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System Font Regular</vt:lpstr>
      <vt:lpstr>Title Slide</vt:lpstr>
      <vt:lpstr>Default no Figure #</vt:lpstr>
      <vt:lpstr>Default with Figure #</vt:lpstr>
      <vt:lpstr>Blank</vt:lpstr>
      <vt:lpstr>Text Slide no Logo</vt:lpstr>
      <vt:lpstr>KFF Branded Template</vt:lpstr>
      <vt:lpstr>Cost-Sharing for Plans Offered in the Federal Marketplace for 2026</vt:lpstr>
      <vt:lpstr>Percent of Plans Where Medical Deductible is Combined or Separate from the Prescription Drug Deductible (2026)</vt:lpstr>
      <vt:lpstr>Average Medical Deductible in Plans with Combined Medical and Prescription Drug Deductibles (2026)</vt:lpstr>
      <vt:lpstr>Average Medical Deductible in Plans with Separate Medical and Prescription Drug Deductibles (2026)</vt:lpstr>
      <vt:lpstr>Distribution of Medical Deductibles Among Bronze Plans, 2025 and 2026</vt:lpstr>
      <vt:lpstr>Distribution of Medical Deductibles Among Silver Plans, 2025 and 2026</vt:lpstr>
      <vt:lpstr>Distribution of Medical Deductibles Among All Marketplace Plans, 2025 and 2026</vt:lpstr>
      <vt:lpstr>Average Medical Deductible in Plans with Combined Medical and Prescription Drug Deductibles (2026)</vt:lpstr>
      <vt:lpstr>Average Medical Deductible in Plans with Separate Medical and Prescription Drug Deductibles (2026)</vt:lpstr>
      <vt:lpstr>Average Out-of-Pocket Limit in Plans with Combined Limit for Medical and Prescription Drug Cost Sharing (2026)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Cost-Sharing for Plans Offered in the Federal Marketpalce for 2024</dc:title>
  <dc:creator>Jared Ortaliza</dc:creator>
  <cp:lastModifiedBy>Jared Ortaliza</cp:lastModifiedBy>
  <cp:revision>13</cp:revision>
  <cp:lastPrinted>2019-08-19T22:27:15Z</cp:lastPrinted>
  <dcterms:created xsi:type="dcterms:W3CDTF">2023-11-13T18:39:36Z</dcterms:created>
  <dcterms:modified xsi:type="dcterms:W3CDTF">2025-11-05T23:29:43Z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0x010100F80DDD2E776BFE4A9ECD7BF84578D96B</vt:lpwstr>
  </property>
  <property fmtid="{D5CDD505-2E9C-101B-9397-08002B2CF9AE}" pid="3" name="MediaServiceImageTags">
    <vt:lpwstr/>
  </property>
</Properties>
</file>