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slideLayouts/slideLayout1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charts/chart1.xml" ContentType="application/vnd.openxmlformats-officedocument.drawingml.chart+xml"/>
  <Override PartName="/ppt/notesSlides/notesSlide1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notesSlides/notesSlide2.xml" ContentType="application/vnd.openxmlformats-officedocument.presentationml.notesSlide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notesSlides/notesSlide3.xml" ContentType="application/vnd.openxmlformats-officedocument.presentationml.notesSlide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60" r:id="rId1"/>
    <p:sldMasterId id="2147483668" r:id="rId2"/>
    <p:sldMasterId id="2147483673" r:id="rId3"/>
    <p:sldMasterId id="2147483666" r:id="rId4"/>
  </p:sldMasterIdLst>
  <p:notesMasterIdLst>
    <p:notesMasterId r:id="rId24"/>
  </p:notesMasterIdLst>
  <p:sldIdLst>
    <p:sldId id="278" r:id="rId5"/>
    <p:sldId id="279" r:id="rId6"/>
    <p:sldId id="280" r:id="rId7"/>
    <p:sldId id="282" r:id="rId8"/>
    <p:sldId id="283" r:id="rId9"/>
    <p:sldId id="284" r:id="rId10"/>
    <p:sldId id="285" r:id="rId11"/>
    <p:sldId id="281" r:id="rId12"/>
    <p:sldId id="287" r:id="rId13"/>
    <p:sldId id="288" r:id="rId14"/>
    <p:sldId id="289" r:id="rId15"/>
    <p:sldId id="290" r:id="rId16"/>
    <p:sldId id="291" r:id="rId17"/>
    <p:sldId id="292" r:id="rId18"/>
    <p:sldId id="293" r:id="rId19"/>
    <p:sldId id="294" r:id="rId20"/>
    <p:sldId id="295" r:id="rId21"/>
    <p:sldId id="298" r:id="rId22"/>
    <p:sldId id="297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11" autoAdjust="0"/>
    <p:restoredTop sz="94660"/>
  </p:normalViewPr>
  <p:slideViewPr>
    <p:cSldViewPr>
      <p:cViewPr>
        <p:scale>
          <a:sx n="75" d="100"/>
          <a:sy n="75" d="100"/>
        </p:scale>
        <p:origin x="-582" y="-1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8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4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5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6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7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Combined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invertIfNegative val="0"/>
          <c:dLbls>
            <c:txPr>
              <a:bodyPr/>
              <a:lstStyle/>
              <a:p>
                <a:pPr>
                  <a:defRPr sz="1200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Sheet1!$A$2:$A$5</c:f>
              <c:strCache>
                <c:ptCount val="4"/>
                <c:pt idx="0">
                  <c:v>Bronze</c:v>
                </c:pt>
                <c:pt idx="1">
                  <c:v>Silver</c:v>
                </c:pt>
                <c:pt idx="2">
                  <c:v>Gold</c:v>
                </c:pt>
                <c:pt idx="3">
                  <c:v>Platinum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0.91</c:v>
                </c:pt>
                <c:pt idx="1">
                  <c:v>0.55000000000000004</c:v>
                </c:pt>
                <c:pt idx="2">
                  <c:v>0.37</c:v>
                </c:pt>
                <c:pt idx="3">
                  <c:v>0.38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Separate</c:v>
                </c:pt>
              </c:strCache>
            </c:strRef>
          </c:tx>
          <c:spPr>
            <a:solidFill>
              <a:schemeClr val="accent6"/>
            </a:solidFill>
            <a:ln>
              <a:solidFill>
                <a:schemeClr val="tx1"/>
              </a:solidFill>
            </a:ln>
          </c:spPr>
          <c:invertIfNegative val="0"/>
          <c:dLbls>
            <c:txPr>
              <a:bodyPr/>
              <a:lstStyle/>
              <a:p>
                <a:pPr>
                  <a:defRPr sz="12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Sheet1!$A$2:$A$5</c:f>
              <c:strCache>
                <c:ptCount val="4"/>
                <c:pt idx="0">
                  <c:v>Bronze</c:v>
                </c:pt>
                <c:pt idx="1">
                  <c:v>Silver</c:v>
                </c:pt>
                <c:pt idx="2">
                  <c:v>Gold</c:v>
                </c:pt>
                <c:pt idx="3">
                  <c:v>Platinum</c:v>
                </c:pt>
              </c:strCache>
            </c:strRef>
          </c:cat>
          <c:val>
            <c:numRef>
              <c:f>Sheet1!$C$2:$C$5</c:f>
              <c:numCache>
                <c:formatCode>0%</c:formatCode>
                <c:ptCount val="4"/>
                <c:pt idx="0">
                  <c:v>0.09</c:v>
                </c:pt>
                <c:pt idx="1">
                  <c:v>0.45</c:v>
                </c:pt>
                <c:pt idx="2">
                  <c:v>0.63</c:v>
                </c:pt>
                <c:pt idx="3">
                  <c:v>0.62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1850368"/>
        <c:axId val="41851904"/>
      </c:barChart>
      <c:catAx>
        <c:axId val="41850368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200" b="1"/>
            </a:pPr>
            <a:endParaRPr lang="en-US"/>
          </a:p>
        </c:txPr>
        <c:crossAx val="41851904"/>
        <c:crosses val="autoZero"/>
        <c:auto val="1"/>
        <c:lblAlgn val="ctr"/>
        <c:lblOffset val="100"/>
        <c:noMultiLvlLbl val="0"/>
      </c:catAx>
      <c:valAx>
        <c:axId val="41851904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41850368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sz="1200" b="1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bg1">
                <a:lumMod val="50000"/>
              </a:schemeClr>
            </a:solidFill>
            <a:ln>
              <a:solidFill>
                <a:schemeClr val="tx1"/>
              </a:solidFill>
            </a:ln>
          </c:spPr>
          <c:invertIfNegative val="0"/>
          <c:dLbls>
            <c:txPr>
              <a:bodyPr/>
              <a:lstStyle/>
              <a:p>
                <a:pPr algn="ctr">
                  <a:defRPr lang="en-US" sz="1200" b="0" i="0" u="none" strike="noStrike" kern="1200" baseline="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Sheet1!$A$1:$F$1</c:f>
              <c:strCache>
                <c:ptCount val="6"/>
                <c:pt idx="0">
                  <c:v>$0 </c:v>
                </c:pt>
                <c:pt idx="1">
                  <c:v>&gt;$0 - $2000</c:v>
                </c:pt>
                <c:pt idx="2">
                  <c:v>$&gt;2000 -$3000</c:v>
                </c:pt>
                <c:pt idx="3">
                  <c:v>&gt;$3000 - $4000</c:v>
                </c:pt>
                <c:pt idx="4">
                  <c:v>&gt;$4000 - $5000</c:v>
                </c:pt>
                <c:pt idx="5">
                  <c:v>Over $5000</c:v>
                </c:pt>
              </c:strCache>
            </c:strRef>
          </c:cat>
          <c:val>
            <c:numRef>
              <c:f>Sheet1!$A$2:$F$2</c:f>
              <c:numCache>
                <c:formatCode>0%</c:formatCode>
                <c:ptCount val="6"/>
                <c:pt idx="0">
                  <c:v>0.02</c:v>
                </c:pt>
                <c:pt idx="1">
                  <c:v>0.15</c:v>
                </c:pt>
                <c:pt idx="2">
                  <c:v>0.31</c:v>
                </c:pt>
                <c:pt idx="3">
                  <c:v>0.24</c:v>
                </c:pt>
                <c:pt idx="4">
                  <c:v>0.19</c:v>
                </c:pt>
                <c:pt idx="5">
                  <c:v>0.09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7846784"/>
        <c:axId val="117848320"/>
      </c:barChart>
      <c:catAx>
        <c:axId val="1178467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 algn="ctr">
              <a:defRPr lang="en-US" sz="1200" b="1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7848320"/>
        <c:crosses val="autoZero"/>
        <c:auto val="1"/>
        <c:lblAlgn val="ctr"/>
        <c:lblOffset val="100"/>
        <c:noMultiLvlLbl val="0"/>
      </c:catAx>
      <c:valAx>
        <c:axId val="117848320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11784678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bg2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c:spPr>
          <c:invertIfNegative val="0"/>
          <c:dLbls>
            <c:txPr>
              <a:bodyPr/>
              <a:lstStyle/>
              <a:p>
                <a:pPr algn="ctr">
                  <a:defRPr lang="en-US" sz="1200" b="0" i="0" u="none" strike="noStrike" kern="1200" baseline="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Sheet1!$A$1:$F$1</c:f>
              <c:strCache>
                <c:ptCount val="6"/>
                <c:pt idx="0">
                  <c:v>$0 </c:v>
                </c:pt>
                <c:pt idx="1">
                  <c:v>&gt;$0 - $500</c:v>
                </c:pt>
                <c:pt idx="2">
                  <c:v>&gt;$500-$1000</c:v>
                </c:pt>
                <c:pt idx="3">
                  <c:v>&gt;$1000 - $1500</c:v>
                </c:pt>
                <c:pt idx="4">
                  <c:v>&gt;$1500 - $2000</c:v>
                </c:pt>
                <c:pt idx="5">
                  <c:v>Over $2000</c:v>
                </c:pt>
              </c:strCache>
            </c:strRef>
          </c:cat>
          <c:val>
            <c:numRef>
              <c:f>Sheet1!$A$2:$F$2</c:f>
              <c:numCache>
                <c:formatCode>0%</c:formatCode>
                <c:ptCount val="6"/>
                <c:pt idx="0">
                  <c:v>0.03</c:v>
                </c:pt>
                <c:pt idx="1">
                  <c:v>0.15</c:v>
                </c:pt>
                <c:pt idx="2">
                  <c:v>0.26</c:v>
                </c:pt>
                <c:pt idx="3">
                  <c:v>0.31</c:v>
                </c:pt>
                <c:pt idx="4">
                  <c:v>7.0000000000000007E-2</c:v>
                </c:pt>
                <c:pt idx="5">
                  <c:v>0.18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6477312"/>
        <c:axId val="116487296"/>
      </c:barChart>
      <c:catAx>
        <c:axId val="1164773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 algn="ctr">
              <a:defRPr lang="en-US" sz="1200" b="1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6487296"/>
        <c:crosses val="autoZero"/>
        <c:auto val="1"/>
        <c:lblAlgn val="ctr"/>
        <c:lblOffset val="100"/>
        <c:noMultiLvlLbl val="0"/>
      </c:catAx>
      <c:valAx>
        <c:axId val="116487296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11647731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c:spPr>
          <c:invertIfNegative val="0"/>
          <c:dLbls>
            <c:txPr>
              <a:bodyPr/>
              <a:lstStyle/>
              <a:p>
                <a:pPr algn="ctr">
                  <a:defRPr lang="en-US" sz="1200" b="0" i="0" u="none" strike="noStrike" kern="1200" baseline="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Sheet1!$A$1:$C$1</c:f>
              <c:strCache>
                <c:ptCount val="3"/>
                <c:pt idx="0">
                  <c:v>$0 </c:v>
                </c:pt>
                <c:pt idx="1">
                  <c:v>&gt;$0 - $500</c:v>
                </c:pt>
                <c:pt idx="2">
                  <c:v>Over $500</c:v>
                </c:pt>
              </c:strCache>
            </c:strRef>
          </c:cat>
          <c:val>
            <c:numRef>
              <c:f>Sheet1!$A$2:$C$2</c:f>
              <c:numCache>
                <c:formatCode>0%</c:formatCode>
                <c:ptCount val="3"/>
                <c:pt idx="0">
                  <c:v>0.29834254100000002</c:v>
                </c:pt>
                <c:pt idx="1">
                  <c:v>0.40883977900000001</c:v>
                </c:pt>
                <c:pt idx="2">
                  <c:v>0.29281768000000002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6508928"/>
        <c:axId val="117657600"/>
      </c:barChart>
      <c:catAx>
        <c:axId val="1165089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 algn="ctr">
              <a:defRPr lang="en-US" sz="1200" b="1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7657600"/>
        <c:crosses val="autoZero"/>
        <c:auto val="1"/>
        <c:lblAlgn val="ctr"/>
        <c:lblOffset val="100"/>
        <c:noMultiLvlLbl val="0"/>
      </c:catAx>
      <c:valAx>
        <c:axId val="117657600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11650892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invertIfNegative val="0"/>
          <c:dPt>
            <c:idx val="0"/>
            <c:invertIfNegative val="0"/>
            <c:bubble3D val="0"/>
            <c:spPr>
              <a:solidFill>
                <a:schemeClr val="bg2">
                  <a:lumMod val="50000"/>
                </a:schemeClr>
              </a:solidFill>
              <a:ln>
                <a:solidFill>
                  <a:schemeClr val="tx1"/>
                </a:solidFill>
              </a:ln>
            </c:spPr>
          </c:dPt>
          <c:dPt>
            <c:idx val="1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>
                <a:solidFill>
                  <a:schemeClr val="tx1"/>
                </a:solidFill>
              </a:ln>
            </c:spPr>
          </c:dPt>
          <c:dPt>
            <c:idx val="2"/>
            <c:invertIfNegative val="0"/>
            <c:bubble3D val="0"/>
            <c:spPr>
              <a:solidFill>
                <a:schemeClr val="bg2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c:spPr>
          </c:dPt>
          <c:dPt>
            <c:idx val="3"/>
            <c:invertIfNegative val="0"/>
            <c:bubble3D val="0"/>
            <c:spPr>
              <a:solidFill>
                <a:schemeClr val="bg1">
                  <a:lumMod val="85000"/>
                </a:schemeClr>
              </a:solidFill>
              <a:ln>
                <a:solidFill>
                  <a:schemeClr val="tx1"/>
                </a:solidFill>
              </a:ln>
            </c:spPr>
          </c:dPt>
          <c:dLbls>
            <c:txPr>
              <a:bodyPr/>
              <a:lstStyle/>
              <a:p>
                <a:pPr algn="ctr">
                  <a:defRPr lang="en-US" sz="1200" b="0" i="0" u="none" strike="noStrike" kern="1200" baseline="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Sheet1!$A$2:$A$5</c:f>
              <c:strCache>
                <c:ptCount val="4"/>
                <c:pt idx="0">
                  <c:v>Bronze</c:v>
                </c:pt>
                <c:pt idx="1">
                  <c:v>Silver</c:v>
                </c:pt>
                <c:pt idx="2">
                  <c:v>Gold</c:v>
                </c:pt>
                <c:pt idx="3">
                  <c:v>Platinum</c:v>
                </c:pt>
              </c:strCache>
            </c:strRef>
          </c:cat>
          <c:val>
            <c:numRef>
              <c:f>Sheet1!$B$2:$B$5</c:f>
              <c:numCache>
                <c:formatCode>"$"#,##0</c:formatCode>
                <c:ptCount val="4"/>
                <c:pt idx="0">
                  <c:v>465</c:v>
                </c:pt>
                <c:pt idx="1">
                  <c:v>335</c:v>
                </c:pt>
                <c:pt idx="2">
                  <c:v>139</c:v>
                </c:pt>
                <c:pt idx="3">
                  <c:v>134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7706112"/>
        <c:axId val="117707904"/>
      </c:barChart>
      <c:catAx>
        <c:axId val="11770611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 algn="ctr">
              <a:defRPr lang="en-US" sz="1200" b="1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7707904"/>
        <c:crosses val="autoZero"/>
        <c:auto val="1"/>
        <c:lblAlgn val="ctr"/>
        <c:lblOffset val="100"/>
        <c:noMultiLvlLbl val="0"/>
      </c:catAx>
      <c:valAx>
        <c:axId val="117707904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&quot;$&quot;#,##0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11770611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bg2">
                <a:lumMod val="50000"/>
              </a:schemeClr>
            </a:solidFill>
            <a:ln>
              <a:solidFill>
                <a:schemeClr val="tx1"/>
              </a:solidFill>
            </a:ln>
          </c:spPr>
          <c:invertIfNegative val="0"/>
          <c:dLbls>
            <c:txPr>
              <a:bodyPr/>
              <a:lstStyle/>
              <a:p>
                <a:pPr algn="ctr">
                  <a:defRPr lang="en-US" sz="1200" b="0" i="0" u="none" strike="noStrike" kern="1200" baseline="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Sheet1!$A$1:$E$1</c:f>
              <c:strCache>
                <c:ptCount val="5"/>
                <c:pt idx="0">
                  <c:v>$0 </c:v>
                </c:pt>
                <c:pt idx="1">
                  <c:v>&gt;$0 - $250</c:v>
                </c:pt>
                <c:pt idx="2">
                  <c:v>&gt;$250 - $500</c:v>
                </c:pt>
                <c:pt idx="3">
                  <c:v>&gt;$500 - $1000</c:v>
                </c:pt>
                <c:pt idx="4">
                  <c:v>Over $1000</c:v>
                </c:pt>
              </c:strCache>
            </c:strRef>
          </c:cat>
          <c:val>
            <c:numRef>
              <c:f>Sheet1!$A$2:$E$2</c:f>
              <c:numCache>
                <c:formatCode>0%</c:formatCode>
                <c:ptCount val="5"/>
                <c:pt idx="0">
                  <c:v>0.52</c:v>
                </c:pt>
                <c:pt idx="1">
                  <c:v>0.02</c:v>
                </c:pt>
                <c:pt idx="2">
                  <c:v>0.1</c:v>
                </c:pt>
                <c:pt idx="3">
                  <c:v>0.15</c:v>
                </c:pt>
                <c:pt idx="4">
                  <c:v>0.19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7751168"/>
        <c:axId val="129135744"/>
      </c:barChart>
      <c:catAx>
        <c:axId val="1177511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 algn="ctr">
              <a:defRPr lang="en-US" sz="1200" b="1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9135744"/>
        <c:crosses val="autoZero"/>
        <c:auto val="1"/>
        <c:lblAlgn val="ctr"/>
        <c:lblOffset val="100"/>
        <c:noMultiLvlLbl val="0"/>
      </c:catAx>
      <c:valAx>
        <c:axId val="129135744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11775116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bg1">
                <a:lumMod val="50000"/>
              </a:schemeClr>
            </a:solidFill>
            <a:ln>
              <a:solidFill>
                <a:schemeClr val="tx1"/>
              </a:solidFill>
            </a:ln>
          </c:spPr>
          <c:invertIfNegative val="0"/>
          <c:dLbls>
            <c:txPr>
              <a:bodyPr/>
              <a:lstStyle/>
              <a:p>
                <a:pPr algn="ctr">
                  <a:defRPr lang="en-US" sz="1200" b="0" i="0" u="none" strike="noStrike" kern="1200" baseline="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Sheet1!$A$1:$E$1</c:f>
              <c:strCache>
                <c:ptCount val="5"/>
                <c:pt idx="0">
                  <c:v>$0 </c:v>
                </c:pt>
                <c:pt idx="1">
                  <c:v>&gt;$0 - $250</c:v>
                </c:pt>
                <c:pt idx="2">
                  <c:v>&gt;$250 - $500</c:v>
                </c:pt>
                <c:pt idx="3">
                  <c:v>&gt;$500 - $1000</c:v>
                </c:pt>
                <c:pt idx="4">
                  <c:v>Over $1000</c:v>
                </c:pt>
              </c:strCache>
            </c:strRef>
          </c:cat>
          <c:val>
            <c:numRef>
              <c:f>Sheet1!$A$2:$E$2</c:f>
              <c:numCache>
                <c:formatCode>0%</c:formatCode>
                <c:ptCount val="5"/>
                <c:pt idx="0">
                  <c:v>0.54</c:v>
                </c:pt>
                <c:pt idx="1">
                  <c:v>0.08</c:v>
                </c:pt>
                <c:pt idx="2">
                  <c:v>0.17</c:v>
                </c:pt>
                <c:pt idx="3">
                  <c:v>0.15</c:v>
                </c:pt>
                <c:pt idx="4">
                  <c:v>0.06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9202432"/>
        <c:axId val="129208320"/>
      </c:barChart>
      <c:catAx>
        <c:axId val="12920243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 algn="ctr">
              <a:defRPr lang="en-US" sz="1200" b="1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9208320"/>
        <c:crosses val="autoZero"/>
        <c:auto val="1"/>
        <c:lblAlgn val="ctr"/>
        <c:lblOffset val="100"/>
        <c:noMultiLvlLbl val="0"/>
      </c:catAx>
      <c:valAx>
        <c:axId val="129208320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12920243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bg2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c:spPr>
          <c:invertIfNegative val="0"/>
          <c:dLbls>
            <c:txPr>
              <a:bodyPr/>
              <a:lstStyle/>
              <a:p>
                <a:pPr>
                  <a:defRPr sz="14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Sheet1!$A$1:$D$1</c:f>
              <c:strCache>
                <c:ptCount val="4"/>
                <c:pt idx="0">
                  <c:v>$0 </c:v>
                </c:pt>
                <c:pt idx="1">
                  <c:v>&gt;$0 - $250</c:v>
                </c:pt>
                <c:pt idx="2">
                  <c:v>&gt;$250 - $500</c:v>
                </c:pt>
                <c:pt idx="3">
                  <c:v>Over $500</c:v>
                </c:pt>
              </c:strCache>
            </c:strRef>
          </c:cat>
          <c:val>
            <c:numRef>
              <c:f>Sheet1!$A$2:$D$2</c:f>
              <c:numCache>
                <c:formatCode>0%</c:formatCode>
                <c:ptCount val="4"/>
                <c:pt idx="0">
                  <c:v>0.61</c:v>
                </c:pt>
                <c:pt idx="1">
                  <c:v>0.2</c:v>
                </c:pt>
                <c:pt idx="2">
                  <c:v>0.19</c:v>
                </c:pt>
                <c:pt idx="3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8529536"/>
        <c:axId val="128531072"/>
      </c:barChart>
      <c:catAx>
        <c:axId val="128529536"/>
        <c:scaling>
          <c:orientation val="minMax"/>
        </c:scaling>
        <c:delete val="0"/>
        <c:axPos val="b"/>
        <c:numFmt formatCode="0%" sourceLinked="1"/>
        <c:majorTickMark val="out"/>
        <c:minorTickMark val="none"/>
        <c:tickLblPos val="nextTo"/>
        <c:txPr>
          <a:bodyPr/>
          <a:lstStyle/>
          <a:p>
            <a:pPr algn="ctr">
              <a:defRPr lang="en-US" sz="1200" b="1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8531072"/>
        <c:crosses val="autoZero"/>
        <c:auto val="1"/>
        <c:lblAlgn val="ctr"/>
        <c:lblOffset val="100"/>
        <c:noMultiLvlLbl val="0"/>
      </c:catAx>
      <c:valAx>
        <c:axId val="128531072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12852953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c:spPr>
          <c:invertIfNegative val="0"/>
          <c:dLbls>
            <c:txPr>
              <a:bodyPr/>
              <a:lstStyle/>
              <a:p>
                <a:pPr algn="ctr">
                  <a:defRPr lang="en-US" sz="1200" b="0" i="0" u="none" strike="noStrike" kern="1200" baseline="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Sheet1!$A$1:$D$1</c:f>
              <c:strCache>
                <c:ptCount val="4"/>
                <c:pt idx="0">
                  <c:v>$0 </c:v>
                </c:pt>
                <c:pt idx="1">
                  <c:v>&gt;$0 - $250</c:v>
                </c:pt>
                <c:pt idx="2">
                  <c:v>&gt;$250 - $500</c:v>
                </c:pt>
                <c:pt idx="3">
                  <c:v>Over $500</c:v>
                </c:pt>
              </c:strCache>
            </c:strRef>
          </c:cat>
          <c:val>
            <c:numRef>
              <c:f>Sheet1!$A$2:$D$2</c:f>
              <c:numCache>
                <c:formatCode>0%</c:formatCode>
                <c:ptCount val="4"/>
                <c:pt idx="0">
                  <c:v>0.69</c:v>
                </c:pt>
                <c:pt idx="1">
                  <c:v>0.08</c:v>
                </c:pt>
                <c:pt idx="2">
                  <c:v>0.22</c:v>
                </c:pt>
                <c:pt idx="3">
                  <c:v>0.01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9335296"/>
        <c:axId val="129336832"/>
      </c:barChart>
      <c:catAx>
        <c:axId val="129335296"/>
        <c:scaling>
          <c:orientation val="minMax"/>
        </c:scaling>
        <c:delete val="0"/>
        <c:axPos val="b"/>
        <c:numFmt formatCode="0%" sourceLinked="1"/>
        <c:majorTickMark val="out"/>
        <c:minorTickMark val="none"/>
        <c:tickLblPos val="nextTo"/>
        <c:txPr>
          <a:bodyPr/>
          <a:lstStyle/>
          <a:p>
            <a:pPr algn="ctr">
              <a:defRPr lang="en-US" sz="1200" b="1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9336832"/>
        <c:crosses val="autoZero"/>
        <c:auto val="1"/>
        <c:lblAlgn val="ctr"/>
        <c:lblOffset val="100"/>
        <c:noMultiLvlLbl val="0"/>
      </c:catAx>
      <c:valAx>
        <c:axId val="129336832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12933529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invertIfNegative val="0"/>
          <c:dPt>
            <c:idx val="0"/>
            <c:invertIfNegative val="0"/>
            <c:bubble3D val="0"/>
            <c:spPr>
              <a:solidFill>
                <a:schemeClr val="bg2">
                  <a:lumMod val="50000"/>
                </a:schemeClr>
              </a:solidFill>
              <a:ln>
                <a:solidFill>
                  <a:schemeClr val="tx1"/>
                </a:solidFill>
              </a:ln>
            </c:spPr>
          </c:dPt>
          <c:dPt>
            <c:idx val="1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>
                <a:solidFill>
                  <a:schemeClr val="tx1"/>
                </a:solidFill>
              </a:ln>
            </c:spPr>
          </c:dPt>
          <c:dPt>
            <c:idx val="2"/>
            <c:invertIfNegative val="0"/>
            <c:bubble3D val="0"/>
            <c:spPr>
              <a:solidFill>
                <a:schemeClr val="bg2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c:spPr>
          </c:dPt>
          <c:dPt>
            <c:idx val="3"/>
            <c:invertIfNegative val="0"/>
            <c:bubble3D val="0"/>
            <c:spPr>
              <a:solidFill>
                <a:schemeClr val="bg1">
                  <a:lumMod val="85000"/>
                </a:schemeClr>
              </a:solidFill>
              <a:ln>
                <a:solidFill>
                  <a:schemeClr val="tx1"/>
                </a:solidFill>
              </a:ln>
            </c:spPr>
          </c:dPt>
          <c:dLbls>
            <c:txPr>
              <a:bodyPr/>
              <a:lstStyle/>
              <a:p>
                <a:pPr>
                  <a:defRPr sz="1200" b="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Sheet1!$A$2:$A$5</c:f>
              <c:strCache>
                <c:ptCount val="4"/>
                <c:pt idx="0">
                  <c:v>Bronze</c:v>
                </c:pt>
                <c:pt idx="1">
                  <c:v>Silver</c:v>
                </c:pt>
                <c:pt idx="2">
                  <c:v>Gold</c:v>
                </c:pt>
                <c:pt idx="3">
                  <c:v>Platinum</c:v>
                </c:pt>
              </c:strCache>
            </c:strRef>
          </c:cat>
          <c:val>
            <c:numRef>
              <c:f>Sheet1!$B$2:$B$5</c:f>
              <c:numCache>
                <c:formatCode>"$"#,##0</c:formatCode>
                <c:ptCount val="4"/>
                <c:pt idx="0">
                  <c:v>5331</c:v>
                </c:pt>
                <c:pt idx="1">
                  <c:v>2563</c:v>
                </c:pt>
                <c:pt idx="2">
                  <c:v>865</c:v>
                </c:pt>
                <c:pt idx="3">
                  <c:v>69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3211776"/>
        <c:axId val="63221760"/>
      </c:barChart>
      <c:catAx>
        <c:axId val="6321177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200" b="1"/>
            </a:pPr>
            <a:endParaRPr lang="en-US"/>
          </a:p>
        </c:txPr>
        <c:crossAx val="63221760"/>
        <c:crosses val="autoZero"/>
        <c:auto val="1"/>
        <c:lblAlgn val="ctr"/>
        <c:lblOffset val="100"/>
        <c:noMultiLvlLbl val="0"/>
      </c:catAx>
      <c:valAx>
        <c:axId val="63221760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&quot;$&quot;#,##0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6321177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Bronze</c:v>
                </c:pt>
              </c:strCache>
            </c:strRef>
          </c:tx>
          <c:spPr>
            <a:solidFill>
              <a:schemeClr val="bg2">
                <a:lumMod val="50000"/>
              </a:schemeClr>
            </a:solidFill>
            <a:ln>
              <a:solidFill>
                <a:schemeClr val="tx1"/>
              </a:solidFill>
            </a:ln>
          </c:spPr>
          <c:invertIfNegative val="0"/>
          <c:dLbls>
            <c:dLbl>
              <c:idx val="0"/>
              <c:delete val="1"/>
            </c:dLbl>
            <c:dLbl>
              <c:idx val="1"/>
              <c:delete val="1"/>
            </c:dLbl>
            <c:txPr>
              <a:bodyPr/>
              <a:lstStyle/>
              <a:p>
                <a:pPr algn="ctr">
                  <a:defRPr lang="en-US" sz="1050" b="0" i="0" u="none" strike="noStrike" kern="1200" baseline="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Sheet1!$A$2:$A$7</c:f>
              <c:strCache>
                <c:ptCount val="6"/>
                <c:pt idx="0">
                  <c:v>$500 or less</c:v>
                </c:pt>
                <c:pt idx="1">
                  <c:v>&gt;$500 - $1500</c:v>
                </c:pt>
                <c:pt idx="2">
                  <c:v>&gt;1500-$2500</c:v>
                </c:pt>
                <c:pt idx="3">
                  <c:v>&gt;2500-$4000</c:v>
                </c:pt>
                <c:pt idx="4">
                  <c:v>&gt;4000-$5500</c:v>
                </c:pt>
                <c:pt idx="5">
                  <c:v>Over $5500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6"/>
                <c:pt idx="0">
                  <c:v>0</c:v>
                </c:pt>
                <c:pt idx="1">
                  <c:v>0</c:v>
                </c:pt>
                <c:pt idx="2">
                  <c:v>0.02</c:v>
                </c:pt>
                <c:pt idx="3">
                  <c:v>0.11</c:v>
                </c:pt>
                <c:pt idx="4">
                  <c:v>0.39</c:v>
                </c:pt>
                <c:pt idx="5">
                  <c:v>0.48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Silver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  <a:ln>
              <a:solidFill>
                <a:schemeClr val="tx1"/>
              </a:solidFill>
            </a:ln>
          </c:spPr>
          <c:invertIfNegative val="0"/>
          <c:dLbls>
            <c:txPr>
              <a:bodyPr/>
              <a:lstStyle/>
              <a:p>
                <a:pPr algn="ctr">
                  <a:defRPr lang="en-US" sz="1050" b="0" i="0" u="none" strike="noStrike" kern="1200" baseline="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Sheet1!$A$2:$A$7</c:f>
              <c:strCache>
                <c:ptCount val="6"/>
                <c:pt idx="0">
                  <c:v>$500 or less</c:v>
                </c:pt>
                <c:pt idx="1">
                  <c:v>&gt;$500 - $1500</c:v>
                </c:pt>
                <c:pt idx="2">
                  <c:v>&gt;1500-$2500</c:v>
                </c:pt>
                <c:pt idx="3">
                  <c:v>&gt;2500-$4000</c:v>
                </c:pt>
                <c:pt idx="4">
                  <c:v>&gt;4000-$5500</c:v>
                </c:pt>
                <c:pt idx="5">
                  <c:v>Over $5500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6"/>
                <c:pt idx="0">
                  <c:v>0.05</c:v>
                </c:pt>
                <c:pt idx="1">
                  <c:v>0.09</c:v>
                </c:pt>
                <c:pt idx="2">
                  <c:v>0.41</c:v>
                </c:pt>
                <c:pt idx="3">
                  <c:v>0.38</c:v>
                </c:pt>
                <c:pt idx="4">
                  <c:v>0.06</c:v>
                </c:pt>
                <c:pt idx="5">
                  <c:v>0.01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Gold</c:v>
                </c:pt>
              </c:strCache>
            </c:strRef>
          </c:tx>
          <c:spPr>
            <a:solidFill>
              <a:schemeClr val="bg2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c:spPr>
          <c:invertIfNegative val="0"/>
          <c:dLbls>
            <c:dLbl>
              <c:idx val="4"/>
              <c:delete val="1"/>
            </c:dLbl>
            <c:dLbl>
              <c:idx val="5"/>
              <c:delete val="1"/>
            </c:dLbl>
            <c:txPr>
              <a:bodyPr/>
              <a:lstStyle/>
              <a:p>
                <a:pPr algn="ctr">
                  <a:defRPr lang="en-US" sz="1050" b="0" i="0" u="none" strike="noStrike" kern="1200" baseline="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Sheet1!$A$2:$A$7</c:f>
              <c:strCache>
                <c:ptCount val="6"/>
                <c:pt idx="0">
                  <c:v>$500 or less</c:v>
                </c:pt>
                <c:pt idx="1">
                  <c:v>&gt;$500 - $1500</c:v>
                </c:pt>
                <c:pt idx="2">
                  <c:v>&gt;1500-$2500</c:v>
                </c:pt>
                <c:pt idx="3">
                  <c:v>&gt;2500-$4000</c:v>
                </c:pt>
                <c:pt idx="4">
                  <c:v>&gt;4000-$5500</c:v>
                </c:pt>
                <c:pt idx="5">
                  <c:v>Over $5500</c:v>
                </c:pt>
              </c:strCache>
            </c:strRef>
          </c:cat>
          <c:val>
            <c:numRef>
              <c:f>Sheet1!$D$2:$D$7</c:f>
              <c:numCache>
                <c:formatCode>0%</c:formatCode>
                <c:ptCount val="6"/>
                <c:pt idx="0">
                  <c:v>0.41</c:v>
                </c:pt>
                <c:pt idx="1">
                  <c:v>0.46</c:v>
                </c:pt>
                <c:pt idx="2">
                  <c:v>0.11</c:v>
                </c:pt>
                <c:pt idx="3">
                  <c:v>0.02</c:v>
                </c:pt>
                <c:pt idx="4">
                  <c:v>0</c:v>
                </c:pt>
                <c:pt idx="5">
                  <c:v>0</c:v>
                </c:pt>
              </c:numCache>
            </c:numRef>
          </c:val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Platinum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c:spPr>
          <c:invertIfNegative val="0"/>
          <c:dLbls>
            <c:dLbl>
              <c:idx val="2"/>
              <c:delete val="1"/>
            </c:dLbl>
            <c:dLbl>
              <c:idx val="3"/>
              <c:delete val="1"/>
            </c:dLbl>
            <c:dLbl>
              <c:idx val="4"/>
              <c:delete val="1"/>
            </c:dLbl>
            <c:dLbl>
              <c:idx val="5"/>
              <c:delete val="1"/>
            </c:dLbl>
            <c:txPr>
              <a:bodyPr/>
              <a:lstStyle/>
              <a:p>
                <a:pPr>
                  <a:defRPr sz="105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Sheet1!$A$2:$A$7</c:f>
              <c:strCache>
                <c:ptCount val="6"/>
                <c:pt idx="0">
                  <c:v>$500 or less</c:v>
                </c:pt>
                <c:pt idx="1">
                  <c:v>&gt;$500 - $1500</c:v>
                </c:pt>
                <c:pt idx="2">
                  <c:v>&gt;1500-$2500</c:v>
                </c:pt>
                <c:pt idx="3">
                  <c:v>&gt;2500-$4000</c:v>
                </c:pt>
                <c:pt idx="4">
                  <c:v>&gt;4000-$5500</c:v>
                </c:pt>
                <c:pt idx="5">
                  <c:v>Over $5500</c:v>
                </c:pt>
              </c:strCache>
            </c:strRef>
          </c:cat>
          <c:val>
            <c:numRef>
              <c:f>Sheet1!$E$2:$E$7</c:f>
              <c:numCache>
                <c:formatCode>0%</c:formatCode>
                <c:ptCount val="6"/>
                <c:pt idx="0">
                  <c:v>0.96</c:v>
                </c:pt>
                <c:pt idx="1">
                  <c:v>0.04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4650624"/>
        <c:axId val="104652160"/>
      </c:barChart>
      <c:catAx>
        <c:axId val="10465062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200" b="1"/>
            </a:pPr>
            <a:endParaRPr lang="en-US"/>
          </a:p>
        </c:txPr>
        <c:crossAx val="104652160"/>
        <c:crosses val="autoZero"/>
        <c:auto val="1"/>
        <c:lblAlgn val="ctr"/>
        <c:lblOffset val="100"/>
        <c:noMultiLvlLbl val="0"/>
      </c:catAx>
      <c:valAx>
        <c:axId val="104652160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104650624"/>
        <c:crosses val="autoZero"/>
        <c:crossBetween val="between"/>
      </c:valAx>
    </c:plotArea>
    <c:legend>
      <c:legendPos val="t"/>
      <c:layout/>
      <c:overlay val="0"/>
      <c:txPr>
        <a:bodyPr/>
        <a:lstStyle/>
        <a:p>
          <a:pPr>
            <a:defRPr sz="1200" b="1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bg2">
                <a:lumMod val="50000"/>
              </a:schemeClr>
            </a:solidFill>
            <a:ln>
              <a:solidFill>
                <a:schemeClr val="tx1"/>
              </a:solidFill>
            </a:ln>
          </c:spPr>
          <c:invertIfNegative val="0"/>
          <c:dLbls>
            <c:txPr>
              <a:bodyPr/>
              <a:lstStyle/>
              <a:p>
                <a:pPr>
                  <a:defRPr sz="12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Sheet1!$A$1:$F$1</c:f>
              <c:strCache>
                <c:ptCount val="6"/>
                <c:pt idx="0">
                  <c:v>$2000 or less</c:v>
                </c:pt>
                <c:pt idx="1">
                  <c:v>&gt;$2000 -$2500</c:v>
                </c:pt>
                <c:pt idx="2">
                  <c:v>&gt;$2500 - $4000</c:v>
                </c:pt>
                <c:pt idx="3">
                  <c:v>&gt;$4000 - $5000</c:v>
                </c:pt>
                <c:pt idx="4">
                  <c:v>&gt;$5000 - $6000</c:v>
                </c:pt>
                <c:pt idx="5">
                  <c:v>Over $6000</c:v>
                </c:pt>
              </c:strCache>
            </c:strRef>
          </c:cat>
          <c:val>
            <c:numRef>
              <c:f>Sheet1!$A$2:$F$2</c:f>
              <c:numCache>
                <c:formatCode>0%</c:formatCode>
                <c:ptCount val="6"/>
                <c:pt idx="0">
                  <c:v>0</c:v>
                </c:pt>
                <c:pt idx="1">
                  <c:v>0.02</c:v>
                </c:pt>
                <c:pt idx="2">
                  <c:v>0.11</c:v>
                </c:pt>
                <c:pt idx="3">
                  <c:v>0.3</c:v>
                </c:pt>
                <c:pt idx="4">
                  <c:v>0.33</c:v>
                </c:pt>
                <c:pt idx="5">
                  <c:v>0.23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3644672"/>
        <c:axId val="113646208"/>
      </c:barChart>
      <c:catAx>
        <c:axId val="1136446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 b="1"/>
            </a:pPr>
            <a:endParaRPr lang="en-US"/>
          </a:p>
        </c:txPr>
        <c:crossAx val="113646208"/>
        <c:crosses val="autoZero"/>
        <c:auto val="1"/>
        <c:lblAlgn val="ctr"/>
        <c:lblOffset val="100"/>
        <c:noMultiLvlLbl val="0"/>
      </c:catAx>
      <c:valAx>
        <c:axId val="113646208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11364467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bg1">
                <a:lumMod val="50000"/>
              </a:schemeClr>
            </a:solidFill>
            <a:ln>
              <a:solidFill>
                <a:schemeClr val="tx1"/>
              </a:solidFill>
            </a:ln>
          </c:spPr>
          <c:invertIfNegative val="0"/>
          <c:dLbls>
            <c:txPr>
              <a:bodyPr/>
              <a:lstStyle/>
              <a:p>
                <a:pPr>
                  <a:defRPr sz="12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Sheet1!$A$1:$E$1</c:f>
              <c:strCache>
                <c:ptCount val="5"/>
                <c:pt idx="0">
                  <c:v>$0 </c:v>
                </c:pt>
                <c:pt idx="1">
                  <c:v>&gt;0 - $1500</c:v>
                </c:pt>
                <c:pt idx="2">
                  <c:v>&gt;$1500 -$2500</c:v>
                </c:pt>
                <c:pt idx="3">
                  <c:v>&gt;$2500 - $4000</c:v>
                </c:pt>
                <c:pt idx="4">
                  <c:v>Over $4000</c:v>
                </c:pt>
              </c:strCache>
            </c:strRef>
          </c:cat>
          <c:val>
            <c:numRef>
              <c:f>Sheet1!$A$2:$E$2</c:f>
              <c:numCache>
                <c:formatCode>0%</c:formatCode>
                <c:ptCount val="5"/>
                <c:pt idx="0">
                  <c:v>0.04</c:v>
                </c:pt>
                <c:pt idx="1">
                  <c:v>0.09</c:v>
                </c:pt>
                <c:pt idx="2">
                  <c:v>0.41</c:v>
                </c:pt>
                <c:pt idx="3">
                  <c:v>0.38</c:v>
                </c:pt>
                <c:pt idx="4">
                  <c:v>7.0000000000000007E-2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3573888"/>
        <c:axId val="113575424"/>
      </c:barChart>
      <c:catAx>
        <c:axId val="1135738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 b="1"/>
            </a:pPr>
            <a:endParaRPr lang="en-US"/>
          </a:p>
        </c:txPr>
        <c:crossAx val="113575424"/>
        <c:crosses val="autoZero"/>
        <c:auto val="1"/>
        <c:lblAlgn val="ctr"/>
        <c:lblOffset val="100"/>
        <c:noMultiLvlLbl val="0"/>
      </c:catAx>
      <c:valAx>
        <c:axId val="113575424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11357388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bg2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c:spPr>
          <c:invertIfNegative val="0"/>
          <c:dLbls>
            <c:txPr>
              <a:bodyPr/>
              <a:lstStyle/>
              <a:p>
                <a:pPr>
                  <a:defRPr sz="12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Sheet1!$A$1:$F$1</c:f>
              <c:strCache>
                <c:ptCount val="6"/>
                <c:pt idx="0">
                  <c:v>$0 </c:v>
                </c:pt>
                <c:pt idx="1">
                  <c:v>&gt;0 - $500</c:v>
                </c:pt>
                <c:pt idx="2">
                  <c:v>&gt;$500-$1000</c:v>
                </c:pt>
                <c:pt idx="3">
                  <c:v>&gt;$1000 - $1500</c:v>
                </c:pt>
                <c:pt idx="4">
                  <c:v>&gt;$1500 - $2000</c:v>
                </c:pt>
                <c:pt idx="5">
                  <c:v>Over $2000</c:v>
                </c:pt>
              </c:strCache>
            </c:strRef>
          </c:cat>
          <c:val>
            <c:numRef>
              <c:f>Sheet1!$A$2:$F$2</c:f>
              <c:numCache>
                <c:formatCode>0%</c:formatCode>
                <c:ptCount val="6"/>
                <c:pt idx="0">
                  <c:v>0.27</c:v>
                </c:pt>
                <c:pt idx="1">
                  <c:v>0.14000000000000001</c:v>
                </c:pt>
                <c:pt idx="2">
                  <c:v>0.24</c:v>
                </c:pt>
                <c:pt idx="3">
                  <c:v>0.21</c:v>
                </c:pt>
                <c:pt idx="4">
                  <c:v>0.09</c:v>
                </c:pt>
                <c:pt idx="5">
                  <c:v>0.05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3617536"/>
        <c:axId val="113623424"/>
      </c:barChart>
      <c:catAx>
        <c:axId val="1136175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 b="1"/>
            </a:pPr>
            <a:endParaRPr lang="en-US"/>
          </a:p>
        </c:txPr>
        <c:crossAx val="113623424"/>
        <c:crosses val="autoZero"/>
        <c:auto val="1"/>
        <c:lblAlgn val="ctr"/>
        <c:lblOffset val="100"/>
        <c:noMultiLvlLbl val="0"/>
      </c:catAx>
      <c:valAx>
        <c:axId val="113623424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11361753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invertIfNegative val="0"/>
          <c:dPt>
            <c:idx val="0"/>
            <c:invertIfNegative val="0"/>
            <c:bubble3D val="0"/>
            <c:spPr>
              <a:solidFill>
                <a:schemeClr val="bg2">
                  <a:lumMod val="50000"/>
                </a:schemeClr>
              </a:solidFill>
              <a:ln>
                <a:solidFill>
                  <a:schemeClr val="tx1"/>
                </a:solidFill>
              </a:ln>
            </c:spPr>
          </c:dPt>
          <c:dPt>
            <c:idx val="1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>
                <a:solidFill>
                  <a:schemeClr val="tx1"/>
                </a:solidFill>
              </a:ln>
            </c:spPr>
          </c:dPt>
          <c:dPt>
            <c:idx val="2"/>
            <c:invertIfNegative val="0"/>
            <c:bubble3D val="0"/>
            <c:spPr>
              <a:solidFill>
                <a:schemeClr val="bg2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c:spPr>
          </c:dPt>
          <c:dPt>
            <c:idx val="3"/>
            <c:invertIfNegative val="0"/>
            <c:bubble3D val="0"/>
            <c:spPr>
              <a:solidFill>
                <a:schemeClr val="bg1">
                  <a:lumMod val="85000"/>
                </a:schemeClr>
              </a:solidFill>
              <a:ln>
                <a:solidFill>
                  <a:schemeClr val="tx1"/>
                </a:solidFill>
              </a:ln>
            </c:spPr>
          </c:dPt>
          <c:dLbls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$</a:t>
                    </a:r>
                    <a:r>
                      <a:rPr lang="en-US" smtClean="0"/>
                      <a:t>3,456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/>
                      <a:t>$</a:t>
                    </a:r>
                    <a:r>
                      <a:rPr lang="en-US" smtClean="0"/>
                      <a:t>1,431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Sheet1!$A$2:$A$5</c:f>
              <c:strCache>
                <c:ptCount val="4"/>
                <c:pt idx="0">
                  <c:v>Bronze</c:v>
                </c:pt>
                <c:pt idx="1">
                  <c:v>Silver</c:v>
                </c:pt>
                <c:pt idx="2">
                  <c:v>Gold</c:v>
                </c:pt>
                <c:pt idx="3">
                  <c:v>Platinum</c:v>
                </c:pt>
              </c:strCache>
            </c:strRef>
          </c:cat>
          <c:val>
            <c:numRef>
              <c:f>Sheet1!$B$2:$B$5</c:f>
              <c:numCache>
                <c:formatCode>"$"#,##0</c:formatCode>
                <c:ptCount val="4"/>
                <c:pt idx="0">
                  <c:v>5372</c:v>
                </c:pt>
                <c:pt idx="1">
                  <c:v>3475</c:v>
                </c:pt>
                <c:pt idx="2">
                  <c:v>1440</c:v>
                </c:pt>
                <c:pt idx="3">
                  <c:v>421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4424832"/>
        <c:axId val="116007680"/>
      </c:barChart>
      <c:catAx>
        <c:axId val="11442483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200" b="1"/>
            </a:pPr>
            <a:endParaRPr lang="en-US"/>
          </a:p>
        </c:txPr>
        <c:crossAx val="116007680"/>
        <c:crosses val="autoZero"/>
        <c:auto val="1"/>
        <c:lblAlgn val="ctr"/>
        <c:lblOffset val="100"/>
        <c:noMultiLvlLbl val="0"/>
      </c:catAx>
      <c:valAx>
        <c:axId val="116007680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&quot;$&quot;#,##0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11442483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Bronze</c:v>
                </c:pt>
              </c:strCache>
            </c:strRef>
          </c:tx>
          <c:spPr>
            <a:solidFill>
              <a:schemeClr val="bg2">
                <a:lumMod val="50000"/>
              </a:schemeClr>
            </a:solidFill>
            <a:ln>
              <a:solidFill>
                <a:schemeClr val="tx1"/>
              </a:solidFill>
            </a:ln>
          </c:spPr>
          <c:invertIfNegative val="0"/>
          <c:dLbls>
            <c:dLbl>
              <c:idx val="0"/>
              <c:delete val="1"/>
            </c:dLbl>
            <c:dLbl>
              <c:idx val="1"/>
              <c:delete val="1"/>
            </c:dLbl>
            <c:txPr>
              <a:bodyPr/>
              <a:lstStyle/>
              <a:p>
                <a:pPr>
                  <a:defRPr sz="1200" baseline="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Sheet1!$A$2:$A$7</c:f>
              <c:strCache>
                <c:ptCount val="6"/>
                <c:pt idx="0">
                  <c:v>$500 or less</c:v>
                </c:pt>
                <c:pt idx="1">
                  <c:v>&gt;$500 - $1500</c:v>
                </c:pt>
                <c:pt idx="2">
                  <c:v>&gt;1500-$2500</c:v>
                </c:pt>
                <c:pt idx="3">
                  <c:v>&gt;2500-$4000</c:v>
                </c:pt>
                <c:pt idx="4">
                  <c:v>&gt;4000-$5500</c:v>
                </c:pt>
                <c:pt idx="5">
                  <c:v>Over $5500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6"/>
                <c:pt idx="0">
                  <c:v>0</c:v>
                </c:pt>
                <c:pt idx="1">
                  <c:v>0</c:v>
                </c:pt>
                <c:pt idx="2">
                  <c:v>0.02</c:v>
                </c:pt>
                <c:pt idx="3">
                  <c:v>0.06</c:v>
                </c:pt>
                <c:pt idx="4">
                  <c:v>0.48</c:v>
                </c:pt>
                <c:pt idx="5">
                  <c:v>0.43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Silver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  <a:ln>
              <a:solidFill>
                <a:schemeClr val="tx1"/>
              </a:solidFill>
            </a:ln>
          </c:spPr>
          <c:invertIfNegative val="0"/>
          <c:dLbls>
            <c:txPr>
              <a:bodyPr/>
              <a:lstStyle/>
              <a:p>
                <a:pPr>
                  <a:defRPr sz="1200" baseline="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Sheet1!$A$2:$A$7</c:f>
              <c:strCache>
                <c:ptCount val="6"/>
                <c:pt idx="0">
                  <c:v>$500 or less</c:v>
                </c:pt>
                <c:pt idx="1">
                  <c:v>&gt;$500 - $1500</c:v>
                </c:pt>
                <c:pt idx="2">
                  <c:v>&gt;1500-$2500</c:v>
                </c:pt>
                <c:pt idx="3">
                  <c:v>&gt;2500-$4000</c:v>
                </c:pt>
                <c:pt idx="4">
                  <c:v>&gt;4000-$5500</c:v>
                </c:pt>
                <c:pt idx="5">
                  <c:v>Over $5500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6"/>
                <c:pt idx="0">
                  <c:v>0.02</c:v>
                </c:pt>
                <c:pt idx="1">
                  <c:v>0.04</c:v>
                </c:pt>
                <c:pt idx="2">
                  <c:v>0.25</c:v>
                </c:pt>
                <c:pt idx="3">
                  <c:v>0.42</c:v>
                </c:pt>
                <c:pt idx="4">
                  <c:v>0.2</c:v>
                </c:pt>
                <c:pt idx="5">
                  <c:v>0.08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Gold</c:v>
                </c:pt>
              </c:strCache>
            </c:strRef>
          </c:tx>
          <c:spPr>
            <a:solidFill>
              <a:schemeClr val="bg2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c:spPr>
          <c:invertIfNegative val="0"/>
          <c:dLbls>
            <c:txPr>
              <a:bodyPr/>
              <a:lstStyle/>
              <a:p>
                <a:pPr>
                  <a:defRPr sz="1200" baseline="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Sheet1!$A$2:$A$7</c:f>
              <c:strCache>
                <c:ptCount val="6"/>
                <c:pt idx="0">
                  <c:v>$500 or less</c:v>
                </c:pt>
                <c:pt idx="1">
                  <c:v>&gt;$500 - $1500</c:v>
                </c:pt>
                <c:pt idx="2">
                  <c:v>&gt;1500-$2500</c:v>
                </c:pt>
                <c:pt idx="3">
                  <c:v>&gt;2500-$4000</c:v>
                </c:pt>
                <c:pt idx="4">
                  <c:v>&gt;4000-$5500</c:v>
                </c:pt>
                <c:pt idx="5">
                  <c:v>Over $5500</c:v>
                </c:pt>
              </c:strCache>
            </c:strRef>
          </c:cat>
          <c:val>
            <c:numRef>
              <c:f>Sheet1!$D$2:$D$7</c:f>
              <c:numCache>
                <c:formatCode>0%</c:formatCode>
                <c:ptCount val="6"/>
                <c:pt idx="0">
                  <c:v>0.18</c:v>
                </c:pt>
                <c:pt idx="1">
                  <c:v>0.57999999999999996</c:v>
                </c:pt>
                <c:pt idx="2">
                  <c:v>0.14000000000000001</c:v>
                </c:pt>
                <c:pt idx="3">
                  <c:v>0.1</c:v>
                </c:pt>
              </c:numCache>
            </c:numRef>
          </c:val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Platinum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c:spPr>
          <c:invertIfNegative val="0"/>
          <c:dLbls>
            <c:txPr>
              <a:bodyPr/>
              <a:lstStyle/>
              <a:p>
                <a:pPr>
                  <a:defRPr sz="1200" baseline="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Sheet1!$A$2:$A$7</c:f>
              <c:strCache>
                <c:ptCount val="6"/>
                <c:pt idx="0">
                  <c:v>$500 or less</c:v>
                </c:pt>
                <c:pt idx="1">
                  <c:v>&gt;$500 - $1500</c:v>
                </c:pt>
                <c:pt idx="2">
                  <c:v>&gt;1500-$2500</c:v>
                </c:pt>
                <c:pt idx="3">
                  <c:v>&gt;2500-$4000</c:v>
                </c:pt>
                <c:pt idx="4">
                  <c:v>&gt;4000-$5500</c:v>
                </c:pt>
                <c:pt idx="5">
                  <c:v>Over $5500</c:v>
                </c:pt>
              </c:strCache>
            </c:strRef>
          </c:cat>
          <c:val>
            <c:numRef>
              <c:f>Sheet1!$E$2:$E$7</c:f>
              <c:numCache>
                <c:formatCode>0%</c:formatCode>
                <c:ptCount val="6"/>
                <c:pt idx="0">
                  <c:v>0.71</c:v>
                </c:pt>
                <c:pt idx="1">
                  <c:v>0.28999999999999998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6337280"/>
        <c:axId val="116347264"/>
      </c:barChart>
      <c:catAx>
        <c:axId val="116337280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200" b="1"/>
            </a:pPr>
            <a:endParaRPr lang="en-US"/>
          </a:p>
        </c:txPr>
        <c:crossAx val="116347264"/>
        <c:crosses val="autoZero"/>
        <c:auto val="1"/>
        <c:lblAlgn val="ctr"/>
        <c:lblOffset val="100"/>
        <c:noMultiLvlLbl val="0"/>
      </c:catAx>
      <c:valAx>
        <c:axId val="116347264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116337280"/>
        <c:crosses val="autoZero"/>
        <c:crossBetween val="between"/>
      </c:valAx>
    </c:plotArea>
    <c:legend>
      <c:legendPos val="t"/>
      <c:layout/>
      <c:overlay val="0"/>
      <c:txPr>
        <a:bodyPr/>
        <a:lstStyle/>
        <a:p>
          <a:pPr>
            <a:defRPr sz="1200" b="1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bg2">
                <a:lumMod val="50000"/>
              </a:schemeClr>
            </a:solidFill>
            <a:ln>
              <a:solidFill>
                <a:schemeClr val="tx1"/>
              </a:solidFill>
            </a:ln>
          </c:spPr>
          <c:invertIfNegative val="0"/>
          <c:dLbls>
            <c:txPr>
              <a:bodyPr/>
              <a:lstStyle/>
              <a:p>
                <a:pPr algn="ctr">
                  <a:defRPr lang="en-US" sz="1200" b="0" i="0" u="none" strike="noStrike" kern="1200" baseline="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Sheet1!$A$1:$E$1</c:f>
              <c:strCache>
                <c:ptCount val="5"/>
                <c:pt idx="0">
                  <c:v>$2500 or less</c:v>
                </c:pt>
                <c:pt idx="1">
                  <c:v>&gt;$2500 -$4000</c:v>
                </c:pt>
                <c:pt idx="2">
                  <c:v>&gt;4000 - $5000</c:v>
                </c:pt>
                <c:pt idx="3">
                  <c:v>&gt;$5000 - $6000</c:v>
                </c:pt>
                <c:pt idx="4">
                  <c:v>Over $6000</c:v>
                </c:pt>
              </c:strCache>
            </c:strRef>
          </c:cat>
          <c:val>
            <c:numRef>
              <c:f>Sheet1!$A$2:$E$2</c:f>
              <c:numCache>
                <c:formatCode>0%</c:formatCode>
                <c:ptCount val="5"/>
                <c:pt idx="0">
                  <c:v>0.02</c:v>
                </c:pt>
                <c:pt idx="1">
                  <c:v>0.06</c:v>
                </c:pt>
                <c:pt idx="2">
                  <c:v>0.4</c:v>
                </c:pt>
                <c:pt idx="3">
                  <c:v>0.31</c:v>
                </c:pt>
                <c:pt idx="4">
                  <c:v>0.19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6406144"/>
        <c:axId val="116407680"/>
      </c:barChart>
      <c:catAx>
        <c:axId val="11640614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 algn="ctr">
              <a:defRPr lang="en-US" sz="1200" b="1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6407680"/>
        <c:crosses val="autoZero"/>
        <c:auto val="1"/>
        <c:lblAlgn val="ctr"/>
        <c:lblOffset val="100"/>
        <c:noMultiLvlLbl val="0"/>
      </c:catAx>
      <c:valAx>
        <c:axId val="116407680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11640614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4D92E5-9FFA-458A-9BEA-BDF5C2EF3530}" type="datetimeFigureOut">
              <a:rPr lang="en-US" smtClean="0"/>
              <a:t>11/18/2014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E76084-7007-4F9A-9BF5-85CA96B02EE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50938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There</a:t>
            </a:r>
            <a:r>
              <a:rPr lang="en-US" baseline="0" dirty="0" smtClean="0"/>
              <a:t> are very few (29) platinum plans with a combined deductible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0CEAAE-B02F-BE43-A70E-27CEBF56ABD5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63614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There</a:t>
            </a:r>
            <a:r>
              <a:rPr lang="en-US" baseline="0" dirty="0" smtClean="0"/>
              <a:t> are very few (29) platinum plans with a combined deductible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0CEAAE-B02F-BE43-A70E-27CEBF56ABD5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63614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There</a:t>
            </a:r>
            <a:r>
              <a:rPr lang="en-US" baseline="0" dirty="0" smtClean="0"/>
              <a:t> are very few (29) platinum plans with a combined deductible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0CEAAE-B02F-BE43-A70E-27CEBF56ABD5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63614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" y="1097280"/>
            <a:ext cx="8961120" cy="5029200"/>
          </a:xfrm>
          <a:prstGeom prst="rect">
            <a:avLst/>
          </a:prstGeom>
        </p:spPr>
        <p:txBody>
          <a:bodyPr/>
          <a:lstStyle>
            <a:lvl1pPr>
              <a:defRPr sz="20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>
              <a:defRPr sz="18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>
              <a:defRPr sz="16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>
              <a:defRPr sz="14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>
              <a:defRPr sz="13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91440" y="6217920"/>
            <a:ext cx="8321040" cy="548640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spcBef>
                <a:spcPts val="0"/>
              </a:spcBef>
              <a:buFont typeface="Arial" pitchFamily="34" charset="0"/>
              <a:buNone/>
              <a:defRPr sz="1200" baseline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dirty="0" smtClean="0"/>
              <a:t>Insert Source Here</a:t>
            </a:r>
          </a:p>
        </p:txBody>
      </p:sp>
      <p:sp>
        <p:nvSpPr>
          <p:cNvPr id="10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91440" y="91440"/>
            <a:ext cx="896112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</a:defRPr>
            </a:lvl1pPr>
          </a:lstStyle>
          <a:p>
            <a:pPr lvl="0"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mtClean="0"/>
              <a:t>Click to edit Master title style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107868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91440" y="6217920"/>
            <a:ext cx="8321040" cy="548640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spcBef>
                <a:spcPts val="0"/>
              </a:spcBef>
              <a:buFont typeface="Arial" pitchFamily="34" charset="0"/>
              <a:buNone/>
              <a:defRPr sz="1200" baseline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dirty="0" smtClean="0"/>
              <a:t>Insert Source Here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91440" y="365760"/>
            <a:ext cx="896112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 lvl="0"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mtClean="0"/>
              <a:t>Click to edit Master title style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314711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" y="1371600"/>
            <a:ext cx="8961120" cy="4754880"/>
          </a:xfrm>
          <a:prstGeom prst="rect">
            <a:avLst/>
          </a:prstGeom>
        </p:spPr>
        <p:txBody>
          <a:bodyPr/>
          <a:lstStyle>
            <a:lvl1pPr>
              <a:defRPr sz="20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>
              <a:defRPr sz="18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>
              <a:defRPr sz="16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>
              <a:defRPr sz="14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>
              <a:defRPr sz="13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91440" y="6217920"/>
            <a:ext cx="8321040" cy="548640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spcBef>
                <a:spcPts val="0"/>
              </a:spcBef>
              <a:buFont typeface="Arial" pitchFamily="34" charset="0"/>
              <a:buNone/>
              <a:defRPr sz="1200" baseline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dirty="0" smtClean="0"/>
              <a:t>Insert Source Here</a:t>
            </a:r>
          </a:p>
        </p:txBody>
      </p:sp>
      <p:sp>
        <p:nvSpPr>
          <p:cNvPr id="32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91440" y="365760"/>
            <a:ext cx="896112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 lvl="0"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mtClean="0"/>
              <a:t>Click to edit Master title style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9157723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Fig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91440" y="1371600"/>
            <a:ext cx="4434840" cy="4754880"/>
          </a:xfrm>
          <a:prstGeom prst="rect">
            <a:avLst/>
          </a:prstGeom>
        </p:spPr>
        <p:txBody>
          <a:bodyPr/>
          <a:lstStyle>
            <a:lvl1pPr>
              <a:defRPr sz="20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>
              <a:defRPr sz="18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>
              <a:defRPr sz="16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>
              <a:defRPr sz="14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>
              <a:defRPr sz="13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91440" y="6217920"/>
            <a:ext cx="8321040" cy="548640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spcBef>
                <a:spcPts val="0"/>
              </a:spcBef>
              <a:buFont typeface="Arial" pitchFamily="34" charset="0"/>
              <a:buNone/>
              <a:defRPr sz="1200" baseline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dirty="0" smtClean="0"/>
              <a:t>Insert Source Here</a:t>
            </a:r>
          </a:p>
        </p:txBody>
      </p:sp>
      <p:sp>
        <p:nvSpPr>
          <p:cNvPr id="19" name="Content Placeholder 2"/>
          <p:cNvSpPr>
            <a:spLocks noGrp="1"/>
          </p:cNvSpPr>
          <p:nvPr>
            <p:ph idx="12"/>
          </p:nvPr>
        </p:nvSpPr>
        <p:spPr>
          <a:xfrm>
            <a:off x="4617720" y="1371600"/>
            <a:ext cx="4434840" cy="4754880"/>
          </a:xfrm>
          <a:prstGeom prst="rect">
            <a:avLst/>
          </a:prstGeom>
        </p:spPr>
        <p:txBody>
          <a:bodyPr/>
          <a:lstStyle>
            <a:lvl1pPr>
              <a:defRPr sz="20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>
              <a:defRPr sz="18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>
              <a:defRPr sz="16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>
              <a:defRPr sz="14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>
              <a:defRPr sz="13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itle 5"/>
          <p:cNvSpPr>
            <a:spLocks noGrp="1" noChangeArrowheads="1"/>
          </p:cNvSpPr>
          <p:nvPr>
            <p:ph type="title"/>
          </p:nvPr>
        </p:nvSpPr>
        <p:spPr bwMode="auto">
          <a:xfrm>
            <a:off x="91440" y="365760"/>
            <a:ext cx="896112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 lvl="0"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dirty="0" smtClean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365323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Fig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91440" y="1371600"/>
            <a:ext cx="2926080" cy="4754880"/>
          </a:xfrm>
          <a:prstGeom prst="rect">
            <a:avLst/>
          </a:prstGeom>
        </p:spPr>
        <p:txBody>
          <a:bodyPr/>
          <a:lstStyle>
            <a:lvl1pPr>
              <a:defRPr sz="20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>
              <a:defRPr sz="18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>
              <a:defRPr sz="16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>
              <a:defRPr sz="14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>
              <a:defRPr sz="13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91440" y="6217920"/>
            <a:ext cx="8321040" cy="548640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spcBef>
                <a:spcPts val="0"/>
              </a:spcBef>
              <a:buFont typeface="Arial" pitchFamily="34" charset="0"/>
              <a:buNone/>
              <a:defRPr sz="1200" baseline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dirty="0" smtClean="0"/>
              <a:t>Insert Source Here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idx="12"/>
          </p:nvPr>
        </p:nvSpPr>
        <p:spPr>
          <a:xfrm>
            <a:off x="3108960" y="1371600"/>
            <a:ext cx="2926080" cy="4754880"/>
          </a:xfrm>
          <a:prstGeom prst="rect">
            <a:avLst/>
          </a:prstGeom>
        </p:spPr>
        <p:txBody>
          <a:bodyPr/>
          <a:lstStyle>
            <a:lvl1pPr>
              <a:defRPr sz="20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>
              <a:defRPr sz="18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>
              <a:defRPr sz="16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>
              <a:defRPr sz="14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>
              <a:defRPr sz="13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6" name="Content Placeholder 2"/>
          <p:cNvSpPr>
            <a:spLocks noGrp="1"/>
          </p:cNvSpPr>
          <p:nvPr>
            <p:ph idx="13"/>
          </p:nvPr>
        </p:nvSpPr>
        <p:spPr>
          <a:xfrm>
            <a:off x="6126480" y="1371600"/>
            <a:ext cx="2926080" cy="4754880"/>
          </a:xfrm>
          <a:prstGeom prst="rect">
            <a:avLst/>
          </a:prstGeom>
        </p:spPr>
        <p:txBody>
          <a:bodyPr/>
          <a:lstStyle>
            <a:lvl1pPr>
              <a:defRPr sz="20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>
              <a:defRPr sz="18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>
              <a:defRPr sz="16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>
              <a:defRPr sz="14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>
              <a:defRPr sz="13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91440" y="365760"/>
            <a:ext cx="896112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 lvl="0"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mtClean="0"/>
              <a:t>Click to edit Master title style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7708896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91440" y="6217920"/>
            <a:ext cx="8321040" cy="548640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spcBef>
                <a:spcPts val="0"/>
              </a:spcBef>
              <a:buFont typeface="Arial" pitchFamily="34" charset="0"/>
              <a:buNone/>
              <a:defRPr sz="1200" baseline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dirty="0" smtClean="0"/>
              <a:t>Insert Source Here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91440" y="365760"/>
            <a:ext cx="896112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 lvl="0"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mtClean="0"/>
              <a:t>Click to edit Master title style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4240752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452347" y="1817601"/>
            <a:ext cx="8223439" cy="1000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b="1" i="0">
                <a:latin typeface="Calibri" pitchFamily="34" charset="0"/>
                <a:cs typeface="Calibri" pitchFamily="34" charset="0"/>
              </a:defRPr>
            </a:lvl1pPr>
          </a:lstStyle>
          <a:p>
            <a:pPr lvl="0"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dirty="0" smtClean="0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0" hasCustomPrompt="1"/>
          </p:nvPr>
        </p:nvSpPr>
        <p:spPr>
          <a:xfrm>
            <a:off x="444467" y="2946400"/>
            <a:ext cx="6391275" cy="884238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600" b="0" i="0" baseline="0">
                <a:solidFill>
                  <a:schemeClr val="bg1"/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 lvl="0"/>
            <a:r>
              <a:rPr lang="en-US" dirty="0" smtClean="0"/>
              <a:t>SUBTITLE STYLE</a:t>
            </a:r>
            <a:endParaRPr lang="en-US" dirty="0"/>
          </a:p>
        </p:txBody>
      </p:sp>
      <p:sp>
        <p:nvSpPr>
          <p:cNvPr id="22" name="Content Placeholder 21"/>
          <p:cNvSpPr>
            <a:spLocks noGrp="1"/>
          </p:cNvSpPr>
          <p:nvPr>
            <p:ph sz="quarter" idx="13" hasCustomPrompt="1"/>
          </p:nvPr>
        </p:nvSpPr>
        <p:spPr>
          <a:xfrm>
            <a:off x="444467" y="4238484"/>
            <a:ext cx="3352800" cy="284362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 sz="1600" b="0" i="0" baseline="0">
                <a:solidFill>
                  <a:schemeClr val="bg1"/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 lvl="0"/>
            <a:r>
              <a:rPr lang="en-US" dirty="0" smtClean="0"/>
              <a:t>Authors</a:t>
            </a:r>
            <a:endParaRPr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14" hasCustomPrompt="1"/>
          </p:nvPr>
        </p:nvSpPr>
        <p:spPr>
          <a:xfrm>
            <a:off x="4480280" y="6174160"/>
            <a:ext cx="4416425" cy="531440"/>
          </a:xfrm>
          <a:prstGeom prst="rect">
            <a:avLst/>
          </a:prstGeom>
        </p:spPr>
        <p:txBody>
          <a:bodyPr vert="horz"/>
          <a:lstStyle>
            <a:lvl1pPr marL="0" indent="0" algn="r">
              <a:buFontTx/>
              <a:buNone/>
              <a:defRPr sz="1200" b="0" i="0" baseline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 lvl="0"/>
            <a:r>
              <a:rPr lang="en-US" dirty="0" smtClean="0"/>
              <a:t>Date: January 23, 2013</a:t>
            </a:r>
          </a:p>
          <a:p>
            <a:pPr lvl="0"/>
            <a:r>
              <a:rPr lang="en-US" dirty="0" smtClean="0"/>
              <a:t>Location: Washington D.C.</a:t>
            </a:r>
            <a:endParaRPr lang="en-US" dirty="0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16" hasCustomPrompt="1"/>
          </p:nvPr>
        </p:nvSpPr>
        <p:spPr>
          <a:xfrm>
            <a:off x="444467" y="4644232"/>
            <a:ext cx="5984875" cy="849313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 sz="1200" baseline="0">
                <a:solidFill>
                  <a:schemeClr val="bg1"/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 lvl="0"/>
            <a:r>
              <a:rPr lang="en-US" dirty="0" smtClean="0"/>
              <a:t>Multiple Author Names, Name Last Name, Name </a:t>
            </a:r>
            <a:r>
              <a:rPr lang="en-US" dirty="0" err="1" smtClean="0"/>
              <a:t>lastname</a:t>
            </a:r>
            <a:r>
              <a:rPr lang="en-US" dirty="0" smtClean="0"/>
              <a:t> &amp; name </a:t>
            </a:r>
            <a:r>
              <a:rPr lang="en-US" dirty="0" err="1" smtClean="0"/>
              <a:t>lastname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47948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Fig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91440" y="1097280"/>
            <a:ext cx="4434840" cy="5029200"/>
          </a:xfrm>
          <a:prstGeom prst="rect">
            <a:avLst/>
          </a:prstGeom>
        </p:spPr>
        <p:txBody>
          <a:bodyPr/>
          <a:lstStyle>
            <a:lvl1pPr>
              <a:defRPr sz="20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>
              <a:defRPr sz="18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>
              <a:defRPr sz="16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>
              <a:defRPr sz="14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>
              <a:defRPr sz="13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91440" y="6217920"/>
            <a:ext cx="8321040" cy="548640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spcBef>
                <a:spcPts val="0"/>
              </a:spcBef>
              <a:buFont typeface="Arial" pitchFamily="34" charset="0"/>
              <a:buNone/>
              <a:defRPr sz="1200" baseline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dirty="0" smtClean="0"/>
              <a:t>Insert Source Here</a:t>
            </a:r>
          </a:p>
        </p:txBody>
      </p:sp>
      <p:sp>
        <p:nvSpPr>
          <p:cNvPr id="18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91440" y="91440"/>
            <a:ext cx="896112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</a:defRPr>
            </a:lvl1pPr>
          </a:lstStyle>
          <a:p>
            <a:pPr lvl="0"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19" name="Content Placeholder 2"/>
          <p:cNvSpPr>
            <a:spLocks noGrp="1"/>
          </p:cNvSpPr>
          <p:nvPr>
            <p:ph idx="12"/>
          </p:nvPr>
        </p:nvSpPr>
        <p:spPr>
          <a:xfrm>
            <a:off x="4617720" y="1097280"/>
            <a:ext cx="4434840" cy="5029200"/>
          </a:xfrm>
          <a:prstGeom prst="rect">
            <a:avLst/>
          </a:prstGeom>
        </p:spPr>
        <p:txBody>
          <a:bodyPr/>
          <a:lstStyle>
            <a:lvl1pPr>
              <a:defRPr sz="20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>
              <a:defRPr sz="18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>
              <a:defRPr sz="16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>
              <a:defRPr sz="14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>
              <a:defRPr sz="13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9599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Fig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91440" y="1097280"/>
            <a:ext cx="2926080" cy="5029200"/>
          </a:xfrm>
          <a:prstGeom prst="rect">
            <a:avLst/>
          </a:prstGeom>
        </p:spPr>
        <p:txBody>
          <a:bodyPr/>
          <a:lstStyle>
            <a:lvl1pPr>
              <a:defRPr sz="20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>
              <a:defRPr sz="18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>
              <a:defRPr sz="16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>
              <a:defRPr sz="14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>
              <a:defRPr sz="13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91440" y="6217920"/>
            <a:ext cx="8321040" cy="548640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spcBef>
                <a:spcPts val="0"/>
              </a:spcBef>
              <a:buFont typeface="Arial" pitchFamily="34" charset="0"/>
              <a:buNone/>
              <a:defRPr sz="1200" baseline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dirty="0" smtClean="0"/>
              <a:t>Insert Source Here</a:t>
            </a:r>
          </a:p>
        </p:txBody>
      </p:sp>
      <p:sp>
        <p:nvSpPr>
          <p:cNvPr id="14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91440" y="91440"/>
            <a:ext cx="896112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</a:defRPr>
            </a:lvl1pPr>
          </a:lstStyle>
          <a:p>
            <a:pPr lvl="0"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15" name="Content Placeholder 2"/>
          <p:cNvSpPr>
            <a:spLocks noGrp="1"/>
          </p:cNvSpPr>
          <p:nvPr>
            <p:ph idx="12"/>
          </p:nvPr>
        </p:nvSpPr>
        <p:spPr>
          <a:xfrm>
            <a:off x="3108960" y="1097280"/>
            <a:ext cx="2926080" cy="5029200"/>
          </a:xfrm>
          <a:prstGeom prst="rect">
            <a:avLst/>
          </a:prstGeom>
        </p:spPr>
        <p:txBody>
          <a:bodyPr/>
          <a:lstStyle>
            <a:lvl1pPr>
              <a:defRPr sz="20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>
              <a:defRPr sz="18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>
              <a:defRPr sz="16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>
              <a:defRPr sz="14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>
              <a:defRPr sz="13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6" name="Content Placeholder 2"/>
          <p:cNvSpPr>
            <a:spLocks noGrp="1"/>
          </p:cNvSpPr>
          <p:nvPr>
            <p:ph idx="13"/>
          </p:nvPr>
        </p:nvSpPr>
        <p:spPr>
          <a:xfrm>
            <a:off x="6126480" y="1097280"/>
            <a:ext cx="2926080" cy="5029200"/>
          </a:xfrm>
          <a:prstGeom prst="rect">
            <a:avLst/>
          </a:prstGeom>
        </p:spPr>
        <p:txBody>
          <a:bodyPr/>
          <a:lstStyle>
            <a:lvl1pPr>
              <a:defRPr sz="20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>
              <a:defRPr sz="18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>
              <a:defRPr sz="16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>
              <a:defRPr sz="14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>
              <a:defRPr sz="13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63415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91440" y="6217920"/>
            <a:ext cx="8321040" cy="548640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spcBef>
                <a:spcPts val="0"/>
              </a:spcBef>
              <a:buFont typeface="Arial" pitchFamily="34" charset="0"/>
              <a:buNone/>
              <a:defRPr sz="1200" baseline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dirty="0" smtClean="0"/>
              <a:t>Insert Source Here</a:t>
            </a:r>
          </a:p>
        </p:txBody>
      </p:sp>
      <p:sp>
        <p:nvSpPr>
          <p:cNvPr id="6" name="Title 5"/>
          <p:cNvSpPr>
            <a:spLocks noGrp="1" noChangeArrowheads="1"/>
          </p:cNvSpPr>
          <p:nvPr>
            <p:ph type="title"/>
          </p:nvPr>
        </p:nvSpPr>
        <p:spPr bwMode="auto">
          <a:xfrm>
            <a:off x="91440" y="91440"/>
            <a:ext cx="896112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</a:defRPr>
            </a:lvl1pPr>
          </a:lstStyle>
          <a:p>
            <a:pPr lvl="0"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mtClean="0"/>
              <a:t>Click to edit Master title style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323123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77EFB5E-3982-C34A-B28E-84D14924E6C9}" type="datetimeFigureOut">
              <a:rPr lang="en-US" smtClean="0"/>
              <a:t>11/18/2014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BD040AF-5547-4247-903E-469BB919877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42875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77EFB5E-3982-C34A-B28E-84D14924E6C9}" type="datetimeFigureOut">
              <a:rPr lang="en-US" smtClean="0"/>
              <a:t>11/18/2014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BD040AF-5547-4247-903E-469BB919877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76062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" y="1371600"/>
            <a:ext cx="8961120" cy="4754880"/>
          </a:xfrm>
          <a:prstGeom prst="rect">
            <a:avLst/>
          </a:prstGeom>
        </p:spPr>
        <p:txBody>
          <a:bodyPr/>
          <a:lstStyle>
            <a:lvl1pPr>
              <a:defRPr sz="20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>
              <a:defRPr sz="18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>
              <a:defRPr sz="16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>
              <a:defRPr sz="14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>
              <a:defRPr sz="13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91440" y="6217920"/>
            <a:ext cx="8321040" cy="548640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spcBef>
                <a:spcPts val="0"/>
              </a:spcBef>
              <a:buFont typeface="Arial" pitchFamily="34" charset="0"/>
              <a:buNone/>
              <a:defRPr sz="1200" baseline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dirty="0" smtClean="0"/>
              <a:t>Insert Source Here</a:t>
            </a:r>
          </a:p>
        </p:txBody>
      </p:sp>
      <p:sp>
        <p:nvSpPr>
          <p:cNvPr id="32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91440" y="365760"/>
            <a:ext cx="896112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 lvl="0"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mtClean="0"/>
              <a:t>Click to edit Master title style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9375117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Fig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91440" y="1371600"/>
            <a:ext cx="4434840" cy="4754880"/>
          </a:xfrm>
          <a:prstGeom prst="rect">
            <a:avLst/>
          </a:prstGeom>
        </p:spPr>
        <p:txBody>
          <a:bodyPr/>
          <a:lstStyle>
            <a:lvl1pPr>
              <a:defRPr sz="20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>
              <a:defRPr sz="18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>
              <a:defRPr sz="16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>
              <a:defRPr sz="14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>
              <a:defRPr sz="13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91440" y="6217920"/>
            <a:ext cx="8321040" cy="548640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spcBef>
                <a:spcPts val="0"/>
              </a:spcBef>
              <a:buFont typeface="Arial" pitchFamily="34" charset="0"/>
              <a:buNone/>
              <a:defRPr sz="1200" baseline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dirty="0" smtClean="0"/>
              <a:t>Insert Source Here</a:t>
            </a:r>
          </a:p>
        </p:txBody>
      </p:sp>
      <p:sp>
        <p:nvSpPr>
          <p:cNvPr id="19" name="Content Placeholder 2"/>
          <p:cNvSpPr>
            <a:spLocks noGrp="1"/>
          </p:cNvSpPr>
          <p:nvPr>
            <p:ph idx="12"/>
          </p:nvPr>
        </p:nvSpPr>
        <p:spPr>
          <a:xfrm>
            <a:off x="4617720" y="1371600"/>
            <a:ext cx="4434840" cy="4754880"/>
          </a:xfrm>
          <a:prstGeom prst="rect">
            <a:avLst/>
          </a:prstGeom>
        </p:spPr>
        <p:txBody>
          <a:bodyPr/>
          <a:lstStyle>
            <a:lvl1pPr>
              <a:defRPr sz="20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>
              <a:defRPr sz="18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>
              <a:defRPr sz="16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>
              <a:defRPr sz="14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>
              <a:defRPr sz="13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itle 5"/>
          <p:cNvSpPr>
            <a:spLocks noGrp="1" noChangeArrowheads="1"/>
          </p:cNvSpPr>
          <p:nvPr>
            <p:ph type="title"/>
          </p:nvPr>
        </p:nvSpPr>
        <p:spPr bwMode="auto">
          <a:xfrm>
            <a:off x="91440" y="365760"/>
            <a:ext cx="896112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 lvl="0"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dirty="0" smtClean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249798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Fig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91440" y="1371600"/>
            <a:ext cx="2926080" cy="4754880"/>
          </a:xfrm>
          <a:prstGeom prst="rect">
            <a:avLst/>
          </a:prstGeom>
        </p:spPr>
        <p:txBody>
          <a:bodyPr/>
          <a:lstStyle>
            <a:lvl1pPr>
              <a:defRPr sz="20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>
              <a:defRPr sz="18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>
              <a:defRPr sz="16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>
              <a:defRPr sz="14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>
              <a:defRPr sz="13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91440" y="6217920"/>
            <a:ext cx="8321040" cy="548640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spcBef>
                <a:spcPts val="0"/>
              </a:spcBef>
              <a:buFont typeface="Arial" pitchFamily="34" charset="0"/>
              <a:buNone/>
              <a:defRPr sz="1200" baseline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dirty="0" smtClean="0"/>
              <a:t>Insert Source Here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idx="12"/>
          </p:nvPr>
        </p:nvSpPr>
        <p:spPr>
          <a:xfrm>
            <a:off x="3108960" y="1371600"/>
            <a:ext cx="2926080" cy="4754880"/>
          </a:xfrm>
          <a:prstGeom prst="rect">
            <a:avLst/>
          </a:prstGeom>
        </p:spPr>
        <p:txBody>
          <a:bodyPr/>
          <a:lstStyle>
            <a:lvl1pPr>
              <a:defRPr sz="20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>
              <a:defRPr sz="18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>
              <a:defRPr sz="16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>
              <a:defRPr sz="14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>
              <a:defRPr sz="13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6" name="Content Placeholder 2"/>
          <p:cNvSpPr>
            <a:spLocks noGrp="1"/>
          </p:cNvSpPr>
          <p:nvPr>
            <p:ph idx="13"/>
          </p:nvPr>
        </p:nvSpPr>
        <p:spPr>
          <a:xfrm>
            <a:off x="6126480" y="1371600"/>
            <a:ext cx="2926080" cy="4754880"/>
          </a:xfrm>
          <a:prstGeom prst="rect">
            <a:avLst/>
          </a:prstGeom>
        </p:spPr>
        <p:txBody>
          <a:bodyPr/>
          <a:lstStyle>
            <a:lvl1pPr>
              <a:defRPr sz="20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>
              <a:defRPr sz="18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>
              <a:defRPr sz="16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>
              <a:defRPr sz="14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>
              <a:defRPr sz="13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91440" y="365760"/>
            <a:ext cx="896112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 lvl="0"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mtClean="0"/>
              <a:t>Click to edit Master title style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68816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.pn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4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9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91440" y="91440"/>
            <a:ext cx="896112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mtClean="0"/>
              <a:t>Click to edit Master title style</a:t>
            </a:r>
            <a:endParaRPr lang="en-US" dirty="0" smtClean="0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503920" y="6217920"/>
            <a:ext cx="548640" cy="55143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417165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4" r:id="rId2"/>
    <p:sldLayoutId id="2147483665" r:id="rId3"/>
    <p:sldLayoutId id="2147483663" r:id="rId4"/>
    <p:sldLayoutId id="2147483678" r:id="rId5"/>
    <p:sldLayoutId id="2147483679" r:id="rId6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lang="en-US" sz="2800" b="1" i="0" dirty="0" smtClean="0">
          <a:solidFill>
            <a:srgbClr val="000000"/>
          </a:solidFill>
          <a:latin typeface="Calibri" pitchFamily="34" charset="0"/>
          <a:ea typeface="+mj-ea"/>
          <a:cs typeface="Calibri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ahoma" pitchFamily="34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ahoma" pitchFamily="34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ahoma" pitchFamily="34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lumMod val="8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9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91440" y="365760"/>
            <a:ext cx="896112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dirty="0" smtClean="0"/>
              <a:t>Click to edit Master title style</a:t>
            </a: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03920" y="6217920"/>
            <a:ext cx="548640" cy="551434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91440" y="91440"/>
            <a:ext cx="89611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b="1" dirty="0" smtClean="0">
                <a:latin typeface="Calibri" pitchFamily="34" charset="0"/>
                <a:cs typeface="Meta Offc Pro"/>
              </a:rPr>
              <a:t>Exhibit </a:t>
            </a:r>
            <a:fld id="{0C16F13B-3659-4888-B784-82F22626CC5F}" type="slidenum">
              <a:rPr lang="en-US" sz="1400" b="1" smtClean="0">
                <a:latin typeface="Calibri" pitchFamily="34" charset="0"/>
                <a:cs typeface="Meta Offc Pro"/>
              </a:rPr>
              <a:pPr algn="l"/>
              <a:t>‹#›</a:t>
            </a:fld>
            <a:endParaRPr lang="en-US" sz="1400" b="1" dirty="0" smtClean="0">
              <a:latin typeface="Calibri" pitchFamily="34" charset="0"/>
              <a:cs typeface="Meta Offc Pro"/>
            </a:endParaRPr>
          </a:p>
        </p:txBody>
      </p:sp>
    </p:spTree>
    <p:extLst>
      <p:ext uri="{BB962C8B-B14F-4D97-AF65-F5344CB8AC3E}">
        <p14:creationId xmlns:p14="http://schemas.microsoft.com/office/powerpoint/2010/main" val="6482460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lang="en-US" sz="2800" b="1" i="0" dirty="0" smtClean="0">
          <a:solidFill>
            <a:srgbClr val="000000"/>
          </a:solidFill>
          <a:latin typeface="Calibri" pitchFamily="34" charset="0"/>
          <a:ea typeface="+mj-ea"/>
          <a:cs typeface="Calibri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ahoma" pitchFamily="34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ahoma" pitchFamily="34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ahoma" pitchFamily="34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lumMod val="8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9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91440" y="365760"/>
            <a:ext cx="896112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dirty="0" smtClean="0"/>
              <a:t>Click to edit Master title style</a:t>
            </a: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03920" y="6217920"/>
            <a:ext cx="548640" cy="551434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91440" y="91440"/>
            <a:ext cx="89611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b="1" dirty="0" smtClean="0">
                <a:latin typeface="Calibri" pitchFamily="34" charset="0"/>
                <a:cs typeface="Meta Offc Pro"/>
              </a:rPr>
              <a:t>Figure </a:t>
            </a:r>
            <a:fld id="{0C16F13B-3659-4888-B784-82F22626CC5F}" type="slidenum">
              <a:rPr lang="en-US" sz="1400" b="1" smtClean="0">
                <a:latin typeface="Calibri" pitchFamily="34" charset="0"/>
                <a:cs typeface="Meta Offc Pro"/>
              </a:rPr>
              <a:pPr algn="l"/>
              <a:t>‹#›</a:t>
            </a:fld>
            <a:endParaRPr lang="en-US" sz="1400" b="1" dirty="0" smtClean="0">
              <a:latin typeface="Calibri" pitchFamily="34" charset="0"/>
              <a:cs typeface="Meta Offc Pro"/>
            </a:endParaRPr>
          </a:p>
        </p:txBody>
      </p:sp>
    </p:spTree>
    <p:extLst>
      <p:ext uri="{BB962C8B-B14F-4D97-AF65-F5344CB8AC3E}">
        <p14:creationId xmlns:p14="http://schemas.microsoft.com/office/powerpoint/2010/main" val="18827897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lang="en-US" sz="2800" b="1" i="0" dirty="0" smtClean="0">
          <a:solidFill>
            <a:srgbClr val="000000"/>
          </a:solidFill>
          <a:latin typeface="Calibri" pitchFamily="34" charset="0"/>
          <a:ea typeface="+mj-ea"/>
          <a:cs typeface="Calibri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ahoma" pitchFamily="34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ahoma" pitchFamily="34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ahoma" pitchFamily="34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30541" y="1554480"/>
            <a:ext cx="8682918" cy="4481320"/>
          </a:xfrm>
          <a:prstGeom prst="rect">
            <a:avLst/>
          </a:prstGeom>
          <a:solidFill>
            <a:srgbClr val="0B78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0541" y="228600"/>
            <a:ext cx="1087719" cy="109325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6593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sz="3200" kern="1200" baseline="0">
          <a:solidFill>
            <a:schemeClr val="bg1"/>
          </a:solidFill>
          <a:latin typeface="MetaSerif-Book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ealthcare.gov/health-plan-information/" TargetMode="Externa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ealthcare.gov/health-plan-information/" TargetMode="External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ealthcare.gov/health-plan-information/" TargetMode="External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ealthcare.gov/health-plan-information/" TargetMode="External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www.healthcare.gov/health-plan-information/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ealthcare.gov/health-plan-information/" TargetMode="External"/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ealthcare.gov/health-plan-information/" TargetMode="External"/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ealthcare.gov/health-plan-information/" TargetMode="External"/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ealthcare.gov/health-plan-information/" TargetMode="External"/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ealthcare.gov/health-plan-information/" TargetMode="Externa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www.healthcare.gov/health-plan-information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ealthcare.gov/health-plan-information/" TargetMode="Externa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ealthcare.gov/health-plan-information/" TargetMode="Externa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ealthcare.gov/health-plan-information/" TargetMode="Externa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ealthcare.gov/health-plan-information/" TargetMode="Externa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www.healthcare.gov/health-plan-information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ealthcare.gov/health-plan-information/" TargetMode="Externa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 smtClean="0"/>
              <a:t>Medical and Prescription Drug Deductibles for Plans Offered in Federally Facilitated or Partnership Marketplaces for 2015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-519545" y="1108364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endParaRPr lang="en-US" dirty="0" err="1" smtClean="0">
              <a:latin typeface="Calibri" pitchFamily="34" charset="0"/>
              <a:cs typeface="Meta Offc Pro"/>
            </a:endParaRPr>
          </a:p>
        </p:txBody>
      </p:sp>
    </p:spTree>
    <p:extLst>
      <p:ext uri="{BB962C8B-B14F-4D97-AF65-F5344CB8AC3E}">
        <p14:creationId xmlns:p14="http://schemas.microsoft.com/office/powerpoint/2010/main" val="42001150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2400" dirty="0" smtClean="0"/>
              <a:t>Distribution of Medical Deductibles, for Bronze Plans with </a:t>
            </a:r>
            <a:br>
              <a:rPr lang="en-US" sz="2400" dirty="0" smtClean="0"/>
            </a:br>
            <a:r>
              <a:rPr lang="en-US" sz="2400" u="sng" dirty="0" smtClean="0"/>
              <a:t>Separate</a:t>
            </a:r>
            <a:r>
              <a:rPr lang="en-US" sz="2400" dirty="0" smtClean="0"/>
              <a:t> Medical and Prescription Drug Deductibles</a:t>
            </a:r>
            <a:endParaRPr lang="en-US" sz="24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96443181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6200" y="1016113"/>
            <a:ext cx="64221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alibri" pitchFamily="34" charset="0"/>
                <a:cs typeface="Meta Offc Pro"/>
              </a:rPr>
              <a:t>Among Federally </a:t>
            </a:r>
            <a:r>
              <a:rPr lang="en-US" dirty="0">
                <a:latin typeface="Calibri" pitchFamily="34" charset="0"/>
                <a:cs typeface="Meta Offc Pro"/>
              </a:rPr>
              <a:t>F</a:t>
            </a:r>
            <a:r>
              <a:rPr lang="en-US" dirty="0" smtClean="0">
                <a:latin typeface="Calibri" pitchFamily="34" charset="0"/>
                <a:cs typeface="Meta Offc Pro"/>
              </a:rPr>
              <a:t>acilitated and Partnership Marketplaces in 2015 </a:t>
            </a:r>
          </a:p>
        </p:txBody>
      </p:sp>
      <p:sp>
        <p:nvSpPr>
          <p:cNvPr id="7" name="Text Placeholder 2"/>
          <p:cNvSpPr txBox="1">
            <a:spLocks/>
          </p:cNvSpPr>
          <p:nvPr/>
        </p:nvSpPr>
        <p:spPr>
          <a:xfrm>
            <a:off x="91440" y="6217920"/>
            <a:ext cx="8321040" cy="54864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 smtClean="0"/>
              <a:t>SOURCE: Kaiser Family Foundation analysis of Marketplace plans in the 37 states with Federally Facilitated or Partnership exchanges in 2015 (including New Mexico</a:t>
            </a:r>
            <a:r>
              <a:rPr lang="en-US" sz="1200" dirty="0"/>
              <a:t>, </a:t>
            </a:r>
            <a:r>
              <a:rPr lang="en-US" sz="1200" dirty="0" smtClean="0"/>
              <a:t>Oregon</a:t>
            </a:r>
            <a:r>
              <a:rPr lang="en-US" sz="1200" dirty="0"/>
              <a:t>, and </a:t>
            </a:r>
            <a:r>
              <a:rPr lang="en-US" sz="1200" dirty="0" smtClean="0"/>
              <a:t>Nevada). Data are from </a:t>
            </a:r>
            <a:r>
              <a:rPr lang="en-US" sz="1200" dirty="0"/>
              <a:t>Healthcare.gov Health plan information for individuals and families </a:t>
            </a:r>
            <a:r>
              <a:rPr lang="en-US" sz="1200" dirty="0" smtClean="0"/>
              <a:t>available here: </a:t>
            </a:r>
            <a:r>
              <a:rPr lang="en-US" sz="1200" dirty="0">
                <a:hlinkClick r:id="rId3"/>
              </a:rPr>
              <a:t>https://www.healthcare.gov/health-plan-information</a:t>
            </a:r>
            <a:r>
              <a:rPr lang="en-US" sz="1200" dirty="0" smtClean="0">
                <a:hlinkClick r:id="rId3"/>
              </a:rPr>
              <a:t>/</a:t>
            </a:r>
            <a:r>
              <a:rPr lang="en-US" sz="1200" dirty="0" smtClean="0"/>
              <a:t> 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6603241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2400" dirty="0" smtClean="0"/>
              <a:t>Distribution of Medical Deductibles, for Silver Plans with </a:t>
            </a:r>
            <a:br>
              <a:rPr lang="en-US" sz="2400" dirty="0" smtClean="0"/>
            </a:br>
            <a:r>
              <a:rPr lang="en-US" sz="2400" u="sng" dirty="0" smtClean="0"/>
              <a:t>Separate</a:t>
            </a:r>
            <a:r>
              <a:rPr lang="en-US" sz="2400" dirty="0" smtClean="0"/>
              <a:t> Medical and Prescription Drug Deductibles</a:t>
            </a:r>
            <a:endParaRPr lang="en-US" sz="24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85927515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6200" y="1016113"/>
            <a:ext cx="567841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Calibri" pitchFamily="34" charset="0"/>
                <a:cs typeface="Meta Offc Pro"/>
              </a:rPr>
              <a:t>Among Federally </a:t>
            </a:r>
            <a:r>
              <a:rPr lang="en-US" sz="1600" dirty="0">
                <a:latin typeface="Calibri" pitchFamily="34" charset="0"/>
                <a:cs typeface="Meta Offc Pro"/>
              </a:rPr>
              <a:t>F</a:t>
            </a:r>
            <a:r>
              <a:rPr lang="en-US" sz="1600" dirty="0" smtClean="0">
                <a:latin typeface="Calibri" pitchFamily="34" charset="0"/>
                <a:cs typeface="Meta Offc Pro"/>
              </a:rPr>
              <a:t>acilitated and Partnership Marketplaces in 2015</a:t>
            </a:r>
          </a:p>
        </p:txBody>
      </p:sp>
      <p:sp>
        <p:nvSpPr>
          <p:cNvPr id="7" name="Text Placeholder 2"/>
          <p:cNvSpPr txBox="1">
            <a:spLocks/>
          </p:cNvSpPr>
          <p:nvPr/>
        </p:nvSpPr>
        <p:spPr>
          <a:xfrm>
            <a:off x="91440" y="6217920"/>
            <a:ext cx="8321040" cy="54864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 smtClean="0"/>
              <a:t>SOURCE: Kaiser Family Foundation analysis of Marketplace plans in the 37 states with Federally Facilitated or Partnership exchanges in 2015 (including New Mexico</a:t>
            </a:r>
            <a:r>
              <a:rPr lang="en-US" sz="1200" dirty="0"/>
              <a:t>, </a:t>
            </a:r>
            <a:r>
              <a:rPr lang="en-US" sz="1200" dirty="0" smtClean="0"/>
              <a:t>Oregon</a:t>
            </a:r>
            <a:r>
              <a:rPr lang="en-US" sz="1200" dirty="0"/>
              <a:t>, and </a:t>
            </a:r>
            <a:r>
              <a:rPr lang="en-US" sz="1200" dirty="0" smtClean="0"/>
              <a:t>Nevada). Data are from </a:t>
            </a:r>
            <a:r>
              <a:rPr lang="en-US" sz="1200" dirty="0"/>
              <a:t>Healthcare.gov Health plan information for individuals and families </a:t>
            </a:r>
            <a:r>
              <a:rPr lang="en-US" sz="1200" dirty="0" smtClean="0"/>
              <a:t>available here: </a:t>
            </a:r>
            <a:r>
              <a:rPr lang="en-US" sz="1200" dirty="0">
                <a:hlinkClick r:id="rId3"/>
              </a:rPr>
              <a:t>https://www.healthcare.gov/health-plan-information</a:t>
            </a:r>
            <a:r>
              <a:rPr lang="en-US" sz="1200" dirty="0" smtClean="0">
                <a:hlinkClick r:id="rId3"/>
              </a:rPr>
              <a:t>/</a:t>
            </a:r>
            <a:r>
              <a:rPr lang="en-US" sz="1200" dirty="0" smtClean="0"/>
              <a:t> 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6180776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2400" dirty="0" smtClean="0"/>
              <a:t>Distribution of Medical Deductibles, for Gold Plans with </a:t>
            </a:r>
            <a:br>
              <a:rPr lang="en-US" sz="2400" dirty="0" smtClean="0"/>
            </a:br>
            <a:r>
              <a:rPr lang="en-US" sz="2400" u="sng" dirty="0" smtClean="0"/>
              <a:t>Separate</a:t>
            </a:r>
            <a:r>
              <a:rPr lang="en-US" sz="2400" dirty="0" smtClean="0"/>
              <a:t> Medical and Prescription Drug Deductibles</a:t>
            </a:r>
            <a:endParaRPr lang="en-US" sz="24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69446297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6200" y="990600"/>
            <a:ext cx="5724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Calibri" pitchFamily="34" charset="0"/>
                <a:cs typeface="Meta Offc Pro"/>
              </a:rPr>
              <a:t>Among Federally </a:t>
            </a:r>
            <a:r>
              <a:rPr lang="en-US" sz="1600" dirty="0">
                <a:latin typeface="Calibri" pitchFamily="34" charset="0"/>
                <a:cs typeface="Meta Offc Pro"/>
              </a:rPr>
              <a:t>F</a:t>
            </a:r>
            <a:r>
              <a:rPr lang="en-US" sz="1600" dirty="0" smtClean="0">
                <a:latin typeface="Calibri" pitchFamily="34" charset="0"/>
                <a:cs typeface="Meta Offc Pro"/>
              </a:rPr>
              <a:t>acilitated and Partnership Marketplaces in 2015 </a:t>
            </a:r>
          </a:p>
        </p:txBody>
      </p:sp>
      <p:sp>
        <p:nvSpPr>
          <p:cNvPr id="7" name="Text Placeholder 2"/>
          <p:cNvSpPr txBox="1">
            <a:spLocks/>
          </p:cNvSpPr>
          <p:nvPr/>
        </p:nvSpPr>
        <p:spPr>
          <a:xfrm>
            <a:off x="91440" y="6217920"/>
            <a:ext cx="8321040" cy="54864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 smtClean="0"/>
              <a:t>SOURCE: Kaiser Family Foundation analysis of Marketplace plans in the 37 states with Federally Facilitated or Partnership exchanges in 2015 (including New Mexico</a:t>
            </a:r>
            <a:r>
              <a:rPr lang="en-US" sz="1200" dirty="0"/>
              <a:t>, </a:t>
            </a:r>
            <a:r>
              <a:rPr lang="en-US" sz="1200" dirty="0" smtClean="0"/>
              <a:t>Oregon</a:t>
            </a:r>
            <a:r>
              <a:rPr lang="en-US" sz="1200" dirty="0"/>
              <a:t>, and </a:t>
            </a:r>
            <a:r>
              <a:rPr lang="en-US" sz="1200" dirty="0" smtClean="0"/>
              <a:t>Nevada). Data are from </a:t>
            </a:r>
            <a:r>
              <a:rPr lang="en-US" sz="1200" dirty="0"/>
              <a:t>Healthcare.gov Health plan information for individuals and families </a:t>
            </a:r>
            <a:r>
              <a:rPr lang="en-US" sz="1200" dirty="0" smtClean="0"/>
              <a:t>available here: </a:t>
            </a:r>
            <a:r>
              <a:rPr lang="en-US" sz="1200" dirty="0">
                <a:hlinkClick r:id="rId3"/>
              </a:rPr>
              <a:t>https://www.healthcare.gov/health-plan-information</a:t>
            </a:r>
            <a:r>
              <a:rPr lang="en-US" sz="1200" dirty="0" smtClean="0">
                <a:hlinkClick r:id="rId3"/>
              </a:rPr>
              <a:t>/</a:t>
            </a:r>
            <a:r>
              <a:rPr lang="en-US" sz="1200" dirty="0" smtClean="0"/>
              <a:t> 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614897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2400" dirty="0" smtClean="0"/>
              <a:t>Distribution of Medical Deductibles, for Platinum Plans with </a:t>
            </a:r>
            <a:r>
              <a:rPr lang="en-US" sz="2400" u="sng" dirty="0" smtClean="0"/>
              <a:t>Separate</a:t>
            </a:r>
            <a:r>
              <a:rPr lang="en-US" sz="2400" dirty="0" smtClean="0"/>
              <a:t> Medical and Prescription Drug Deductibles</a:t>
            </a:r>
            <a:endParaRPr lang="en-US" sz="24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90896666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6200" y="1016113"/>
            <a:ext cx="64221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alibri" pitchFamily="34" charset="0"/>
                <a:cs typeface="Meta Offc Pro"/>
              </a:rPr>
              <a:t>Among Federally </a:t>
            </a:r>
            <a:r>
              <a:rPr lang="en-US" dirty="0">
                <a:latin typeface="Calibri" pitchFamily="34" charset="0"/>
                <a:cs typeface="Meta Offc Pro"/>
              </a:rPr>
              <a:t>F</a:t>
            </a:r>
            <a:r>
              <a:rPr lang="en-US" dirty="0" smtClean="0">
                <a:latin typeface="Calibri" pitchFamily="34" charset="0"/>
                <a:cs typeface="Meta Offc Pro"/>
              </a:rPr>
              <a:t>acilitated and Partnership Marketplaces in 2015 </a:t>
            </a:r>
          </a:p>
        </p:txBody>
      </p:sp>
      <p:sp>
        <p:nvSpPr>
          <p:cNvPr id="7" name="Text Placeholder 2"/>
          <p:cNvSpPr txBox="1">
            <a:spLocks/>
          </p:cNvSpPr>
          <p:nvPr/>
        </p:nvSpPr>
        <p:spPr>
          <a:xfrm>
            <a:off x="91440" y="6217920"/>
            <a:ext cx="8321040" cy="54864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 smtClean="0"/>
              <a:t>SOURCE: Kaiser Family Foundation analysis of Marketplace plans in the 37 states with Federally Facilitated or Partnership exchanges in 2015 (including New Mexico</a:t>
            </a:r>
            <a:r>
              <a:rPr lang="en-US" sz="1200" dirty="0"/>
              <a:t>, </a:t>
            </a:r>
            <a:r>
              <a:rPr lang="en-US" sz="1200" dirty="0" smtClean="0"/>
              <a:t>Oregon</a:t>
            </a:r>
            <a:r>
              <a:rPr lang="en-US" sz="1200" dirty="0"/>
              <a:t>, and </a:t>
            </a:r>
            <a:r>
              <a:rPr lang="en-US" sz="1200" dirty="0" smtClean="0"/>
              <a:t>Nevada). Data are from </a:t>
            </a:r>
            <a:r>
              <a:rPr lang="en-US" sz="1200" dirty="0"/>
              <a:t>Healthcare.gov Health plan information for individuals and families </a:t>
            </a:r>
            <a:r>
              <a:rPr lang="en-US" sz="1200" dirty="0" smtClean="0"/>
              <a:t>available here: </a:t>
            </a:r>
            <a:r>
              <a:rPr lang="en-US" sz="1200" dirty="0">
                <a:hlinkClick r:id="rId3"/>
              </a:rPr>
              <a:t>https://www.healthcare.gov/health-plan-information</a:t>
            </a:r>
            <a:r>
              <a:rPr lang="en-US" sz="1200" dirty="0" smtClean="0">
                <a:hlinkClick r:id="rId3"/>
              </a:rPr>
              <a:t>/</a:t>
            </a:r>
            <a:r>
              <a:rPr lang="en-US" sz="1200" dirty="0" smtClean="0"/>
              <a:t> 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5551288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819400"/>
            <a:ext cx="8961120" cy="914400"/>
          </a:xfrm>
        </p:spPr>
        <p:txBody>
          <a:bodyPr/>
          <a:lstStyle/>
          <a:p>
            <a:r>
              <a:rPr lang="en-US" sz="3600" dirty="0" smtClean="0"/>
              <a:t>Drug Deductibles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9485761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2400" dirty="0" smtClean="0"/>
              <a:t>Average Prescription Drug Deductible, for Plans with </a:t>
            </a:r>
            <a:br>
              <a:rPr lang="en-US" sz="2400" dirty="0" smtClean="0"/>
            </a:br>
            <a:r>
              <a:rPr lang="en-US" sz="2400" u="sng" dirty="0" smtClean="0"/>
              <a:t>Separate</a:t>
            </a:r>
            <a:r>
              <a:rPr lang="en-US" sz="2400" dirty="0" smtClean="0"/>
              <a:t> Medical and Prescription Drug Deductible</a:t>
            </a:r>
            <a:endParaRPr lang="en-US" sz="24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07523471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6200" y="1016113"/>
            <a:ext cx="5724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Calibri" pitchFamily="34" charset="0"/>
                <a:cs typeface="Meta Offc Pro"/>
              </a:rPr>
              <a:t>Among Federally </a:t>
            </a:r>
            <a:r>
              <a:rPr lang="en-US" sz="1600" dirty="0">
                <a:latin typeface="Calibri" pitchFamily="34" charset="0"/>
                <a:cs typeface="Meta Offc Pro"/>
              </a:rPr>
              <a:t>F</a:t>
            </a:r>
            <a:r>
              <a:rPr lang="en-US" sz="1600" dirty="0" smtClean="0">
                <a:latin typeface="Calibri" pitchFamily="34" charset="0"/>
                <a:cs typeface="Meta Offc Pro"/>
              </a:rPr>
              <a:t>acilitated and Partnership Marketplaces in 2015 </a:t>
            </a:r>
          </a:p>
        </p:txBody>
      </p:sp>
      <p:sp>
        <p:nvSpPr>
          <p:cNvPr id="7" name="Text Placeholder 2"/>
          <p:cNvSpPr txBox="1">
            <a:spLocks/>
          </p:cNvSpPr>
          <p:nvPr/>
        </p:nvSpPr>
        <p:spPr>
          <a:xfrm>
            <a:off x="91440" y="6217920"/>
            <a:ext cx="8321040" cy="54864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 smtClean="0"/>
              <a:t>SOURCE: Kaiser Family Foundation analysis of Marketplace plans in the 37 states with Federally Facilitated or Partnership exchanges in 2015 (including New Mexico</a:t>
            </a:r>
            <a:r>
              <a:rPr lang="en-US" sz="1200" dirty="0"/>
              <a:t>, </a:t>
            </a:r>
            <a:r>
              <a:rPr lang="en-US" sz="1200" dirty="0" smtClean="0"/>
              <a:t>Oregon</a:t>
            </a:r>
            <a:r>
              <a:rPr lang="en-US" sz="1200" dirty="0"/>
              <a:t>, and </a:t>
            </a:r>
            <a:r>
              <a:rPr lang="en-US" sz="1200" dirty="0" smtClean="0"/>
              <a:t>Nevada). Data are from </a:t>
            </a:r>
            <a:r>
              <a:rPr lang="en-US" sz="1200" dirty="0"/>
              <a:t>Healthcare.gov Health plan information for individuals and families </a:t>
            </a:r>
            <a:r>
              <a:rPr lang="en-US" sz="1200" dirty="0" smtClean="0"/>
              <a:t>available here: </a:t>
            </a:r>
            <a:r>
              <a:rPr lang="en-US" sz="1200" dirty="0">
                <a:hlinkClick r:id="rId4"/>
              </a:rPr>
              <a:t>https://www.healthcare.gov/health-plan-information</a:t>
            </a:r>
            <a:r>
              <a:rPr lang="en-US" sz="1200" dirty="0" smtClean="0">
                <a:hlinkClick r:id="rId4"/>
              </a:rPr>
              <a:t>/</a:t>
            </a:r>
            <a:r>
              <a:rPr lang="en-US" sz="1200" dirty="0" smtClean="0"/>
              <a:t> 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8055976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2400" dirty="0" smtClean="0"/>
              <a:t>Distribution of Prescription Drug Deductibles, for Bronze Plans with </a:t>
            </a:r>
            <a:r>
              <a:rPr lang="en-US" sz="2400" u="sng" dirty="0" smtClean="0"/>
              <a:t>Separate</a:t>
            </a:r>
            <a:r>
              <a:rPr lang="en-US" sz="2400" dirty="0" smtClean="0"/>
              <a:t> Medical and Prescription Drug Deductibles</a:t>
            </a:r>
            <a:endParaRPr lang="en-US" sz="24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36714684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6200" y="1016113"/>
            <a:ext cx="5724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Calibri" pitchFamily="34" charset="0"/>
                <a:cs typeface="Meta Offc Pro"/>
              </a:rPr>
              <a:t>Among Federally </a:t>
            </a:r>
            <a:r>
              <a:rPr lang="en-US" sz="1600" dirty="0">
                <a:latin typeface="Calibri" pitchFamily="34" charset="0"/>
                <a:cs typeface="Meta Offc Pro"/>
              </a:rPr>
              <a:t>F</a:t>
            </a:r>
            <a:r>
              <a:rPr lang="en-US" sz="1600" dirty="0" smtClean="0">
                <a:latin typeface="Calibri" pitchFamily="34" charset="0"/>
                <a:cs typeface="Meta Offc Pro"/>
              </a:rPr>
              <a:t>acilitated and Partnership Marketplaces in 2015 </a:t>
            </a:r>
          </a:p>
        </p:txBody>
      </p:sp>
      <p:sp>
        <p:nvSpPr>
          <p:cNvPr id="7" name="Text Placeholder 2"/>
          <p:cNvSpPr txBox="1">
            <a:spLocks/>
          </p:cNvSpPr>
          <p:nvPr/>
        </p:nvSpPr>
        <p:spPr>
          <a:xfrm>
            <a:off x="91440" y="6217920"/>
            <a:ext cx="8321040" cy="54864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 smtClean="0"/>
              <a:t>SOURCE: Kaiser Family Foundation analysis of Marketplace plans in the 37 states with Federally Facilitated or Partnership exchanges in 2015 (including New Mexico</a:t>
            </a:r>
            <a:r>
              <a:rPr lang="en-US" sz="1200" dirty="0"/>
              <a:t>, </a:t>
            </a:r>
            <a:r>
              <a:rPr lang="en-US" sz="1200" dirty="0" smtClean="0"/>
              <a:t>Oregon</a:t>
            </a:r>
            <a:r>
              <a:rPr lang="en-US" sz="1200" dirty="0"/>
              <a:t>, and </a:t>
            </a:r>
            <a:r>
              <a:rPr lang="en-US" sz="1200" dirty="0" smtClean="0"/>
              <a:t>Nevada). Data are from </a:t>
            </a:r>
            <a:r>
              <a:rPr lang="en-US" sz="1200" dirty="0"/>
              <a:t>Healthcare.gov Health plan information for individuals and families </a:t>
            </a:r>
            <a:r>
              <a:rPr lang="en-US" sz="1200" dirty="0" smtClean="0"/>
              <a:t>available here: </a:t>
            </a:r>
            <a:r>
              <a:rPr lang="en-US" sz="1200" dirty="0">
                <a:hlinkClick r:id="rId3"/>
              </a:rPr>
              <a:t>https://www.healthcare.gov/health-plan-information</a:t>
            </a:r>
            <a:r>
              <a:rPr lang="en-US" sz="1200" dirty="0" smtClean="0">
                <a:hlinkClick r:id="rId3"/>
              </a:rPr>
              <a:t>/</a:t>
            </a:r>
            <a:r>
              <a:rPr lang="en-US" sz="1200" dirty="0" smtClean="0"/>
              <a:t> 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404836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2400" dirty="0" smtClean="0"/>
              <a:t>Distribution of Prescription Drug Deductibles, for Silver Plans with </a:t>
            </a:r>
            <a:r>
              <a:rPr lang="en-US" sz="2400" u="sng" dirty="0" smtClean="0"/>
              <a:t>Separate</a:t>
            </a:r>
            <a:r>
              <a:rPr lang="en-US" sz="2400" dirty="0" smtClean="0"/>
              <a:t> Medical and Prescription Drug Deductibles</a:t>
            </a:r>
            <a:endParaRPr lang="en-US" sz="24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24302527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6200" y="1016113"/>
            <a:ext cx="64221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alibri" pitchFamily="34" charset="0"/>
                <a:cs typeface="Meta Offc Pro"/>
              </a:rPr>
              <a:t>Among Federally </a:t>
            </a:r>
            <a:r>
              <a:rPr lang="en-US" dirty="0">
                <a:latin typeface="Calibri" pitchFamily="34" charset="0"/>
                <a:cs typeface="Meta Offc Pro"/>
              </a:rPr>
              <a:t>F</a:t>
            </a:r>
            <a:r>
              <a:rPr lang="en-US" dirty="0" smtClean="0">
                <a:latin typeface="Calibri" pitchFamily="34" charset="0"/>
                <a:cs typeface="Meta Offc Pro"/>
              </a:rPr>
              <a:t>acilitated and Partnership Marketplaces in 2015 </a:t>
            </a:r>
          </a:p>
        </p:txBody>
      </p:sp>
      <p:sp>
        <p:nvSpPr>
          <p:cNvPr id="7" name="Text Placeholder 2"/>
          <p:cNvSpPr txBox="1">
            <a:spLocks/>
          </p:cNvSpPr>
          <p:nvPr/>
        </p:nvSpPr>
        <p:spPr>
          <a:xfrm>
            <a:off x="91440" y="6217920"/>
            <a:ext cx="8321040" cy="54864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 smtClean="0"/>
              <a:t>SOURCE: Kaiser Family Foundation analysis of Marketplace plans in the 37 states with Federally Facilitated or Partnership exchanges in 2015 (including New Mexico</a:t>
            </a:r>
            <a:r>
              <a:rPr lang="en-US" sz="1200" dirty="0"/>
              <a:t>, </a:t>
            </a:r>
            <a:r>
              <a:rPr lang="en-US" sz="1200" dirty="0" smtClean="0"/>
              <a:t>Oregon</a:t>
            </a:r>
            <a:r>
              <a:rPr lang="en-US" sz="1200" dirty="0"/>
              <a:t>, and </a:t>
            </a:r>
            <a:r>
              <a:rPr lang="en-US" sz="1200" dirty="0" smtClean="0"/>
              <a:t>Nevada). Data are from </a:t>
            </a:r>
            <a:r>
              <a:rPr lang="en-US" sz="1200" dirty="0"/>
              <a:t>Healthcare.gov Health plan information for individuals and families </a:t>
            </a:r>
            <a:r>
              <a:rPr lang="en-US" sz="1200" dirty="0" smtClean="0"/>
              <a:t>available here: </a:t>
            </a:r>
            <a:r>
              <a:rPr lang="en-US" sz="1200" dirty="0">
                <a:hlinkClick r:id="rId3"/>
              </a:rPr>
              <a:t>https://www.healthcare.gov/health-plan-information</a:t>
            </a:r>
            <a:r>
              <a:rPr lang="en-US" sz="1200" dirty="0" smtClean="0">
                <a:hlinkClick r:id="rId3"/>
              </a:rPr>
              <a:t>/</a:t>
            </a:r>
            <a:r>
              <a:rPr lang="en-US" sz="1200" dirty="0" smtClean="0"/>
              <a:t> 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7438217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2400" dirty="0" smtClean="0"/>
              <a:t>Distribution of Prescription Drug Deductibles, for Gold Plans with </a:t>
            </a:r>
            <a:r>
              <a:rPr lang="en-US" sz="2400" u="sng" dirty="0" smtClean="0"/>
              <a:t>Separate</a:t>
            </a:r>
            <a:r>
              <a:rPr lang="en-US" sz="2400" dirty="0" smtClean="0"/>
              <a:t> Medical and Prescription Drug Deductibles</a:t>
            </a:r>
            <a:endParaRPr lang="en-US" sz="24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19908461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6200" y="1016113"/>
            <a:ext cx="5724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Calibri" pitchFamily="34" charset="0"/>
                <a:cs typeface="Meta Offc Pro"/>
              </a:rPr>
              <a:t>Among Federally </a:t>
            </a:r>
            <a:r>
              <a:rPr lang="en-US" sz="1600" dirty="0">
                <a:latin typeface="Calibri" pitchFamily="34" charset="0"/>
                <a:cs typeface="Meta Offc Pro"/>
              </a:rPr>
              <a:t>F</a:t>
            </a:r>
            <a:r>
              <a:rPr lang="en-US" sz="1600" dirty="0" smtClean="0">
                <a:latin typeface="Calibri" pitchFamily="34" charset="0"/>
                <a:cs typeface="Meta Offc Pro"/>
              </a:rPr>
              <a:t>acilitated and Partnership Marketplaces in 2015 </a:t>
            </a:r>
          </a:p>
        </p:txBody>
      </p:sp>
      <p:sp>
        <p:nvSpPr>
          <p:cNvPr id="7" name="Text Placeholder 2"/>
          <p:cNvSpPr txBox="1">
            <a:spLocks/>
          </p:cNvSpPr>
          <p:nvPr/>
        </p:nvSpPr>
        <p:spPr>
          <a:xfrm>
            <a:off x="91440" y="6217920"/>
            <a:ext cx="8321040" cy="54864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 smtClean="0"/>
              <a:t>SOURCE: Kaiser Family Foundation analysis of Marketplace plans in the 37 states with Federally Facilitated or Partnership exchanges in 2015 (including New Mexico</a:t>
            </a:r>
            <a:r>
              <a:rPr lang="en-US" sz="1200" dirty="0"/>
              <a:t>, </a:t>
            </a:r>
            <a:r>
              <a:rPr lang="en-US" sz="1200" dirty="0" smtClean="0"/>
              <a:t>Oregon</a:t>
            </a:r>
            <a:r>
              <a:rPr lang="en-US" sz="1200" dirty="0"/>
              <a:t>, and </a:t>
            </a:r>
            <a:r>
              <a:rPr lang="en-US" sz="1200" dirty="0" smtClean="0"/>
              <a:t>Nevada). Data are from </a:t>
            </a:r>
            <a:r>
              <a:rPr lang="en-US" sz="1200" dirty="0"/>
              <a:t>Healthcare.gov Health plan information for individuals and families </a:t>
            </a:r>
            <a:r>
              <a:rPr lang="en-US" sz="1200" dirty="0" smtClean="0"/>
              <a:t>available here: </a:t>
            </a:r>
            <a:r>
              <a:rPr lang="en-US" sz="1200" dirty="0">
                <a:hlinkClick r:id="rId3"/>
              </a:rPr>
              <a:t>https://www.healthcare.gov/health-plan-information</a:t>
            </a:r>
            <a:r>
              <a:rPr lang="en-US" sz="1200" dirty="0" smtClean="0">
                <a:hlinkClick r:id="rId3"/>
              </a:rPr>
              <a:t>/</a:t>
            </a:r>
            <a:r>
              <a:rPr lang="en-US" sz="1200" dirty="0" smtClean="0"/>
              <a:t> 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9372084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2400" dirty="0" smtClean="0"/>
              <a:t>Distribution of Prescription Drug Deductibles, for </a:t>
            </a:r>
            <a:r>
              <a:rPr lang="en-US" sz="2400" dirty="0"/>
              <a:t>P</a:t>
            </a:r>
            <a:r>
              <a:rPr lang="en-US" sz="2400" dirty="0" smtClean="0"/>
              <a:t>latinum Plans with </a:t>
            </a:r>
            <a:r>
              <a:rPr lang="en-US" sz="2400" u="sng" dirty="0" smtClean="0"/>
              <a:t>Separate</a:t>
            </a:r>
            <a:r>
              <a:rPr lang="en-US" sz="2400" dirty="0" smtClean="0"/>
              <a:t> Medical and Prescription Drug Deductibles</a:t>
            </a:r>
            <a:endParaRPr lang="en-US" sz="24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82672036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6200" y="1016113"/>
            <a:ext cx="5724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Calibri" pitchFamily="34" charset="0"/>
                <a:cs typeface="Meta Offc Pro"/>
              </a:rPr>
              <a:t>Among Federally </a:t>
            </a:r>
            <a:r>
              <a:rPr lang="en-US" sz="1600" dirty="0">
                <a:latin typeface="Calibri" pitchFamily="34" charset="0"/>
                <a:cs typeface="Meta Offc Pro"/>
              </a:rPr>
              <a:t>F</a:t>
            </a:r>
            <a:r>
              <a:rPr lang="en-US" sz="1600" dirty="0" smtClean="0">
                <a:latin typeface="Calibri" pitchFamily="34" charset="0"/>
                <a:cs typeface="Meta Offc Pro"/>
              </a:rPr>
              <a:t>acilitated and Partnership Marketplaces in 2015 </a:t>
            </a:r>
          </a:p>
        </p:txBody>
      </p:sp>
      <p:sp>
        <p:nvSpPr>
          <p:cNvPr id="7" name="Text Placeholder 2"/>
          <p:cNvSpPr txBox="1">
            <a:spLocks/>
          </p:cNvSpPr>
          <p:nvPr/>
        </p:nvSpPr>
        <p:spPr>
          <a:xfrm>
            <a:off x="91440" y="6217920"/>
            <a:ext cx="8321040" cy="54864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 smtClean="0"/>
              <a:t>SOURCE: Kaiser Family Foundation analysis of Marketplace plans in the 37 states with Federally Facilitated or Partnership exchanges in 2015 (including New Mexico</a:t>
            </a:r>
            <a:r>
              <a:rPr lang="en-US" sz="1200" dirty="0"/>
              <a:t>, </a:t>
            </a:r>
            <a:r>
              <a:rPr lang="en-US" sz="1200" dirty="0" smtClean="0"/>
              <a:t>Oregon</a:t>
            </a:r>
            <a:r>
              <a:rPr lang="en-US" sz="1200" dirty="0"/>
              <a:t>, and </a:t>
            </a:r>
            <a:r>
              <a:rPr lang="en-US" sz="1200" dirty="0" smtClean="0"/>
              <a:t>Nevada). Data are from </a:t>
            </a:r>
            <a:r>
              <a:rPr lang="en-US" sz="1200" dirty="0"/>
              <a:t>Healthcare.gov Health plan information for individuals and families </a:t>
            </a:r>
            <a:r>
              <a:rPr lang="en-US" sz="1200" dirty="0" smtClean="0"/>
              <a:t>available here: </a:t>
            </a:r>
            <a:r>
              <a:rPr lang="en-US" sz="1200" dirty="0">
                <a:hlinkClick r:id="rId3"/>
              </a:rPr>
              <a:t>https://www.healthcare.gov/health-plan-information</a:t>
            </a:r>
            <a:r>
              <a:rPr lang="en-US" sz="1200" dirty="0" smtClean="0">
                <a:hlinkClick r:id="rId3"/>
              </a:rPr>
              <a:t>/</a:t>
            </a:r>
            <a:r>
              <a:rPr lang="en-US" sz="1200" dirty="0" smtClean="0"/>
              <a:t> 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2724654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US" sz="2400" dirty="0" smtClean="0"/>
              <a:t>Percent of Plans Where Medical Deductible is Combined with, </a:t>
            </a:r>
            <a:br>
              <a:rPr lang="en-US" sz="2400" dirty="0" smtClean="0"/>
            </a:br>
            <a:r>
              <a:rPr lang="en-US" sz="2400" dirty="0" smtClean="0"/>
              <a:t>or Separate from, the Prescription Drug Deductible</a:t>
            </a:r>
            <a:endParaRPr lang="en-US" sz="24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98695998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76200" y="1016113"/>
            <a:ext cx="5724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Calibri" pitchFamily="34" charset="0"/>
                <a:cs typeface="Meta Offc Pro"/>
              </a:rPr>
              <a:t>Among Federally </a:t>
            </a:r>
            <a:r>
              <a:rPr lang="en-US" sz="1600" dirty="0">
                <a:latin typeface="Calibri" pitchFamily="34" charset="0"/>
                <a:cs typeface="Meta Offc Pro"/>
              </a:rPr>
              <a:t>F</a:t>
            </a:r>
            <a:r>
              <a:rPr lang="en-US" sz="1600" dirty="0" smtClean="0">
                <a:latin typeface="Calibri" pitchFamily="34" charset="0"/>
                <a:cs typeface="Meta Offc Pro"/>
              </a:rPr>
              <a:t>acilitated and Partnership Marketplaces in 2015 </a:t>
            </a:r>
          </a:p>
        </p:txBody>
      </p:sp>
      <p:sp>
        <p:nvSpPr>
          <p:cNvPr id="5" name="Text Placeholder 2"/>
          <p:cNvSpPr txBox="1">
            <a:spLocks/>
          </p:cNvSpPr>
          <p:nvPr/>
        </p:nvSpPr>
        <p:spPr>
          <a:xfrm>
            <a:off x="91440" y="6217920"/>
            <a:ext cx="8321040" cy="54864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 smtClean="0"/>
              <a:t>SOURCE: Kaiser Family Foundation analysis of Marketplace plans in the 37 states with Federally Facilitated or Partnership exchanges in 2015 (including New Mexico</a:t>
            </a:r>
            <a:r>
              <a:rPr lang="en-US" sz="1200" dirty="0"/>
              <a:t>, </a:t>
            </a:r>
            <a:r>
              <a:rPr lang="en-US" sz="1200" dirty="0" smtClean="0"/>
              <a:t>Oregon</a:t>
            </a:r>
            <a:r>
              <a:rPr lang="en-US" sz="1200" dirty="0"/>
              <a:t>, and </a:t>
            </a:r>
            <a:r>
              <a:rPr lang="en-US" sz="1200" dirty="0" smtClean="0"/>
              <a:t>Nevada). Data are from </a:t>
            </a:r>
            <a:r>
              <a:rPr lang="en-US" sz="1200" dirty="0"/>
              <a:t>Healthcare.gov Health plan information for individuals and families </a:t>
            </a:r>
            <a:r>
              <a:rPr lang="en-US" sz="1200" dirty="0" smtClean="0"/>
              <a:t>available here: </a:t>
            </a:r>
            <a:r>
              <a:rPr lang="en-US" sz="1200" dirty="0">
                <a:hlinkClick r:id="rId3"/>
              </a:rPr>
              <a:t>https://www.healthcare.gov/health-plan-information</a:t>
            </a:r>
            <a:r>
              <a:rPr lang="en-US" sz="1200" dirty="0" smtClean="0">
                <a:hlinkClick r:id="rId3"/>
              </a:rPr>
              <a:t>/</a:t>
            </a:r>
            <a:r>
              <a:rPr lang="en-US" sz="1200" dirty="0" smtClean="0"/>
              <a:t> 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6211527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2400" dirty="0" smtClean="0"/>
              <a:t>Average Medical Deductible, in Plans with </a:t>
            </a:r>
            <a:r>
              <a:rPr lang="en-US" sz="2400" u="sng" dirty="0" smtClean="0"/>
              <a:t>Combined</a:t>
            </a:r>
            <a:r>
              <a:rPr lang="en-US" sz="2400" dirty="0" smtClean="0"/>
              <a:t> Medical and Prescription Drug Deductibles</a:t>
            </a:r>
            <a:endParaRPr lang="en-US" sz="24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17049199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6200" y="1109246"/>
            <a:ext cx="5724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alibri" pitchFamily="34" charset="0"/>
                <a:cs typeface="Meta Offc Pro"/>
              </a:rPr>
              <a:t>Among Federally Facilitated and Partnership Marketplaces in 2015 </a:t>
            </a:r>
          </a:p>
        </p:txBody>
      </p:sp>
      <p:sp>
        <p:nvSpPr>
          <p:cNvPr id="7" name="Text Placeholder 2"/>
          <p:cNvSpPr txBox="1">
            <a:spLocks/>
          </p:cNvSpPr>
          <p:nvPr/>
        </p:nvSpPr>
        <p:spPr>
          <a:xfrm>
            <a:off x="91440" y="6217920"/>
            <a:ext cx="8321040" cy="54864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 smtClean="0"/>
              <a:t>SOURCE: Kaiser Family Foundation analysis of Marketplace plans in the 37 states with Federally Facilitated or Partnership exchanges in 2015 (including New Mexico</a:t>
            </a:r>
            <a:r>
              <a:rPr lang="en-US" sz="1200" dirty="0"/>
              <a:t>, </a:t>
            </a:r>
            <a:r>
              <a:rPr lang="en-US" sz="1200" dirty="0" smtClean="0"/>
              <a:t>Oregon</a:t>
            </a:r>
            <a:r>
              <a:rPr lang="en-US" sz="1200" dirty="0"/>
              <a:t>, and </a:t>
            </a:r>
            <a:r>
              <a:rPr lang="en-US" sz="1200" dirty="0" smtClean="0"/>
              <a:t>Nevada). Data are from </a:t>
            </a:r>
            <a:r>
              <a:rPr lang="en-US" sz="1200" dirty="0"/>
              <a:t>Healthcare.gov Health plan information for individuals and families </a:t>
            </a:r>
            <a:r>
              <a:rPr lang="en-US" sz="1200" dirty="0" smtClean="0"/>
              <a:t>available here: </a:t>
            </a:r>
            <a:r>
              <a:rPr lang="en-US" sz="1200" dirty="0">
                <a:hlinkClick r:id="rId4"/>
              </a:rPr>
              <a:t>https://www.healthcare.gov/health-plan-information</a:t>
            </a:r>
            <a:r>
              <a:rPr lang="en-US" sz="1200" dirty="0" smtClean="0">
                <a:hlinkClick r:id="rId4"/>
              </a:rPr>
              <a:t>/</a:t>
            </a:r>
            <a:r>
              <a:rPr lang="en-US" sz="1200" dirty="0" smtClean="0"/>
              <a:t> 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3643547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dirty="0" smtClean="0"/>
              <a:t>Distribution of Medical Deductibles, for all Plans with </a:t>
            </a:r>
            <a:br>
              <a:rPr lang="en-US" sz="2400" dirty="0" smtClean="0"/>
            </a:br>
            <a:r>
              <a:rPr lang="en-US" sz="2400" u="sng" dirty="0" smtClean="0"/>
              <a:t>Combined</a:t>
            </a:r>
            <a:r>
              <a:rPr lang="en-US" sz="2400" dirty="0" smtClean="0"/>
              <a:t> Medical and Prescription Drug Deductible</a:t>
            </a:r>
            <a:endParaRPr lang="en-US" sz="24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38734144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6200" y="1219200"/>
            <a:ext cx="5724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Calibri" pitchFamily="34" charset="0"/>
                <a:cs typeface="Meta Offc Pro"/>
              </a:rPr>
              <a:t>Among Federally </a:t>
            </a:r>
            <a:r>
              <a:rPr lang="en-US" sz="1600" dirty="0">
                <a:latin typeface="Calibri" pitchFamily="34" charset="0"/>
                <a:cs typeface="Meta Offc Pro"/>
              </a:rPr>
              <a:t>F</a:t>
            </a:r>
            <a:r>
              <a:rPr lang="en-US" sz="1600" dirty="0" smtClean="0">
                <a:latin typeface="Calibri" pitchFamily="34" charset="0"/>
                <a:cs typeface="Meta Offc Pro"/>
              </a:rPr>
              <a:t>acilitated and Partnership Marketplaces in 2015 </a:t>
            </a:r>
          </a:p>
        </p:txBody>
      </p:sp>
      <p:sp>
        <p:nvSpPr>
          <p:cNvPr id="7" name="Text Placeholder 2"/>
          <p:cNvSpPr txBox="1">
            <a:spLocks/>
          </p:cNvSpPr>
          <p:nvPr/>
        </p:nvSpPr>
        <p:spPr>
          <a:xfrm>
            <a:off x="91440" y="6217920"/>
            <a:ext cx="8321040" cy="54864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 smtClean="0"/>
              <a:t>SOURCE: Kaiser Family Foundation analysis of Marketplace plans in the 37 states with Federally Facilitated or Partnership exchanges in 2015 (including New Mexico</a:t>
            </a:r>
            <a:r>
              <a:rPr lang="en-US" sz="1200" dirty="0"/>
              <a:t>, </a:t>
            </a:r>
            <a:r>
              <a:rPr lang="en-US" sz="1200" dirty="0" smtClean="0"/>
              <a:t>Oregon</a:t>
            </a:r>
            <a:r>
              <a:rPr lang="en-US" sz="1200" dirty="0"/>
              <a:t>, and </a:t>
            </a:r>
            <a:r>
              <a:rPr lang="en-US" sz="1200" dirty="0" smtClean="0"/>
              <a:t>Nevada). Data are from </a:t>
            </a:r>
            <a:r>
              <a:rPr lang="en-US" sz="1200" dirty="0"/>
              <a:t>Healthcare.gov Health plan information for individuals and families </a:t>
            </a:r>
            <a:r>
              <a:rPr lang="en-US" sz="1200" dirty="0" smtClean="0"/>
              <a:t>available here: </a:t>
            </a:r>
            <a:r>
              <a:rPr lang="en-US" sz="1200" dirty="0">
                <a:hlinkClick r:id="rId3"/>
              </a:rPr>
              <a:t>https://www.healthcare.gov/health-plan-information</a:t>
            </a:r>
            <a:r>
              <a:rPr lang="en-US" sz="1200" dirty="0" smtClean="0">
                <a:hlinkClick r:id="rId3"/>
              </a:rPr>
              <a:t>/</a:t>
            </a:r>
            <a:r>
              <a:rPr lang="en-US" sz="1200" dirty="0" smtClean="0"/>
              <a:t> 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7395974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2400" dirty="0" smtClean="0"/>
              <a:t>Distribution of Medical Deductibles, for Bronze Plans with </a:t>
            </a:r>
            <a:br>
              <a:rPr lang="en-US" sz="2400" dirty="0" smtClean="0"/>
            </a:br>
            <a:r>
              <a:rPr lang="en-US" sz="2400" u="sng" dirty="0" smtClean="0"/>
              <a:t>Combined</a:t>
            </a:r>
            <a:r>
              <a:rPr lang="en-US" sz="2400" dirty="0" smtClean="0"/>
              <a:t> Medical and Prescription Drug Deductible</a:t>
            </a:r>
            <a:endParaRPr lang="en-US" sz="24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68813241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6200" y="1016113"/>
            <a:ext cx="5724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Calibri" pitchFamily="34" charset="0"/>
                <a:cs typeface="Meta Offc Pro"/>
              </a:rPr>
              <a:t>Among Federally </a:t>
            </a:r>
            <a:r>
              <a:rPr lang="en-US" sz="1600" dirty="0">
                <a:latin typeface="Calibri" pitchFamily="34" charset="0"/>
                <a:cs typeface="Meta Offc Pro"/>
              </a:rPr>
              <a:t>F</a:t>
            </a:r>
            <a:r>
              <a:rPr lang="en-US" sz="1600" dirty="0" smtClean="0">
                <a:latin typeface="Calibri" pitchFamily="34" charset="0"/>
                <a:cs typeface="Meta Offc Pro"/>
              </a:rPr>
              <a:t>acilitated and Partnership Marketplaces in 2015 </a:t>
            </a:r>
          </a:p>
        </p:txBody>
      </p:sp>
      <p:sp>
        <p:nvSpPr>
          <p:cNvPr id="7" name="Text Placeholder 2"/>
          <p:cNvSpPr txBox="1">
            <a:spLocks/>
          </p:cNvSpPr>
          <p:nvPr/>
        </p:nvSpPr>
        <p:spPr>
          <a:xfrm>
            <a:off x="91440" y="6217920"/>
            <a:ext cx="8321040" cy="54864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 smtClean="0"/>
              <a:t>SOURCE: Kaiser Family Foundation analysis of Marketplace plans in the 37 states with Federally Facilitated or Partnership exchanges in 2015 (including New Mexico</a:t>
            </a:r>
            <a:r>
              <a:rPr lang="en-US" sz="1200" dirty="0"/>
              <a:t>, </a:t>
            </a:r>
            <a:r>
              <a:rPr lang="en-US" sz="1200" dirty="0" smtClean="0"/>
              <a:t>Oregon</a:t>
            </a:r>
            <a:r>
              <a:rPr lang="en-US" sz="1200" dirty="0"/>
              <a:t>, and </a:t>
            </a:r>
            <a:r>
              <a:rPr lang="en-US" sz="1200" dirty="0" smtClean="0"/>
              <a:t>Nevada). Data are from </a:t>
            </a:r>
            <a:r>
              <a:rPr lang="en-US" sz="1200" dirty="0"/>
              <a:t>Healthcare.gov Health plan information for individuals and families </a:t>
            </a:r>
            <a:r>
              <a:rPr lang="en-US" sz="1200" dirty="0" smtClean="0"/>
              <a:t>available here: </a:t>
            </a:r>
            <a:r>
              <a:rPr lang="en-US" sz="1200" dirty="0">
                <a:hlinkClick r:id="rId3"/>
              </a:rPr>
              <a:t>https://www.healthcare.gov/health-plan-information</a:t>
            </a:r>
            <a:r>
              <a:rPr lang="en-US" sz="1200" dirty="0" smtClean="0">
                <a:hlinkClick r:id="rId3"/>
              </a:rPr>
              <a:t>/</a:t>
            </a:r>
            <a:r>
              <a:rPr lang="en-US" sz="1200" dirty="0" smtClean="0"/>
              <a:t> 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6835431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2400" dirty="0" smtClean="0"/>
              <a:t>Distribution of Medical Deductibles, for Silver Plans with </a:t>
            </a:r>
            <a:br>
              <a:rPr lang="en-US" sz="2400" dirty="0" smtClean="0"/>
            </a:br>
            <a:r>
              <a:rPr lang="en-US" sz="2400" u="sng" dirty="0" smtClean="0"/>
              <a:t>Combined</a:t>
            </a:r>
            <a:r>
              <a:rPr lang="en-US" sz="2400" dirty="0" smtClean="0"/>
              <a:t> Medical and Prescription Drug Deductibles</a:t>
            </a:r>
            <a:endParaRPr lang="en-US" sz="24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04092318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6200" y="1016113"/>
            <a:ext cx="5724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Calibri" pitchFamily="34" charset="0"/>
                <a:cs typeface="Meta Offc Pro"/>
              </a:rPr>
              <a:t>Among Federally </a:t>
            </a:r>
            <a:r>
              <a:rPr lang="en-US" sz="1600" dirty="0">
                <a:latin typeface="Calibri" pitchFamily="34" charset="0"/>
                <a:cs typeface="Meta Offc Pro"/>
              </a:rPr>
              <a:t>F</a:t>
            </a:r>
            <a:r>
              <a:rPr lang="en-US" sz="1600" dirty="0" smtClean="0">
                <a:latin typeface="Calibri" pitchFamily="34" charset="0"/>
                <a:cs typeface="Meta Offc Pro"/>
              </a:rPr>
              <a:t>acilitated and Partnership Marketplaces in 2015 </a:t>
            </a:r>
          </a:p>
        </p:txBody>
      </p:sp>
      <p:sp>
        <p:nvSpPr>
          <p:cNvPr id="7" name="Text Placeholder 2"/>
          <p:cNvSpPr txBox="1">
            <a:spLocks/>
          </p:cNvSpPr>
          <p:nvPr/>
        </p:nvSpPr>
        <p:spPr>
          <a:xfrm>
            <a:off x="91440" y="6217920"/>
            <a:ext cx="8321040" cy="54864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 smtClean="0"/>
              <a:t>SOURCE: Kaiser Family Foundation analysis of Marketplace plans in the 37 states with Federally Facilitated or Partnership exchanges in 2015 (including New Mexico</a:t>
            </a:r>
            <a:r>
              <a:rPr lang="en-US" sz="1200" dirty="0"/>
              <a:t>, </a:t>
            </a:r>
            <a:r>
              <a:rPr lang="en-US" sz="1200" dirty="0" smtClean="0"/>
              <a:t>Oregon</a:t>
            </a:r>
            <a:r>
              <a:rPr lang="en-US" sz="1200" dirty="0"/>
              <a:t>, and </a:t>
            </a:r>
            <a:r>
              <a:rPr lang="en-US" sz="1200" dirty="0" smtClean="0"/>
              <a:t>Nevada). Data are from </a:t>
            </a:r>
            <a:r>
              <a:rPr lang="en-US" sz="1200" dirty="0"/>
              <a:t>Healthcare.gov Health plan information for individuals and families </a:t>
            </a:r>
            <a:r>
              <a:rPr lang="en-US" sz="1200" dirty="0" smtClean="0"/>
              <a:t>available here: </a:t>
            </a:r>
            <a:r>
              <a:rPr lang="en-US" sz="1200" dirty="0">
                <a:hlinkClick r:id="rId3"/>
              </a:rPr>
              <a:t>https://www.healthcare.gov/health-plan-information</a:t>
            </a:r>
            <a:r>
              <a:rPr lang="en-US" sz="1200" dirty="0" smtClean="0">
                <a:hlinkClick r:id="rId3"/>
              </a:rPr>
              <a:t>/</a:t>
            </a:r>
            <a:r>
              <a:rPr lang="en-US" sz="1200" dirty="0" smtClean="0"/>
              <a:t> 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6372205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2400" dirty="0" smtClean="0"/>
              <a:t>Distribution of Medical Deductibles, for Gold Plans with </a:t>
            </a:r>
            <a:br>
              <a:rPr lang="en-US" sz="2400" dirty="0" smtClean="0"/>
            </a:br>
            <a:r>
              <a:rPr lang="en-US" sz="2400" u="sng" dirty="0" smtClean="0"/>
              <a:t>Combined</a:t>
            </a:r>
            <a:r>
              <a:rPr lang="en-US" sz="2400" dirty="0" smtClean="0"/>
              <a:t> Medical and Prescription Drug Deductibles</a:t>
            </a:r>
            <a:endParaRPr lang="en-US" sz="24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08996728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6200" y="1016113"/>
            <a:ext cx="567841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Calibri" pitchFamily="34" charset="0"/>
                <a:cs typeface="Meta Offc Pro"/>
              </a:rPr>
              <a:t>Among Federally </a:t>
            </a:r>
            <a:r>
              <a:rPr lang="en-US" sz="1600" dirty="0">
                <a:latin typeface="Calibri" pitchFamily="34" charset="0"/>
                <a:cs typeface="Meta Offc Pro"/>
              </a:rPr>
              <a:t>F</a:t>
            </a:r>
            <a:r>
              <a:rPr lang="en-US" sz="1600" dirty="0" smtClean="0">
                <a:latin typeface="Calibri" pitchFamily="34" charset="0"/>
                <a:cs typeface="Meta Offc Pro"/>
              </a:rPr>
              <a:t>acilitated and Partnership Marketplaces in 2015</a:t>
            </a:r>
          </a:p>
        </p:txBody>
      </p:sp>
      <p:sp>
        <p:nvSpPr>
          <p:cNvPr id="7" name="Text Placeholder 2"/>
          <p:cNvSpPr txBox="1">
            <a:spLocks/>
          </p:cNvSpPr>
          <p:nvPr/>
        </p:nvSpPr>
        <p:spPr>
          <a:xfrm>
            <a:off x="91440" y="6217920"/>
            <a:ext cx="8321040" cy="54864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 smtClean="0"/>
              <a:t>SOURCE: Kaiser Family Foundation analysis of Marketplace plans in the 37 states with Federally Facilitated or Partnership exchanges in 2015 (including New Mexico</a:t>
            </a:r>
            <a:r>
              <a:rPr lang="en-US" sz="1200" dirty="0"/>
              <a:t>, </a:t>
            </a:r>
            <a:r>
              <a:rPr lang="en-US" sz="1200" dirty="0" smtClean="0"/>
              <a:t>Oregon</a:t>
            </a:r>
            <a:r>
              <a:rPr lang="en-US" sz="1200" dirty="0"/>
              <a:t>, and </a:t>
            </a:r>
            <a:r>
              <a:rPr lang="en-US" sz="1200" dirty="0" smtClean="0"/>
              <a:t>Nevada). Data are from </a:t>
            </a:r>
            <a:r>
              <a:rPr lang="en-US" sz="1200" dirty="0"/>
              <a:t>Healthcare.gov Health plan information for individuals and families </a:t>
            </a:r>
            <a:r>
              <a:rPr lang="en-US" sz="1200" dirty="0" smtClean="0"/>
              <a:t>available here: </a:t>
            </a:r>
            <a:r>
              <a:rPr lang="en-US" sz="1200" dirty="0">
                <a:hlinkClick r:id="rId3"/>
              </a:rPr>
              <a:t>https://www.healthcare.gov/health-plan-information</a:t>
            </a:r>
            <a:r>
              <a:rPr lang="en-US" sz="1200" dirty="0" smtClean="0">
                <a:hlinkClick r:id="rId3"/>
              </a:rPr>
              <a:t>/</a:t>
            </a:r>
            <a:r>
              <a:rPr lang="en-US" sz="1200" dirty="0" smtClean="0"/>
              <a:t> 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8675539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2400" dirty="0" smtClean="0"/>
              <a:t>Average Medical Deductible, in Plans with </a:t>
            </a:r>
            <a:r>
              <a:rPr lang="en-US" sz="2400" u="sng" dirty="0" smtClean="0"/>
              <a:t>Separate</a:t>
            </a:r>
            <a:r>
              <a:rPr lang="en-US" sz="2400" dirty="0" smtClean="0"/>
              <a:t> </a:t>
            </a:r>
            <a:br>
              <a:rPr lang="en-US" sz="2400" dirty="0" smtClean="0"/>
            </a:br>
            <a:r>
              <a:rPr lang="en-US" sz="2400" dirty="0" smtClean="0"/>
              <a:t>Medical and Prescription Drug Deductibles</a:t>
            </a:r>
            <a:endParaRPr lang="en-US" sz="24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6383946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6200" y="1016113"/>
            <a:ext cx="5724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Calibri" pitchFamily="34" charset="0"/>
                <a:cs typeface="Meta Offc Pro"/>
              </a:rPr>
              <a:t>Among Federally </a:t>
            </a:r>
            <a:r>
              <a:rPr lang="en-US" sz="1600" dirty="0">
                <a:latin typeface="Calibri" pitchFamily="34" charset="0"/>
                <a:cs typeface="Meta Offc Pro"/>
              </a:rPr>
              <a:t>F</a:t>
            </a:r>
            <a:r>
              <a:rPr lang="en-US" sz="1600" dirty="0" smtClean="0">
                <a:latin typeface="Calibri" pitchFamily="34" charset="0"/>
                <a:cs typeface="Meta Offc Pro"/>
              </a:rPr>
              <a:t>acilitated and Partnership Marketplaces in 2015 </a:t>
            </a:r>
          </a:p>
        </p:txBody>
      </p:sp>
      <p:sp>
        <p:nvSpPr>
          <p:cNvPr id="7" name="Text Placeholder 2"/>
          <p:cNvSpPr txBox="1">
            <a:spLocks/>
          </p:cNvSpPr>
          <p:nvPr/>
        </p:nvSpPr>
        <p:spPr>
          <a:xfrm>
            <a:off x="91440" y="6217920"/>
            <a:ext cx="8321040" cy="54864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 smtClean="0"/>
              <a:t>SOURCE: Kaiser Family Foundation analysis of Marketplace plans in the 37 states with Federally Facilitated or Partnership exchanges in 2015 (including New Mexico</a:t>
            </a:r>
            <a:r>
              <a:rPr lang="en-US" sz="1200" dirty="0"/>
              <a:t>, </a:t>
            </a:r>
            <a:r>
              <a:rPr lang="en-US" sz="1200" dirty="0" smtClean="0"/>
              <a:t>Oregon</a:t>
            </a:r>
            <a:r>
              <a:rPr lang="en-US" sz="1200" dirty="0"/>
              <a:t>, and </a:t>
            </a:r>
            <a:r>
              <a:rPr lang="en-US" sz="1200" dirty="0" smtClean="0"/>
              <a:t>Nevada). Data are from </a:t>
            </a:r>
            <a:r>
              <a:rPr lang="en-US" sz="1200" dirty="0"/>
              <a:t>Healthcare.gov Health plan information for individuals and families </a:t>
            </a:r>
            <a:r>
              <a:rPr lang="en-US" sz="1200" dirty="0" smtClean="0"/>
              <a:t>available here: </a:t>
            </a:r>
            <a:r>
              <a:rPr lang="en-US" sz="1200" dirty="0">
                <a:hlinkClick r:id="rId4"/>
              </a:rPr>
              <a:t>https://www.healthcare.gov/health-plan-information</a:t>
            </a:r>
            <a:r>
              <a:rPr lang="en-US" sz="1200" dirty="0" smtClean="0">
                <a:hlinkClick r:id="rId4"/>
              </a:rPr>
              <a:t>/</a:t>
            </a:r>
            <a:r>
              <a:rPr lang="en-US" sz="1200" dirty="0" smtClean="0"/>
              <a:t> 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7935546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dirty="0" smtClean="0"/>
              <a:t>Distribution of Medical Deductibles, for all Plans with </a:t>
            </a:r>
            <a:r>
              <a:rPr lang="en-US" sz="2400" u="sng" dirty="0" smtClean="0"/>
              <a:t>Separate </a:t>
            </a:r>
            <a:r>
              <a:rPr lang="en-US" sz="2400" dirty="0" smtClean="0"/>
              <a:t>Medical and Prescription Drug Deductible</a:t>
            </a:r>
            <a:endParaRPr lang="en-US" sz="24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79197847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6200" y="1016113"/>
            <a:ext cx="5724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Calibri" pitchFamily="34" charset="0"/>
                <a:cs typeface="Meta Offc Pro"/>
              </a:rPr>
              <a:t>Among Federally </a:t>
            </a:r>
            <a:r>
              <a:rPr lang="en-US" sz="1600" dirty="0">
                <a:latin typeface="Calibri" pitchFamily="34" charset="0"/>
                <a:cs typeface="Meta Offc Pro"/>
              </a:rPr>
              <a:t>F</a:t>
            </a:r>
            <a:r>
              <a:rPr lang="en-US" sz="1600" dirty="0" smtClean="0">
                <a:latin typeface="Calibri" pitchFamily="34" charset="0"/>
                <a:cs typeface="Meta Offc Pro"/>
              </a:rPr>
              <a:t>acilitated and Partnership Marketplaces in 2015 </a:t>
            </a:r>
          </a:p>
        </p:txBody>
      </p:sp>
      <p:sp>
        <p:nvSpPr>
          <p:cNvPr id="7" name="Text Placeholder 2"/>
          <p:cNvSpPr txBox="1">
            <a:spLocks/>
          </p:cNvSpPr>
          <p:nvPr/>
        </p:nvSpPr>
        <p:spPr>
          <a:xfrm>
            <a:off x="91440" y="6217920"/>
            <a:ext cx="8321040" cy="54864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 smtClean="0"/>
              <a:t>SOURCE: Kaiser Family Foundation analysis of Marketplace plans in the 37 states with Federally Facilitated or Partnership exchanges in 2015 (including New Mexico</a:t>
            </a:r>
            <a:r>
              <a:rPr lang="en-US" sz="1200" dirty="0"/>
              <a:t>, </a:t>
            </a:r>
            <a:r>
              <a:rPr lang="en-US" sz="1200" dirty="0" smtClean="0"/>
              <a:t>Oregon</a:t>
            </a:r>
            <a:r>
              <a:rPr lang="en-US" sz="1200" dirty="0"/>
              <a:t>, and </a:t>
            </a:r>
            <a:r>
              <a:rPr lang="en-US" sz="1200" dirty="0" smtClean="0"/>
              <a:t>Nevada). Data are from </a:t>
            </a:r>
            <a:r>
              <a:rPr lang="en-US" sz="1200" dirty="0"/>
              <a:t>Healthcare.gov Health plan information for individuals and families </a:t>
            </a:r>
            <a:r>
              <a:rPr lang="en-US" sz="1200" dirty="0" smtClean="0"/>
              <a:t>available here: </a:t>
            </a:r>
            <a:r>
              <a:rPr lang="en-US" sz="1200" dirty="0">
                <a:hlinkClick r:id="rId3"/>
              </a:rPr>
              <a:t>https://www.healthcare.gov/health-plan-information</a:t>
            </a:r>
            <a:r>
              <a:rPr lang="en-US" sz="1200" dirty="0" smtClean="0">
                <a:hlinkClick r:id="rId3"/>
              </a:rPr>
              <a:t>/</a:t>
            </a:r>
            <a:r>
              <a:rPr lang="en-US" sz="1200" dirty="0" smtClean="0"/>
              <a:t> 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333793901"/>
      </p:ext>
    </p:extLst>
  </p:cSld>
  <p:clrMapOvr>
    <a:masterClrMapping/>
  </p:clrMapOvr>
</p:sld>
</file>

<file path=ppt/theme/theme1.xml><?xml version="1.0" encoding="utf-8"?>
<a:theme xmlns:a="http://schemas.openxmlformats.org/drawingml/2006/main" name="Blank">
  <a:themeElements>
    <a:clrScheme name="Custom 1">
      <a:dk1>
        <a:srgbClr val="000000"/>
      </a:dk1>
      <a:lt1>
        <a:srgbClr val="FFFFFF"/>
      </a:lt1>
      <a:dk2>
        <a:srgbClr val="FF8811"/>
      </a:dk2>
      <a:lt2>
        <a:srgbClr val="FFD204"/>
      </a:lt2>
      <a:accent1>
        <a:srgbClr val="133559"/>
      </a:accent1>
      <a:accent2>
        <a:srgbClr val="025189"/>
      </a:accent2>
      <a:accent3>
        <a:srgbClr val="0072C0"/>
      </a:accent3>
      <a:accent4>
        <a:srgbClr val="31A3E3"/>
      </a:accent4>
      <a:accent5>
        <a:srgbClr val="7BC7ED"/>
      </a:accent5>
      <a:accent6>
        <a:srgbClr val="B0DDF4"/>
      </a:accent6>
      <a:hlink>
        <a:srgbClr val="0072C0"/>
      </a:hlink>
      <a:folHlink>
        <a:srgbClr val="0072C0"/>
      </a:folHlink>
    </a:clrScheme>
    <a:fontScheme name="Calibri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>
          <a:solidFill>
            <a:schemeClr val="tx1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 cmpd="sng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ctr">
          <a:defRPr dirty="0" err="1" smtClean="0">
            <a:latin typeface="Calibri" pitchFamily="34" charset="0"/>
            <a:cs typeface="Meta Offc Pro"/>
          </a:defRPr>
        </a:defPPr>
      </a:lstStyle>
    </a:tx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6244D"/>
        </a:accent1>
        <a:accent2>
          <a:srgbClr val="F7871B"/>
        </a:accent2>
        <a:accent3>
          <a:srgbClr val="FFFFFF"/>
        </a:accent3>
        <a:accent4>
          <a:srgbClr val="000000"/>
        </a:accent4>
        <a:accent5>
          <a:srgbClr val="AAACB2"/>
        </a:accent5>
        <a:accent6>
          <a:srgbClr val="E07A17"/>
        </a:accent6>
        <a:hlink>
          <a:srgbClr val="747894"/>
        </a:hlink>
        <a:folHlink>
          <a:srgbClr val="FCB4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6244D"/>
        </a:accent1>
        <a:accent2>
          <a:srgbClr val="465274"/>
        </a:accent2>
        <a:accent3>
          <a:srgbClr val="FFFFFF"/>
        </a:accent3>
        <a:accent4>
          <a:srgbClr val="000000"/>
        </a:accent4>
        <a:accent5>
          <a:srgbClr val="AAACB2"/>
        </a:accent5>
        <a:accent6>
          <a:srgbClr val="3F4968"/>
        </a:accent6>
        <a:hlink>
          <a:srgbClr val="F7871B"/>
        </a:hlink>
        <a:folHlink>
          <a:srgbClr val="FCB4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15">
        <a:dk1>
          <a:srgbClr val="000000"/>
        </a:dk1>
        <a:lt1>
          <a:srgbClr val="FFFFFF"/>
        </a:lt1>
        <a:dk2>
          <a:srgbClr val="000000"/>
        </a:dk2>
        <a:lt2>
          <a:srgbClr val="B5B8C9"/>
        </a:lt2>
        <a:accent1>
          <a:srgbClr val="465274"/>
        </a:accent1>
        <a:accent2>
          <a:srgbClr val="06244D"/>
        </a:accent2>
        <a:accent3>
          <a:srgbClr val="FFFFFF"/>
        </a:accent3>
        <a:accent4>
          <a:srgbClr val="000000"/>
        </a:accent4>
        <a:accent5>
          <a:srgbClr val="B0B3BC"/>
        </a:accent5>
        <a:accent6>
          <a:srgbClr val="052045"/>
        </a:accent6>
        <a:hlink>
          <a:srgbClr val="FCB460"/>
        </a:hlink>
        <a:folHlink>
          <a:srgbClr val="F7871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16">
        <a:dk1>
          <a:srgbClr val="06244D"/>
        </a:dk1>
        <a:lt1>
          <a:srgbClr val="FFFFFF"/>
        </a:lt1>
        <a:dk2>
          <a:srgbClr val="06244D"/>
        </a:dk2>
        <a:lt2>
          <a:srgbClr val="B5B8C9"/>
        </a:lt2>
        <a:accent1>
          <a:srgbClr val="465274"/>
        </a:accent1>
        <a:accent2>
          <a:srgbClr val="06244D"/>
        </a:accent2>
        <a:accent3>
          <a:srgbClr val="FFFFFF"/>
        </a:accent3>
        <a:accent4>
          <a:srgbClr val="041D40"/>
        </a:accent4>
        <a:accent5>
          <a:srgbClr val="B0B3BC"/>
        </a:accent5>
        <a:accent6>
          <a:srgbClr val="052045"/>
        </a:accent6>
        <a:hlink>
          <a:srgbClr val="FCB460"/>
        </a:hlink>
        <a:folHlink>
          <a:srgbClr val="F7871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Default with exhibit #">
  <a:themeElements>
    <a:clrScheme name="Custom 1">
      <a:dk1>
        <a:srgbClr val="000000"/>
      </a:dk1>
      <a:lt1>
        <a:srgbClr val="FFFFFF"/>
      </a:lt1>
      <a:dk2>
        <a:srgbClr val="FF8811"/>
      </a:dk2>
      <a:lt2>
        <a:srgbClr val="FFD204"/>
      </a:lt2>
      <a:accent1>
        <a:srgbClr val="133559"/>
      </a:accent1>
      <a:accent2>
        <a:srgbClr val="025189"/>
      </a:accent2>
      <a:accent3>
        <a:srgbClr val="0072C0"/>
      </a:accent3>
      <a:accent4>
        <a:srgbClr val="31A3E3"/>
      </a:accent4>
      <a:accent5>
        <a:srgbClr val="7BC7ED"/>
      </a:accent5>
      <a:accent6>
        <a:srgbClr val="B0DDF4"/>
      </a:accent6>
      <a:hlink>
        <a:srgbClr val="0072C0"/>
      </a:hlink>
      <a:folHlink>
        <a:srgbClr val="0072C0"/>
      </a:folHlink>
    </a:clrScheme>
    <a:fontScheme name="Calibri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>
          <a:solidFill>
            <a:schemeClr val="tx1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 cmpd="sng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ctr">
          <a:defRPr dirty="0" err="1" smtClean="0">
            <a:latin typeface="Calibri" pitchFamily="34" charset="0"/>
            <a:cs typeface="Meta Offc Pro"/>
          </a:defRPr>
        </a:defPPr>
      </a:lstStyle>
    </a:tx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6244D"/>
        </a:accent1>
        <a:accent2>
          <a:srgbClr val="F7871B"/>
        </a:accent2>
        <a:accent3>
          <a:srgbClr val="FFFFFF"/>
        </a:accent3>
        <a:accent4>
          <a:srgbClr val="000000"/>
        </a:accent4>
        <a:accent5>
          <a:srgbClr val="AAACB2"/>
        </a:accent5>
        <a:accent6>
          <a:srgbClr val="E07A17"/>
        </a:accent6>
        <a:hlink>
          <a:srgbClr val="747894"/>
        </a:hlink>
        <a:folHlink>
          <a:srgbClr val="FCB4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6244D"/>
        </a:accent1>
        <a:accent2>
          <a:srgbClr val="465274"/>
        </a:accent2>
        <a:accent3>
          <a:srgbClr val="FFFFFF"/>
        </a:accent3>
        <a:accent4>
          <a:srgbClr val="000000"/>
        </a:accent4>
        <a:accent5>
          <a:srgbClr val="AAACB2"/>
        </a:accent5>
        <a:accent6>
          <a:srgbClr val="3F4968"/>
        </a:accent6>
        <a:hlink>
          <a:srgbClr val="F7871B"/>
        </a:hlink>
        <a:folHlink>
          <a:srgbClr val="FCB4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15">
        <a:dk1>
          <a:srgbClr val="000000"/>
        </a:dk1>
        <a:lt1>
          <a:srgbClr val="FFFFFF"/>
        </a:lt1>
        <a:dk2>
          <a:srgbClr val="000000"/>
        </a:dk2>
        <a:lt2>
          <a:srgbClr val="B5B8C9"/>
        </a:lt2>
        <a:accent1>
          <a:srgbClr val="465274"/>
        </a:accent1>
        <a:accent2>
          <a:srgbClr val="06244D"/>
        </a:accent2>
        <a:accent3>
          <a:srgbClr val="FFFFFF"/>
        </a:accent3>
        <a:accent4>
          <a:srgbClr val="000000"/>
        </a:accent4>
        <a:accent5>
          <a:srgbClr val="B0B3BC"/>
        </a:accent5>
        <a:accent6>
          <a:srgbClr val="052045"/>
        </a:accent6>
        <a:hlink>
          <a:srgbClr val="FCB460"/>
        </a:hlink>
        <a:folHlink>
          <a:srgbClr val="F7871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16">
        <a:dk1>
          <a:srgbClr val="06244D"/>
        </a:dk1>
        <a:lt1>
          <a:srgbClr val="FFFFFF"/>
        </a:lt1>
        <a:dk2>
          <a:srgbClr val="06244D"/>
        </a:dk2>
        <a:lt2>
          <a:srgbClr val="B5B8C9"/>
        </a:lt2>
        <a:accent1>
          <a:srgbClr val="465274"/>
        </a:accent1>
        <a:accent2>
          <a:srgbClr val="06244D"/>
        </a:accent2>
        <a:accent3>
          <a:srgbClr val="FFFFFF"/>
        </a:accent3>
        <a:accent4>
          <a:srgbClr val="041D40"/>
        </a:accent4>
        <a:accent5>
          <a:srgbClr val="B0B3BC"/>
        </a:accent5>
        <a:accent6>
          <a:srgbClr val="052045"/>
        </a:accent6>
        <a:hlink>
          <a:srgbClr val="FCB460"/>
        </a:hlink>
        <a:folHlink>
          <a:srgbClr val="F7871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Default with figure #">
  <a:themeElements>
    <a:clrScheme name="Custom 1">
      <a:dk1>
        <a:srgbClr val="000000"/>
      </a:dk1>
      <a:lt1>
        <a:srgbClr val="FFFFFF"/>
      </a:lt1>
      <a:dk2>
        <a:srgbClr val="FF8811"/>
      </a:dk2>
      <a:lt2>
        <a:srgbClr val="FFD204"/>
      </a:lt2>
      <a:accent1>
        <a:srgbClr val="133559"/>
      </a:accent1>
      <a:accent2>
        <a:srgbClr val="025189"/>
      </a:accent2>
      <a:accent3>
        <a:srgbClr val="0072C0"/>
      </a:accent3>
      <a:accent4>
        <a:srgbClr val="31A3E3"/>
      </a:accent4>
      <a:accent5>
        <a:srgbClr val="7BC7ED"/>
      </a:accent5>
      <a:accent6>
        <a:srgbClr val="B0DDF4"/>
      </a:accent6>
      <a:hlink>
        <a:srgbClr val="0072C0"/>
      </a:hlink>
      <a:folHlink>
        <a:srgbClr val="0072C0"/>
      </a:folHlink>
    </a:clrScheme>
    <a:fontScheme name="Calibri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>
          <a:solidFill>
            <a:schemeClr val="tx1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 cmpd="sng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ctr">
          <a:defRPr dirty="0" err="1" smtClean="0">
            <a:latin typeface="Calibri" pitchFamily="34" charset="0"/>
            <a:cs typeface="Meta Offc Pro"/>
          </a:defRPr>
        </a:defPPr>
      </a:lstStyle>
    </a:tx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6244D"/>
        </a:accent1>
        <a:accent2>
          <a:srgbClr val="F7871B"/>
        </a:accent2>
        <a:accent3>
          <a:srgbClr val="FFFFFF"/>
        </a:accent3>
        <a:accent4>
          <a:srgbClr val="000000"/>
        </a:accent4>
        <a:accent5>
          <a:srgbClr val="AAACB2"/>
        </a:accent5>
        <a:accent6>
          <a:srgbClr val="E07A17"/>
        </a:accent6>
        <a:hlink>
          <a:srgbClr val="747894"/>
        </a:hlink>
        <a:folHlink>
          <a:srgbClr val="FCB4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6244D"/>
        </a:accent1>
        <a:accent2>
          <a:srgbClr val="465274"/>
        </a:accent2>
        <a:accent3>
          <a:srgbClr val="FFFFFF"/>
        </a:accent3>
        <a:accent4>
          <a:srgbClr val="000000"/>
        </a:accent4>
        <a:accent5>
          <a:srgbClr val="AAACB2"/>
        </a:accent5>
        <a:accent6>
          <a:srgbClr val="3F4968"/>
        </a:accent6>
        <a:hlink>
          <a:srgbClr val="F7871B"/>
        </a:hlink>
        <a:folHlink>
          <a:srgbClr val="FCB4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15">
        <a:dk1>
          <a:srgbClr val="000000"/>
        </a:dk1>
        <a:lt1>
          <a:srgbClr val="FFFFFF"/>
        </a:lt1>
        <a:dk2>
          <a:srgbClr val="000000"/>
        </a:dk2>
        <a:lt2>
          <a:srgbClr val="B5B8C9"/>
        </a:lt2>
        <a:accent1>
          <a:srgbClr val="465274"/>
        </a:accent1>
        <a:accent2>
          <a:srgbClr val="06244D"/>
        </a:accent2>
        <a:accent3>
          <a:srgbClr val="FFFFFF"/>
        </a:accent3>
        <a:accent4>
          <a:srgbClr val="000000"/>
        </a:accent4>
        <a:accent5>
          <a:srgbClr val="B0B3BC"/>
        </a:accent5>
        <a:accent6>
          <a:srgbClr val="052045"/>
        </a:accent6>
        <a:hlink>
          <a:srgbClr val="FCB460"/>
        </a:hlink>
        <a:folHlink>
          <a:srgbClr val="F7871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16">
        <a:dk1>
          <a:srgbClr val="06244D"/>
        </a:dk1>
        <a:lt1>
          <a:srgbClr val="FFFFFF"/>
        </a:lt1>
        <a:dk2>
          <a:srgbClr val="06244D"/>
        </a:dk2>
        <a:lt2>
          <a:srgbClr val="B5B8C9"/>
        </a:lt2>
        <a:accent1>
          <a:srgbClr val="465274"/>
        </a:accent1>
        <a:accent2>
          <a:srgbClr val="06244D"/>
        </a:accent2>
        <a:accent3>
          <a:srgbClr val="FFFFFF"/>
        </a:accent3>
        <a:accent4>
          <a:srgbClr val="041D40"/>
        </a:accent4>
        <a:accent5>
          <a:srgbClr val="B0B3BC"/>
        </a:accent5>
        <a:accent6>
          <a:srgbClr val="052045"/>
        </a:accent6>
        <a:hlink>
          <a:srgbClr val="FCB460"/>
        </a:hlink>
        <a:folHlink>
          <a:srgbClr val="F7871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Title page">
  <a:themeElements>
    <a:clrScheme name="Default KFF theme colors">
      <a:dk1>
        <a:srgbClr val="000000"/>
      </a:dk1>
      <a:lt1>
        <a:srgbClr val="FFFFFF"/>
      </a:lt1>
      <a:dk2>
        <a:srgbClr val="FF8811"/>
      </a:dk2>
      <a:lt2>
        <a:srgbClr val="FFD204"/>
      </a:lt2>
      <a:accent1>
        <a:srgbClr val="133559"/>
      </a:accent1>
      <a:accent2>
        <a:srgbClr val="025189"/>
      </a:accent2>
      <a:accent3>
        <a:srgbClr val="0072C0"/>
      </a:accent3>
      <a:accent4>
        <a:srgbClr val="31A3E3"/>
      </a:accent4>
      <a:accent5>
        <a:srgbClr val="7BC7ED"/>
      </a:accent5>
      <a:accent6>
        <a:srgbClr val="B0DDF4"/>
      </a:accent6>
      <a:hlink>
        <a:srgbClr val="ADA07A"/>
      </a:hlink>
      <a:folHlink>
        <a:srgbClr val="CDC6AF"/>
      </a:folHlink>
    </a:clrScheme>
    <a:fontScheme name="Calibri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>
          <a:solidFill>
            <a:schemeClr val="tx1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ctr">
          <a:defRPr dirty="0" err="1" smtClean="0">
            <a:latin typeface="Calibri" pitchFamily="34" charset="0"/>
            <a:cs typeface="Meta Offc Pro"/>
          </a:defRPr>
        </a:defPPr>
      </a:lstStyle>
    </a:tx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1925</TotalTime>
  <Words>1229</Words>
  <Application>Microsoft Office PowerPoint</Application>
  <PresentationFormat>On-screen Show (4:3)</PresentationFormat>
  <Paragraphs>61</Paragraphs>
  <Slides>19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Blank</vt:lpstr>
      <vt:lpstr>Default with exhibit #</vt:lpstr>
      <vt:lpstr>Default with figure #</vt:lpstr>
      <vt:lpstr>Title page</vt:lpstr>
      <vt:lpstr>Medical and Prescription Drug Deductibles for Plans Offered in Federally Facilitated or Partnership Marketplaces for 2015</vt:lpstr>
      <vt:lpstr>Percent of Plans Where Medical Deductible is Combined with,  or Separate from, the Prescription Drug Deductible</vt:lpstr>
      <vt:lpstr>Average Medical Deductible, in Plans with Combined Medical and Prescription Drug Deductibles</vt:lpstr>
      <vt:lpstr>Distribution of Medical Deductibles, for all Plans with  Combined Medical and Prescription Drug Deductible</vt:lpstr>
      <vt:lpstr>Distribution of Medical Deductibles, for Bronze Plans with  Combined Medical and Prescription Drug Deductible</vt:lpstr>
      <vt:lpstr>Distribution of Medical Deductibles, for Silver Plans with  Combined Medical and Prescription Drug Deductibles</vt:lpstr>
      <vt:lpstr>Distribution of Medical Deductibles, for Gold Plans with  Combined Medical and Prescription Drug Deductibles</vt:lpstr>
      <vt:lpstr>Average Medical Deductible, in Plans with Separate  Medical and Prescription Drug Deductibles</vt:lpstr>
      <vt:lpstr>Distribution of Medical Deductibles, for all Plans with Separate Medical and Prescription Drug Deductible</vt:lpstr>
      <vt:lpstr>Distribution of Medical Deductibles, for Bronze Plans with  Separate Medical and Prescription Drug Deductibles</vt:lpstr>
      <vt:lpstr>Distribution of Medical Deductibles, for Silver Plans with  Separate Medical and Prescription Drug Deductibles</vt:lpstr>
      <vt:lpstr>Distribution of Medical Deductibles, for Gold Plans with  Separate Medical and Prescription Drug Deductibles</vt:lpstr>
      <vt:lpstr>Distribution of Medical Deductibles, for Platinum Plans with Separate Medical and Prescription Drug Deductibles</vt:lpstr>
      <vt:lpstr>Drug Deductibles</vt:lpstr>
      <vt:lpstr>Average Prescription Drug Deductible, for Plans with  Separate Medical and Prescription Drug Deductible</vt:lpstr>
      <vt:lpstr>Distribution of Prescription Drug Deductibles, for Bronze Plans with Separate Medical and Prescription Drug Deductibles</vt:lpstr>
      <vt:lpstr>Distribution of Prescription Drug Deductibles, for Silver Plans with Separate Medical and Prescription Drug Deductibles</vt:lpstr>
      <vt:lpstr>Distribution of Prescription Drug Deductibles, for Gold Plans with Separate Medical and Prescription Drug Deductibles</vt:lpstr>
      <vt:lpstr>Distribution of Prescription Drug Deductibles, for Platinum Plans with Separate Medical and Prescription Drug Deductibles</vt:lpstr>
    </vt:vector>
  </TitlesOfParts>
  <Company>Kaiser Family Foundation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Deductibles</dc:title>
  <dc:creator>Cynthia Cox</dc:creator>
  <cp:lastModifiedBy>Kanani Kauka</cp:lastModifiedBy>
  <cp:revision>119</cp:revision>
  <dcterms:created xsi:type="dcterms:W3CDTF">2014-08-07T00:08:16Z</dcterms:created>
  <dcterms:modified xsi:type="dcterms:W3CDTF">2014-11-18T21:31:49Z</dcterms:modified>
</cp:coreProperties>
</file>