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3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68" r:id="rId2"/>
    <p:sldMasterId id="2147483673" r:id="rId3"/>
    <p:sldMasterId id="2147483666" r:id="rId4"/>
  </p:sldMasterIdLst>
  <p:notesMasterIdLst>
    <p:notesMasterId r:id="rId24"/>
  </p:notesMasterIdLst>
  <p:sldIdLst>
    <p:sldId id="278" r:id="rId5"/>
    <p:sldId id="279" r:id="rId6"/>
    <p:sldId id="280" r:id="rId7"/>
    <p:sldId id="282" r:id="rId8"/>
    <p:sldId id="283" r:id="rId9"/>
    <p:sldId id="284" r:id="rId10"/>
    <p:sldId id="285" r:id="rId11"/>
    <p:sldId id="281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8" r:id="rId22"/>
    <p:sldId id="29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>
        <p:scale>
          <a:sx n="75" d="100"/>
          <a:sy n="75" d="100"/>
        </p:scale>
        <p:origin x="-58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Combined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Bronze</c:v>
                </c:pt>
                <c:pt idx="1">
                  <c:v>Silver</c:v>
                </c:pt>
                <c:pt idx="2">
                  <c:v>Gold</c:v>
                </c:pt>
                <c:pt idx="3">
                  <c:v>Platinum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0.91</c:v>
                </c:pt>
                <c:pt idx="1">
                  <c:v>0.55000000000000004</c:v>
                </c:pt>
                <c:pt idx="2">
                  <c:v>0.37</c:v>
                </c:pt>
                <c:pt idx="3">
                  <c:v>0.38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Separate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Bronze</c:v>
                </c:pt>
                <c:pt idx="1">
                  <c:v>Silver</c:v>
                </c:pt>
                <c:pt idx="2">
                  <c:v>Gold</c:v>
                </c:pt>
                <c:pt idx="3">
                  <c:v>Platinum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0.09</c:v>
                </c:pt>
                <c:pt idx="1">
                  <c:v>0.45</c:v>
                </c:pt>
                <c:pt idx="2">
                  <c:v>0.63</c:v>
                </c:pt>
                <c:pt idx="3">
                  <c:v>0.62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850368"/>
        <c:axId val="41851904"/>
      </c:barChart>
      <c:catAx>
        <c:axId val="418503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41851904"/>
        <c:crosses val="autoZero"/>
        <c:auto val="1"/>
        <c:lblAlgn val="ctr"/>
        <c:lblOffset val="100"/>
        <c:noMultiLvlLbl val="0"/>
      </c:catAx>
      <c:valAx>
        <c:axId val="418519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185036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 algn="ctr">
                  <a:defRPr lang="en-US"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Sheet1!$A$1:$F$1</c:f>
              <c:strCache>
                <c:ptCount val="6"/>
                <c:pt idx="0">
                  <c:v>$0 </c:v>
                </c:pt>
                <c:pt idx="1">
                  <c:v>&gt;$0 - $2000</c:v>
                </c:pt>
                <c:pt idx="2">
                  <c:v>$&gt;2000 -$3000</c:v>
                </c:pt>
                <c:pt idx="3">
                  <c:v>&gt;$3000 - $4000</c:v>
                </c:pt>
                <c:pt idx="4">
                  <c:v>&gt;$4000 - $5000</c:v>
                </c:pt>
                <c:pt idx="5">
                  <c:v>Over $5000</c:v>
                </c:pt>
              </c:strCache>
            </c:strRef>
          </c:cat>
          <c:val>
            <c:numRef>
              <c:f>Sheet1!$A$2:$F$2</c:f>
              <c:numCache>
                <c:formatCode>0%</c:formatCode>
                <c:ptCount val="6"/>
                <c:pt idx="0">
                  <c:v>0.02</c:v>
                </c:pt>
                <c:pt idx="1">
                  <c:v>0.15</c:v>
                </c:pt>
                <c:pt idx="2">
                  <c:v>0.31</c:v>
                </c:pt>
                <c:pt idx="3">
                  <c:v>0.24</c:v>
                </c:pt>
                <c:pt idx="4">
                  <c:v>0.19</c:v>
                </c:pt>
                <c:pt idx="5">
                  <c:v>0.09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846784"/>
        <c:axId val="117848320"/>
      </c:barChart>
      <c:catAx>
        <c:axId val="117846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848320"/>
        <c:crosses val="autoZero"/>
        <c:auto val="1"/>
        <c:lblAlgn val="ctr"/>
        <c:lblOffset val="100"/>
        <c:noMultiLvlLbl val="0"/>
      </c:catAx>
      <c:valAx>
        <c:axId val="1178483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7846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 algn="ctr">
                  <a:defRPr lang="en-US"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Sheet1!$A$1:$F$1</c:f>
              <c:strCache>
                <c:ptCount val="6"/>
                <c:pt idx="0">
                  <c:v>$0 </c:v>
                </c:pt>
                <c:pt idx="1">
                  <c:v>&gt;$0 - $500</c:v>
                </c:pt>
                <c:pt idx="2">
                  <c:v>&gt;$500-$1000</c:v>
                </c:pt>
                <c:pt idx="3">
                  <c:v>&gt;$1000 - $1500</c:v>
                </c:pt>
                <c:pt idx="4">
                  <c:v>&gt;$1500 - $2000</c:v>
                </c:pt>
                <c:pt idx="5">
                  <c:v>Over $2000</c:v>
                </c:pt>
              </c:strCache>
            </c:strRef>
          </c:cat>
          <c:val>
            <c:numRef>
              <c:f>Sheet1!$A$2:$F$2</c:f>
              <c:numCache>
                <c:formatCode>0%</c:formatCode>
                <c:ptCount val="6"/>
                <c:pt idx="0">
                  <c:v>0.03</c:v>
                </c:pt>
                <c:pt idx="1">
                  <c:v>0.15</c:v>
                </c:pt>
                <c:pt idx="2">
                  <c:v>0.26</c:v>
                </c:pt>
                <c:pt idx="3">
                  <c:v>0.31</c:v>
                </c:pt>
                <c:pt idx="4">
                  <c:v>7.0000000000000007E-2</c:v>
                </c:pt>
                <c:pt idx="5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477312"/>
        <c:axId val="116487296"/>
      </c:barChart>
      <c:catAx>
        <c:axId val="116477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487296"/>
        <c:crosses val="autoZero"/>
        <c:auto val="1"/>
        <c:lblAlgn val="ctr"/>
        <c:lblOffset val="100"/>
        <c:noMultiLvlLbl val="0"/>
      </c:catAx>
      <c:valAx>
        <c:axId val="1164872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6477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 algn="ctr">
                  <a:defRPr lang="en-US"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Sheet1!$A$1:$C$1</c:f>
              <c:strCache>
                <c:ptCount val="3"/>
                <c:pt idx="0">
                  <c:v>$0 </c:v>
                </c:pt>
                <c:pt idx="1">
                  <c:v>&gt;$0 - $500</c:v>
                </c:pt>
                <c:pt idx="2">
                  <c:v>Over $500</c:v>
                </c:pt>
              </c:strCache>
            </c:strRef>
          </c:cat>
          <c:val>
            <c:numRef>
              <c:f>Sheet1!$A$2:$C$2</c:f>
              <c:numCache>
                <c:formatCode>0%</c:formatCode>
                <c:ptCount val="3"/>
                <c:pt idx="0">
                  <c:v>0.29834254100000002</c:v>
                </c:pt>
                <c:pt idx="1">
                  <c:v>0.40883977900000001</c:v>
                </c:pt>
                <c:pt idx="2">
                  <c:v>0.29281768000000002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508928"/>
        <c:axId val="117657600"/>
      </c:barChart>
      <c:catAx>
        <c:axId val="11650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57600"/>
        <c:crosses val="autoZero"/>
        <c:auto val="1"/>
        <c:lblAlgn val="ctr"/>
        <c:lblOffset val="100"/>
        <c:noMultiLvlLbl val="0"/>
      </c:catAx>
      <c:valAx>
        <c:axId val="11765760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65089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 algn="ctr">
                  <a:defRPr lang="en-US"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Bronze</c:v>
                </c:pt>
                <c:pt idx="1">
                  <c:v>Silver</c:v>
                </c:pt>
                <c:pt idx="2">
                  <c:v>Gold</c:v>
                </c:pt>
                <c:pt idx="3">
                  <c:v>Platinum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465</c:v>
                </c:pt>
                <c:pt idx="1">
                  <c:v>335</c:v>
                </c:pt>
                <c:pt idx="2">
                  <c:v>139</c:v>
                </c:pt>
                <c:pt idx="3">
                  <c:v>134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706112"/>
        <c:axId val="117707904"/>
      </c:barChart>
      <c:catAx>
        <c:axId val="1177061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707904"/>
        <c:crosses val="autoZero"/>
        <c:auto val="1"/>
        <c:lblAlgn val="ctr"/>
        <c:lblOffset val="100"/>
        <c:noMultiLvlLbl val="0"/>
      </c:catAx>
      <c:valAx>
        <c:axId val="1177079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&quot;$&quot;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7706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 algn="ctr">
                  <a:defRPr lang="en-US"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Sheet1!$A$1:$E$1</c:f>
              <c:strCache>
                <c:ptCount val="5"/>
                <c:pt idx="0">
                  <c:v>$0 </c:v>
                </c:pt>
                <c:pt idx="1">
                  <c:v>&gt;$0 - $250</c:v>
                </c:pt>
                <c:pt idx="2">
                  <c:v>&gt;$250 - $500</c:v>
                </c:pt>
                <c:pt idx="3">
                  <c:v>&gt;$500 - $1000</c:v>
                </c:pt>
                <c:pt idx="4">
                  <c:v>Over $1000</c:v>
                </c:pt>
              </c:strCache>
            </c:strRef>
          </c:cat>
          <c:val>
            <c:numRef>
              <c:f>Sheet1!$A$2:$E$2</c:f>
              <c:numCache>
                <c:formatCode>0%</c:formatCode>
                <c:ptCount val="5"/>
                <c:pt idx="0">
                  <c:v>0.52</c:v>
                </c:pt>
                <c:pt idx="1">
                  <c:v>0.02</c:v>
                </c:pt>
                <c:pt idx="2">
                  <c:v>0.1</c:v>
                </c:pt>
                <c:pt idx="3">
                  <c:v>0.15</c:v>
                </c:pt>
                <c:pt idx="4">
                  <c:v>0.19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751168"/>
        <c:axId val="129135744"/>
      </c:barChart>
      <c:catAx>
        <c:axId val="11775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135744"/>
        <c:crosses val="autoZero"/>
        <c:auto val="1"/>
        <c:lblAlgn val="ctr"/>
        <c:lblOffset val="100"/>
        <c:noMultiLvlLbl val="0"/>
      </c:catAx>
      <c:valAx>
        <c:axId val="1291357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7751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 algn="ctr">
                  <a:defRPr lang="en-US"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Sheet1!$A$1:$E$1</c:f>
              <c:strCache>
                <c:ptCount val="5"/>
                <c:pt idx="0">
                  <c:v>$0 </c:v>
                </c:pt>
                <c:pt idx="1">
                  <c:v>&gt;$0 - $250</c:v>
                </c:pt>
                <c:pt idx="2">
                  <c:v>&gt;$250 - $500</c:v>
                </c:pt>
                <c:pt idx="3">
                  <c:v>&gt;$500 - $1000</c:v>
                </c:pt>
                <c:pt idx="4">
                  <c:v>Over $1000</c:v>
                </c:pt>
              </c:strCache>
            </c:strRef>
          </c:cat>
          <c:val>
            <c:numRef>
              <c:f>Sheet1!$A$2:$E$2</c:f>
              <c:numCache>
                <c:formatCode>0%</c:formatCode>
                <c:ptCount val="5"/>
                <c:pt idx="0">
                  <c:v>0.54</c:v>
                </c:pt>
                <c:pt idx="1">
                  <c:v>0.08</c:v>
                </c:pt>
                <c:pt idx="2">
                  <c:v>0.17</c:v>
                </c:pt>
                <c:pt idx="3">
                  <c:v>0.15</c:v>
                </c:pt>
                <c:pt idx="4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202432"/>
        <c:axId val="129208320"/>
      </c:barChart>
      <c:catAx>
        <c:axId val="129202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208320"/>
        <c:crosses val="autoZero"/>
        <c:auto val="1"/>
        <c:lblAlgn val="ctr"/>
        <c:lblOffset val="100"/>
        <c:noMultiLvlLbl val="0"/>
      </c:catAx>
      <c:valAx>
        <c:axId val="1292083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920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Sheet1!$A$1:$D$1</c:f>
              <c:strCache>
                <c:ptCount val="4"/>
                <c:pt idx="0">
                  <c:v>$0 </c:v>
                </c:pt>
                <c:pt idx="1">
                  <c:v>&gt;$0 - $250</c:v>
                </c:pt>
                <c:pt idx="2">
                  <c:v>&gt;$250 - $500</c:v>
                </c:pt>
                <c:pt idx="3">
                  <c:v>Over $500</c:v>
                </c:pt>
              </c:strCache>
            </c:strRef>
          </c:cat>
          <c:val>
            <c:numRef>
              <c:f>Sheet1!$A$2:$D$2</c:f>
              <c:numCache>
                <c:formatCode>0%</c:formatCode>
                <c:ptCount val="4"/>
                <c:pt idx="0">
                  <c:v>0.61</c:v>
                </c:pt>
                <c:pt idx="1">
                  <c:v>0.2</c:v>
                </c:pt>
                <c:pt idx="2">
                  <c:v>0.19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529536"/>
        <c:axId val="128531072"/>
      </c:barChart>
      <c:catAx>
        <c:axId val="128529536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531072"/>
        <c:crosses val="autoZero"/>
        <c:auto val="1"/>
        <c:lblAlgn val="ctr"/>
        <c:lblOffset val="100"/>
        <c:noMultiLvlLbl val="0"/>
      </c:catAx>
      <c:valAx>
        <c:axId val="12853107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85295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 algn="ctr">
                  <a:defRPr lang="en-US"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Sheet1!$A$1:$D$1</c:f>
              <c:strCache>
                <c:ptCount val="4"/>
                <c:pt idx="0">
                  <c:v>$0 </c:v>
                </c:pt>
                <c:pt idx="1">
                  <c:v>&gt;$0 - $250</c:v>
                </c:pt>
                <c:pt idx="2">
                  <c:v>&gt;$250 - $500</c:v>
                </c:pt>
                <c:pt idx="3">
                  <c:v>Over $500</c:v>
                </c:pt>
              </c:strCache>
            </c:strRef>
          </c:cat>
          <c:val>
            <c:numRef>
              <c:f>Sheet1!$A$2:$D$2</c:f>
              <c:numCache>
                <c:formatCode>0%</c:formatCode>
                <c:ptCount val="4"/>
                <c:pt idx="0">
                  <c:v>0.69</c:v>
                </c:pt>
                <c:pt idx="1">
                  <c:v>0.08</c:v>
                </c:pt>
                <c:pt idx="2">
                  <c:v>0.22</c:v>
                </c:pt>
                <c:pt idx="3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335296"/>
        <c:axId val="129336832"/>
      </c:barChart>
      <c:catAx>
        <c:axId val="129335296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336832"/>
        <c:crosses val="autoZero"/>
        <c:auto val="1"/>
        <c:lblAlgn val="ctr"/>
        <c:lblOffset val="100"/>
        <c:noMultiLvlLbl val="0"/>
      </c:catAx>
      <c:valAx>
        <c:axId val="1293368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9335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12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Bronze</c:v>
                </c:pt>
                <c:pt idx="1">
                  <c:v>Silver</c:v>
                </c:pt>
                <c:pt idx="2">
                  <c:v>Gold</c:v>
                </c:pt>
                <c:pt idx="3">
                  <c:v>Platinum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5331</c:v>
                </c:pt>
                <c:pt idx="1">
                  <c:v>2563</c:v>
                </c:pt>
                <c:pt idx="2">
                  <c:v>865</c:v>
                </c:pt>
                <c:pt idx="3">
                  <c:v>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211776"/>
        <c:axId val="63221760"/>
      </c:barChart>
      <c:catAx>
        <c:axId val="632117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3221760"/>
        <c:crosses val="autoZero"/>
        <c:auto val="1"/>
        <c:lblAlgn val="ctr"/>
        <c:lblOffset val="100"/>
        <c:noMultiLvlLbl val="0"/>
      </c:catAx>
      <c:valAx>
        <c:axId val="632217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&quot;$&quot;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3211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Bronze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txPr>
              <a:bodyPr/>
              <a:lstStyle/>
              <a:p>
                <a:pPr algn="ctr">
                  <a:defRPr lang="en-US" sz="105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$500 or less</c:v>
                </c:pt>
                <c:pt idx="1">
                  <c:v>&gt;$500 - $1500</c:v>
                </c:pt>
                <c:pt idx="2">
                  <c:v>&gt;1500-$2500</c:v>
                </c:pt>
                <c:pt idx="3">
                  <c:v>&gt;2500-$4000</c:v>
                </c:pt>
                <c:pt idx="4">
                  <c:v>&gt;4000-$5500</c:v>
                </c:pt>
                <c:pt idx="5">
                  <c:v>Over $5500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0.02</c:v>
                </c:pt>
                <c:pt idx="3">
                  <c:v>0.11</c:v>
                </c:pt>
                <c:pt idx="4">
                  <c:v>0.39</c:v>
                </c:pt>
                <c:pt idx="5">
                  <c:v>0.48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Silver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 algn="ctr">
                  <a:defRPr lang="en-US" sz="105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$500 or less</c:v>
                </c:pt>
                <c:pt idx="1">
                  <c:v>&gt;$500 - $1500</c:v>
                </c:pt>
                <c:pt idx="2">
                  <c:v>&gt;1500-$2500</c:v>
                </c:pt>
                <c:pt idx="3">
                  <c:v>&gt;2500-$4000</c:v>
                </c:pt>
                <c:pt idx="4">
                  <c:v>&gt;4000-$5500</c:v>
                </c:pt>
                <c:pt idx="5">
                  <c:v>Over $5500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0.05</c:v>
                </c:pt>
                <c:pt idx="1">
                  <c:v>0.09</c:v>
                </c:pt>
                <c:pt idx="2">
                  <c:v>0.41</c:v>
                </c:pt>
                <c:pt idx="3">
                  <c:v>0.38</c:v>
                </c:pt>
                <c:pt idx="4">
                  <c:v>0.06</c:v>
                </c:pt>
                <c:pt idx="5">
                  <c:v>0.01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Gold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 algn="ctr">
                  <a:defRPr lang="en-US" sz="105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$500 or less</c:v>
                </c:pt>
                <c:pt idx="1">
                  <c:v>&gt;$500 - $1500</c:v>
                </c:pt>
                <c:pt idx="2">
                  <c:v>&gt;1500-$2500</c:v>
                </c:pt>
                <c:pt idx="3">
                  <c:v>&gt;2500-$4000</c:v>
                </c:pt>
                <c:pt idx="4">
                  <c:v>&gt;4000-$5500</c:v>
                </c:pt>
                <c:pt idx="5">
                  <c:v>Over $5500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0.41</c:v>
                </c:pt>
                <c:pt idx="1">
                  <c:v>0.46</c:v>
                </c:pt>
                <c:pt idx="2">
                  <c:v>0.11</c:v>
                </c:pt>
                <c:pt idx="3">
                  <c:v>0.02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Platinum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05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$500 or less</c:v>
                </c:pt>
                <c:pt idx="1">
                  <c:v>&gt;$500 - $1500</c:v>
                </c:pt>
                <c:pt idx="2">
                  <c:v>&gt;1500-$2500</c:v>
                </c:pt>
                <c:pt idx="3">
                  <c:v>&gt;2500-$4000</c:v>
                </c:pt>
                <c:pt idx="4">
                  <c:v>&gt;4000-$5500</c:v>
                </c:pt>
                <c:pt idx="5">
                  <c:v>Over $5500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0.96</c:v>
                </c:pt>
                <c:pt idx="1">
                  <c:v>0.04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650624"/>
        <c:axId val="104652160"/>
      </c:barChart>
      <c:catAx>
        <c:axId val="104650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4652160"/>
        <c:crosses val="autoZero"/>
        <c:auto val="1"/>
        <c:lblAlgn val="ctr"/>
        <c:lblOffset val="100"/>
        <c:noMultiLvlLbl val="0"/>
      </c:catAx>
      <c:valAx>
        <c:axId val="1046521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4650624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Sheet1!$A$1:$F$1</c:f>
              <c:strCache>
                <c:ptCount val="6"/>
                <c:pt idx="0">
                  <c:v>$2000 or less</c:v>
                </c:pt>
                <c:pt idx="1">
                  <c:v>&gt;$2000 -$2500</c:v>
                </c:pt>
                <c:pt idx="2">
                  <c:v>&gt;$2500 - $4000</c:v>
                </c:pt>
                <c:pt idx="3">
                  <c:v>&gt;$4000 - $5000</c:v>
                </c:pt>
                <c:pt idx="4">
                  <c:v>&gt;$5000 - $6000</c:v>
                </c:pt>
                <c:pt idx="5">
                  <c:v>Over $6000</c:v>
                </c:pt>
              </c:strCache>
            </c:strRef>
          </c:cat>
          <c:val>
            <c:numRef>
              <c:f>Sheet1!$A$2:$F$2</c:f>
              <c:numCache>
                <c:formatCode>0%</c:formatCode>
                <c:ptCount val="6"/>
                <c:pt idx="0">
                  <c:v>0</c:v>
                </c:pt>
                <c:pt idx="1">
                  <c:v>0.02</c:v>
                </c:pt>
                <c:pt idx="2">
                  <c:v>0.11</c:v>
                </c:pt>
                <c:pt idx="3">
                  <c:v>0.3</c:v>
                </c:pt>
                <c:pt idx="4">
                  <c:v>0.33</c:v>
                </c:pt>
                <c:pt idx="5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644672"/>
        <c:axId val="113646208"/>
      </c:barChart>
      <c:catAx>
        <c:axId val="113644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13646208"/>
        <c:crosses val="autoZero"/>
        <c:auto val="1"/>
        <c:lblAlgn val="ctr"/>
        <c:lblOffset val="100"/>
        <c:noMultiLvlLbl val="0"/>
      </c:catAx>
      <c:valAx>
        <c:axId val="11364620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3644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Sheet1!$A$1:$E$1</c:f>
              <c:strCache>
                <c:ptCount val="5"/>
                <c:pt idx="0">
                  <c:v>$0 </c:v>
                </c:pt>
                <c:pt idx="1">
                  <c:v>&gt;0 - $1500</c:v>
                </c:pt>
                <c:pt idx="2">
                  <c:v>&gt;$1500 -$2500</c:v>
                </c:pt>
                <c:pt idx="3">
                  <c:v>&gt;$2500 - $4000</c:v>
                </c:pt>
                <c:pt idx="4">
                  <c:v>Over $4000</c:v>
                </c:pt>
              </c:strCache>
            </c:strRef>
          </c:cat>
          <c:val>
            <c:numRef>
              <c:f>Sheet1!$A$2:$E$2</c:f>
              <c:numCache>
                <c:formatCode>0%</c:formatCode>
                <c:ptCount val="5"/>
                <c:pt idx="0">
                  <c:v>0.04</c:v>
                </c:pt>
                <c:pt idx="1">
                  <c:v>0.09</c:v>
                </c:pt>
                <c:pt idx="2">
                  <c:v>0.41</c:v>
                </c:pt>
                <c:pt idx="3">
                  <c:v>0.38</c:v>
                </c:pt>
                <c:pt idx="4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573888"/>
        <c:axId val="113575424"/>
      </c:barChart>
      <c:catAx>
        <c:axId val="113573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13575424"/>
        <c:crosses val="autoZero"/>
        <c:auto val="1"/>
        <c:lblAlgn val="ctr"/>
        <c:lblOffset val="100"/>
        <c:noMultiLvlLbl val="0"/>
      </c:catAx>
      <c:valAx>
        <c:axId val="11357542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3573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Sheet1!$A$1:$F$1</c:f>
              <c:strCache>
                <c:ptCount val="6"/>
                <c:pt idx="0">
                  <c:v>$0 </c:v>
                </c:pt>
                <c:pt idx="1">
                  <c:v>&gt;0 - $500</c:v>
                </c:pt>
                <c:pt idx="2">
                  <c:v>&gt;$500-$1000</c:v>
                </c:pt>
                <c:pt idx="3">
                  <c:v>&gt;$1000 - $1500</c:v>
                </c:pt>
                <c:pt idx="4">
                  <c:v>&gt;$1500 - $2000</c:v>
                </c:pt>
                <c:pt idx="5">
                  <c:v>Over $2000</c:v>
                </c:pt>
              </c:strCache>
            </c:strRef>
          </c:cat>
          <c:val>
            <c:numRef>
              <c:f>Sheet1!$A$2:$F$2</c:f>
              <c:numCache>
                <c:formatCode>0%</c:formatCode>
                <c:ptCount val="6"/>
                <c:pt idx="0">
                  <c:v>0.27</c:v>
                </c:pt>
                <c:pt idx="1">
                  <c:v>0.14000000000000001</c:v>
                </c:pt>
                <c:pt idx="2">
                  <c:v>0.24</c:v>
                </c:pt>
                <c:pt idx="3">
                  <c:v>0.21</c:v>
                </c:pt>
                <c:pt idx="4">
                  <c:v>0.09</c:v>
                </c:pt>
                <c:pt idx="5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617536"/>
        <c:axId val="113623424"/>
      </c:barChart>
      <c:catAx>
        <c:axId val="113617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13623424"/>
        <c:crosses val="autoZero"/>
        <c:auto val="1"/>
        <c:lblAlgn val="ctr"/>
        <c:lblOffset val="100"/>
        <c:noMultiLvlLbl val="0"/>
      </c:catAx>
      <c:valAx>
        <c:axId val="11362342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36175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$</a:t>
                    </a:r>
                    <a:r>
                      <a:rPr lang="en-US" smtClean="0"/>
                      <a:t>3,456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$</a:t>
                    </a:r>
                    <a:r>
                      <a:rPr lang="en-US" smtClean="0"/>
                      <a:t>1,431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Bronze</c:v>
                </c:pt>
                <c:pt idx="1">
                  <c:v>Silver</c:v>
                </c:pt>
                <c:pt idx="2">
                  <c:v>Gold</c:v>
                </c:pt>
                <c:pt idx="3">
                  <c:v>Platinum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5372</c:v>
                </c:pt>
                <c:pt idx="1">
                  <c:v>3475</c:v>
                </c:pt>
                <c:pt idx="2">
                  <c:v>1440</c:v>
                </c:pt>
                <c:pt idx="3">
                  <c:v>421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424832"/>
        <c:axId val="116007680"/>
      </c:barChart>
      <c:catAx>
        <c:axId val="1144248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16007680"/>
        <c:crosses val="autoZero"/>
        <c:auto val="1"/>
        <c:lblAlgn val="ctr"/>
        <c:lblOffset val="100"/>
        <c:noMultiLvlLbl val="0"/>
      </c:catAx>
      <c:valAx>
        <c:axId val="1160076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&quot;$&quot;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44248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Bronze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$500 or less</c:v>
                </c:pt>
                <c:pt idx="1">
                  <c:v>&gt;$500 - $1500</c:v>
                </c:pt>
                <c:pt idx="2">
                  <c:v>&gt;1500-$2500</c:v>
                </c:pt>
                <c:pt idx="3">
                  <c:v>&gt;2500-$4000</c:v>
                </c:pt>
                <c:pt idx="4">
                  <c:v>&gt;4000-$5500</c:v>
                </c:pt>
                <c:pt idx="5">
                  <c:v>Over $5500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0.02</c:v>
                </c:pt>
                <c:pt idx="3">
                  <c:v>0.06</c:v>
                </c:pt>
                <c:pt idx="4">
                  <c:v>0.48</c:v>
                </c:pt>
                <c:pt idx="5">
                  <c:v>0.43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Silver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$500 or less</c:v>
                </c:pt>
                <c:pt idx="1">
                  <c:v>&gt;$500 - $1500</c:v>
                </c:pt>
                <c:pt idx="2">
                  <c:v>&gt;1500-$2500</c:v>
                </c:pt>
                <c:pt idx="3">
                  <c:v>&gt;2500-$4000</c:v>
                </c:pt>
                <c:pt idx="4">
                  <c:v>&gt;4000-$5500</c:v>
                </c:pt>
                <c:pt idx="5">
                  <c:v>Over $5500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0.02</c:v>
                </c:pt>
                <c:pt idx="1">
                  <c:v>0.04</c:v>
                </c:pt>
                <c:pt idx="2">
                  <c:v>0.25</c:v>
                </c:pt>
                <c:pt idx="3">
                  <c:v>0.42</c:v>
                </c:pt>
                <c:pt idx="4">
                  <c:v>0.2</c:v>
                </c:pt>
                <c:pt idx="5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Gold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$500 or less</c:v>
                </c:pt>
                <c:pt idx="1">
                  <c:v>&gt;$500 - $1500</c:v>
                </c:pt>
                <c:pt idx="2">
                  <c:v>&gt;1500-$2500</c:v>
                </c:pt>
                <c:pt idx="3">
                  <c:v>&gt;2500-$4000</c:v>
                </c:pt>
                <c:pt idx="4">
                  <c:v>&gt;4000-$5500</c:v>
                </c:pt>
                <c:pt idx="5">
                  <c:v>Over $5500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0.18</c:v>
                </c:pt>
                <c:pt idx="1">
                  <c:v>0.57999999999999996</c:v>
                </c:pt>
                <c:pt idx="2">
                  <c:v>0.14000000000000001</c:v>
                </c:pt>
                <c:pt idx="3">
                  <c:v>0.1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Platinum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$500 or less</c:v>
                </c:pt>
                <c:pt idx="1">
                  <c:v>&gt;$500 - $1500</c:v>
                </c:pt>
                <c:pt idx="2">
                  <c:v>&gt;1500-$2500</c:v>
                </c:pt>
                <c:pt idx="3">
                  <c:v>&gt;2500-$4000</c:v>
                </c:pt>
                <c:pt idx="4">
                  <c:v>&gt;4000-$5500</c:v>
                </c:pt>
                <c:pt idx="5">
                  <c:v>Over $5500</c:v>
                </c:pt>
              </c:strCache>
            </c:strRef>
          </c:cat>
          <c:val>
            <c:numRef>
              <c:f>Sheet1!$E$2:$E$7</c:f>
              <c:numCache>
                <c:formatCode>0%</c:formatCode>
                <c:ptCount val="6"/>
                <c:pt idx="0">
                  <c:v>0.71</c:v>
                </c:pt>
                <c:pt idx="1">
                  <c:v>0.28999999999999998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337280"/>
        <c:axId val="116347264"/>
      </c:barChart>
      <c:catAx>
        <c:axId val="1163372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16347264"/>
        <c:crosses val="autoZero"/>
        <c:auto val="1"/>
        <c:lblAlgn val="ctr"/>
        <c:lblOffset val="100"/>
        <c:noMultiLvlLbl val="0"/>
      </c:catAx>
      <c:valAx>
        <c:axId val="11634726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633728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 algn="ctr">
                  <a:defRPr lang="en-US" sz="12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Sheet1!$A$1:$E$1</c:f>
              <c:strCache>
                <c:ptCount val="5"/>
                <c:pt idx="0">
                  <c:v>$2500 or less</c:v>
                </c:pt>
                <c:pt idx="1">
                  <c:v>&gt;$2500 -$4000</c:v>
                </c:pt>
                <c:pt idx="2">
                  <c:v>&gt;4000 - $5000</c:v>
                </c:pt>
                <c:pt idx="3">
                  <c:v>&gt;$5000 - $6000</c:v>
                </c:pt>
                <c:pt idx="4">
                  <c:v>Over $6000</c:v>
                </c:pt>
              </c:strCache>
            </c:strRef>
          </c:cat>
          <c:val>
            <c:numRef>
              <c:f>Sheet1!$A$2:$E$2</c:f>
              <c:numCache>
                <c:formatCode>0%</c:formatCode>
                <c:ptCount val="5"/>
                <c:pt idx="0">
                  <c:v>0.02</c:v>
                </c:pt>
                <c:pt idx="1">
                  <c:v>0.06</c:v>
                </c:pt>
                <c:pt idx="2">
                  <c:v>0.4</c:v>
                </c:pt>
                <c:pt idx="3">
                  <c:v>0.31</c:v>
                </c:pt>
                <c:pt idx="4">
                  <c:v>0.19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406144"/>
        <c:axId val="116407680"/>
      </c:barChart>
      <c:catAx>
        <c:axId val="116406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 algn="ctr">
              <a:defRPr lang="en-US" sz="12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407680"/>
        <c:crosses val="autoZero"/>
        <c:auto val="1"/>
        <c:lblAlgn val="ctr"/>
        <c:lblOffset val="100"/>
        <c:noMultiLvlLbl val="0"/>
      </c:catAx>
      <c:valAx>
        <c:axId val="11640768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6406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</a:t>
            </a:r>
            <a:r>
              <a:rPr lang="en-US" baseline="0" dirty="0" smtClean="0"/>
              <a:t> are very few (29) platinum plans with a combined deductible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CEAAE-B02F-BE43-A70E-27CEBF56ABD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361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</a:t>
            </a:r>
            <a:r>
              <a:rPr lang="en-US" baseline="0" dirty="0" smtClean="0"/>
              <a:t> are very few (29) platinum plans with a combined deductible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CEAAE-B02F-BE43-A70E-27CEBF56ABD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361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</a:t>
            </a:r>
            <a:r>
              <a:rPr lang="en-US" baseline="0" dirty="0" smtClean="0"/>
              <a:t> are very few (29) platinum plans with a combined deductible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CEAAE-B02F-BE43-A70E-27CEBF56ABD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361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7EFB5E-3982-C34A-B28E-84D14924E6C9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BD040AF-5547-4247-903E-469BB9198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287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77EFB5E-3982-C34A-B28E-84D14924E6C9}" type="datetimeFigureOut">
              <a:rPr lang="en-US" smtClean="0"/>
              <a:t>11/18/2014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BD040AF-5547-4247-903E-469BB91987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60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  <p:sldLayoutId id="2147483678" r:id="rId5"/>
    <p:sldLayoutId id="2147483679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Figure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healthcare.gov/health-plan-information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healthcare.gov/health-plan-informatio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healthcare.gov/health-plan-information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.gov/health-plan-information/" TargetMode="Externa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Medical and Prescription Drug Deductibles for Plans Offered in Federally Facilitated or Partnership Marketplaces for 2015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-519545" y="11083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4200115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Medical Deductibles, for Bronze Plans with </a:t>
            </a:r>
            <a:br>
              <a:rPr lang="en-US" sz="2400" dirty="0" smtClean="0"/>
            </a:br>
            <a:r>
              <a:rPr lang="en-US" sz="2400" u="sng" dirty="0" smtClean="0"/>
              <a:t>Separate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4431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6422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dirty="0">
                <a:latin typeface="Calibri" pitchFamily="34" charset="0"/>
                <a:cs typeface="Meta Offc Pro"/>
              </a:rPr>
              <a:t>F</a:t>
            </a:r>
            <a:r>
              <a:rPr lang="en-US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660324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Medical Deductibles, for Silver Plans with </a:t>
            </a:r>
            <a:br>
              <a:rPr lang="en-US" sz="2400" dirty="0" smtClean="0"/>
            </a:br>
            <a:r>
              <a:rPr lang="en-US" sz="2400" u="sng" dirty="0" smtClean="0"/>
              <a:t>Separate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9275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678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18077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Medical Deductibles, for Gold Plans with </a:t>
            </a:r>
            <a:br>
              <a:rPr lang="en-US" sz="2400" dirty="0" smtClean="0"/>
            </a:br>
            <a:r>
              <a:rPr lang="en-US" sz="2400" u="sng" dirty="0" smtClean="0"/>
              <a:t>Separate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94462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990600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1489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Medical Deductibles, for Platinum Plans with </a:t>
            </a:r>
            <a:r>
              <a:rPr lang="en-US" sz="2400" u="sng" dirty="0" smtClean="0"/>
              <a:t>Separate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8966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6422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dirty="0">
                <a:latin typeface="Calibri" pitchFamily="34" charset="0"/>
                <a:cs typeface="Meta Offc Pro"/>
              </a:rPr>
              <a:t>F</a:t>
            </a:r>
            <a:r>
              <a:rPr lang="en-US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55128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19400"/>
            <a:ext cx="8961120" cy="914400"/>
          </a:xfrm>
        </p:spPr>
        <p:txBody>
          <a:bodyPr/>
          <a:lstStyle/>
          <a:p>
            <a:r>
              <a:rPr lang="en-US" sz="3600" dirty="0" smtClean="0"/>
              <a:t>Drug Deductibles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48576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Average Prescription Drug Deductible, for Plans with </a:t>
            </a:r>
            <a:br>
              <a:rPr lang="en-US" sz="2400" dirty="0" smtClean="0"/>
            </a:br>
            <a:r>
              <a:rPr lang="en-US" sz="2400" u="sng" dirty="0" smtClean="0"/>
              <a:t>Separate</a:t>
            </a:r>
            <a:r>
              <a:rPr lang="en-US" sz="2400" dirty="0" smtClean="0"/>
              <a:t> Medical and Prescription Drug Deductible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5234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4"/>
              </a:rPr>
              <a:t>https://www.healthcare.gov/health-plan-information</a:t>
            </a:r>
            <a:r>
              <a:rPr lang="en-US" sz="1200" dirty="0" smtClean="0">
                <a:hlinkClick r:id="rId4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05597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Prescription Drug Deductibles, for Bronze Plans with </a:t>
            </a:r>
            <a:r>
              <a:rPr lang="en-US" sz="2400" u="sng" dirty="0" smtClean="0"/>
              <a:t>Separate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7146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0483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Prescription Drug Deductibles, for Silver Plans with </a:t>
            </a:r>
            <a:r>
              <a:rPr lang="en-US" sz="2400" u="sng" dirty="0" smtClean="0"/>
              <a:t>Separate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43025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6422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dirty="0">
                <a:latin typeface="Calibri" pitchFamily="34" charset="0"/>
                <a:cs typeface="Meta Offc Pro"/>
              </a:rPr>
              <a:t>F</a:t>
            </a:r>
            <a:r>
              <a:rPr lang="en-US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43821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Prescription Drug Deductibles, for Gold Plans with </a:t>
            </a:r>
            <a:r>
              <a:rPr lang="en-US" sz="2400" u="sng" dirty="0" smtClean="0"/>
              <a:t>Separate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9084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37208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Prescription Drug Deductibles, for </a:t>
            </a:r>
            <a:r>
              <a:rPr lang="en-US" sz="2400" dirty="0"/>
              <a:t>P</a:t>
            </a:r>
            <a:r>
              <a:rPr lang="en-US" sz="2400" dirty="0" smtClean="0"/>
              <a:t>latinum Plans with </a:t>
            </a:r>
            <a:r>
              <a:rPr lang="en-US" sz="2400" u="sng" dirty="0" smtClean="0"/>
              <a:t>Separate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6720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72465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dirty="0" smtClean="0"/>
              <a:t>Percent of Plans Where Medical Deductible is Combined with, </a:t>
            </a:r>
            <a:br>
              <a:rPr lang="en-US" sz="2400" dirty="0" smtClean="0"/>
            </a:br>
            <a:r>
              <a:rPr lang="en-US" sz="2400" dirty="0" smtClean="0"/>
              <a:t>or Separate from, the Prescription Drug Deductible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6959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" y="1016113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2115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Average Medical Deductible, in Plans with </a:t>
            </a:r>
            <a:r>
              <a:rPr lang="en-US" sz="2400" u="sng" dirty="0" smtClean="0"/>
              <a:t>Combined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0491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109246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  <a:cs typeface="Meta Offc Pro"/>
              </a:rPr>
              <a:t>Among Federally Facilitated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4"/>
              </a:rPr>
              <a:t>https://www.healthcare.gov/health-plan-information</a:t>
            </a:r>
            <a:r>
              <a:rPr lang="en-US" sz="1200" dirty="0" smtClean="0">
                <a:hlinkClick r:id="rId4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64354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Distribution of Medical Deductibles, for all Plans with </a:t>
            </a:r>
            <a:br>
              <a:rPr lang="en-US" sz="2400" dirty="0" smtClean="0"/>
            </a:br>
            <a:r>
              <a:rPr lang="en-US" sz="2400" u="sng" dirty="0" smtClean="0"/>
              <a:t>Combined</a:t>
            </a:r>
            <a:r>
              <a:rPr lang="en-US" sz="2400" dirty="0" smtClean="0"/>
              <a:t> Medical and Prescription Drug Deductible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87341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219200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39597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Medical Deductibles, for Bronze Plans with </a:t>
            </a:r>
            <a:br>
              <a:rPr lang="en-US" sz="2400" dirty="0" smtClean="0"/>
            </a:br>
            <a:r>
              <a:rPr lang="en-US" sz="2400" u="sng" dirty="0" smtClean="0"/>
              <a:t>Combined</a:t>
            </a:r>
            <a:r>
              <a:rPr lang="en-US" sz="2400" dirty="0" smtClean="0"/>
              <a:t> Medical and Prescription Drug Deductible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88132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835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Medical Deductibles, for Silver Plans with </a:t>
            </a:r>
            <a:br>
              <a:rPr lang="en-US" sz="2400" dirty="0" smtClean="0"/>
            </a:br>
            <a:r>
              <a:rPr lang="en-US" sz="2400" u="sng" dirty="0" smtClean="0"/>
              <a:t>Combined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0923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37220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Distribution of Medical Deductibles, for Gold Plans with </a:t>
            </a:r>
            <a:br>
              <a:rPr lang="en-US" sz="2400" dirty="0" smtClean="0"/>
            </a:br>
            <a:r>
              <a:rPr lang="en-US" sz="2400" u="sng" dirty="0" smtClean="0"/>
              <a:t>Combined</a:t>
            </a:r>
            <a:r>
              <a:rPr lang="en-US" sz="2400" dirty="0" smtClean="0"/>
              <a:t> 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9967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678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67553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Average Medical Deductible, in Plans with </a:t>
            </a:r>
            <a:r>
              <a:rPr lang="en-US" sz="2400" u="sng" dirty="0" smtClean="0"/>
              <a:t>Separate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Medical and Prescription Drug Deductibles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839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4"/>
              </a:rPr>
              <a:t>https://www.healthcare.gov/health-plan-information</a:t>
            </a:r>
            <a:r>
              <a:rPr lang="en-US" sz="1200" dirty="0" smtClean="0">
                <a:hlinkClick r:id="rId4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93554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Distribution of Medical Deductibles, for all Plans with </a:t>
            </a:r>
            <a:r>
              <a:rPr lang="en-US" sz="2400" u="sng" dirty="0" smtClean="0"/>
              <a:t>Separate </a:t>
            </a:r>
            <a:r>
              <a:rPr lang="en-US" sz="2400" dirty="0" smtClean="0"/>
              <a:t>Medical and Prescription Drug Deductible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1978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1016113"/>
            <a:ext cx="5724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Meta Offc Pro"/>
              </a:rPr>
              <a:t>Among Federally </a:t>
            </a:r>
            <a:r>
              <a:rPr lang="en-US" sz="1600" dirty="0">
                <a:latin typeface="Calibri" pitchFamily="34" charset="0"/>
                <a:cs typeface="Meta Offc Pro"/>
              </a:rPr>
              <a:t>F</a:t>
            </a:r>
            <a:r>
              <a:rPr lang="en-US" sz="1600" dirty="0" smtClean="0">
                <a:latin typeface="Calibri" pitchFamily="34" charset="0"/>
                <a:cs typeface="Meta Offc Pro"/>
              </a:rPr>
              <a:t>acilitated and Partnership Marketplaces in 2015 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SOURCE: Kaiser Family Foundation analysis of Marketplace plans in the 37 states with Federally Facilitated or Partnership exchanges in 2015 (including New Mexico</a:t>
            </a:r>
            <a:r>
              <a:rPr lang="en-US" sz="1200" dirty="0"/>
              <a:t>, </a:t>
            </a:r>
            <a:r>
              <a:rPr lang="en-US" sz="1200" dirty="0" smtClean="0"/>
              <a:t>Oregon</a:t>
            </a:r>
            <a:r>
              <a:rPr lang="en-US" sz="1200" dirty="0"/>
              <a:t>, and </a:t>
            </a:r>
            <a:r>
              <a:rPr lang="en-US" sz="1200" dirty="0" smtClean="0"/>
              <a:t>Nevada). Data are from </a:t>
            </a:r>
            <a:r>
              <a:rPr lang="en-US" sz="1200" dirty="0"/>
              <a:t>Healthcare.gov Health plan information for individuals and families </a:t>
            </a:r>
            <a:r>
              <a:rPr lang="en-US" sz="1200" dirty="0" smtClean="0"/>
              <a:t>available here: </a:t>
            </a:r>
            <a:r>
              <a:rPr lang="en-US" sz="1200" dirty="0">
                <a:hlinkClick r:id="rId3"/>
              </a:rPr>
              <a:t>https://www.healthcare.gov/health-plan-information</a:t>
            </a:r>
            <a:r>
              <a:rPr lang="en-US" sz="1200" dirty="0" smtClean="0">
                <a:hlinkClick r:id="rId3"/>
              </a:rPr>
              <a:t>/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3379390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1925</TotalTime>
  <Words>1229</Words>
  <Application>Microsoft Office PowerPoint</Application>
  <PresentationFormat>On-screen Show (4:3)</PresentationFormat>
  <Paragraphs>61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Blank</vt:lpstr>
      <vt:lpstr>Default with exhibit #</vt:lpstr>
      <vt:lpstr>Default with figure #</vt:lpstr>
      <vt:lpstr>Title page</vt:lpstr>
      <vt:lpstr>Medical and Prescription Drug Deductibles for Plans Offered in Federally Facilitated or Partnership Marketplaces for 2015</vt:lpstr>
      <vt:lpstr>Percent of Plans Where Medical Deductible is Combined with,  or Separate from, the Prescription Drug Deductible</vt:lpstr>
      <vt:lpstr>Average Medical Deductible, in Plans with Combined Medical and Prescription Drug Deductibles</vt:lpstr>
      <vt:lpstr>Distribution of Medical Deductibles, for all Plans with  Combined Medical and Prescription Drug Deductible</vt:lpstr>
      <vt:lpstr>Distribution of Medical Deductibles, for Bronze Plans with  Combined Medical and Prescription Drug Deductible</vt:lpstr>
      <vt:lpstr>Distribution of Medical Deductibles, for Silver Plans with  Combined Medical and Prescription Drug Deductibles</vt:lpstr>
      <vt:lpstr>Distribution of Medical Deductibles, for Gold Plans with  Combined Medical and Prescription Drug Deductibles</vt:lpstr>
      <vt:lpstr>Average Medical Deductible, in Plans with Separate  Medical and Prescription Drug Deductibles</vt:lpstr>
      <vt:lpstr>Distribution of Medical Deductibles, for all Plans with Separate Medical and Prescription Drug Deductible</vt:lpstr>
      <vt:lpstr>Distribution of Medical Deductibles, for Bronze Plans with  Separate Medical and Prescription Drug Deductibles</vt:lpstr>
      <vt:lpstr>Distribution of Medical Deductibles, for Silver Plans with  Separate Medical and Prescription Drug Deductibles</vt:lpstr>
      <vt:lpstr>Distribution of Medical Deductibles, for Gold Plans with  Separate Medical and Prescription Drug Deductibles</vt:lpstr>
      <vt:lpstr>Distribution of Medical Deductibles, for Platinum Plans with Separate Medical and Prescription Drug Deductibles</vt:lpstr>
      <vt:lpstr>Drug Deductibles</vt:lpstr>
      <vt:lpstr>Average Prescription Drug Deductible, for Plans with  Separate Medical and Prescription Drug Deductible</vt:lpstr>
      <vt:lpstr>Distribution of Prescription Drug Deductibles, for Bronze Plans with Separate Medical and Prescription Drug Deductibles</vt:lpstr>
      <vt:lpstr>Distribution of Prescription Drug Deductibles, for Silver Plans with Separate Medical and Prescription Drug Deductibles</vt:lpstr>
      <vt:lpstr>Distribution of Prescription Drug Deductibles, for Gold Plans with Separate Medical and Prescription Drug Deductibles</vt:lpstr>
      <vt:lpstr>Distribution of Prescription Drug Deductibles, for Platinum Plans with Separate Medical and Prescription Drug Deductibles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Deductibles</dc:title>
  <dc:creator>Cynthia Cox</dc:creator>
  <cp:lastModifiedBy>Kanani Kauka</cp:lastModifiedBy>
  <cp:revision>119</cp:revision>
  <dcterms:created xsi:type="dcterms:W3CDTF">2014-08-07T00:08:16Z</dcterms:created>
  <dcterms:modified xsi:type="dcterms:W3CDTF">2014-11-18T21:31:49Z</dcterms:modified>
</cp:coreProperties>
</file>