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3.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notesSlides/notesSlide4.xml" ContentType="application/vnd.openxmlformats-officedocument.presentationml.notesSlide+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notesSlides/notesSlide5.xml" ContentType="application/vnd.openxmlformats-officedocument.presentationml.notesSlide+xml"/>
  <Override PartName="/ppt/charts/chart19.xml" ContentType="application/vnd.openxmlformats-officedocument.drawingml.chart+xml"/>
  <Override PartName="/ppt/notesSlides/notesSlide6.xml" ContentType="application/vnd.openxmlformats-officedocument.presentationml.notesSlide+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notesSlides/notesSlide7.xml" ContentType="application/vnd.openxmlformats-officedocument.presentationml.notesSlide+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notesSlides/notesSlide8.xml" ContentType="application/vnd.openxmlformats-officedocument.presentationml.notesSlide+xml"/>
  <Override PartName="/ppt/charts/chart27.xml" ContentType="application/vnd.openxmlformats-officedocument.drawingml.chart+xml"/>
  <Override PartName="/ppt/notesSlides/notesSlide9.xml" ContentType="application/vnd.openxmlformats-officedocument.presentationml.notesSlide+xml"/>
  <Override PartName="/ppt/charts/chart28.xml" ContentType="application/vnd.openxmlformats-officedocument.drawingml.chart+xml"/>
  <Override PartName="/ppt/charts/chart29.xml" ContentType="application/vnd.openxmlformats-officedocument.drawingml.chart+xml"/>
  <Override PartName="/ppt/notesSlides/notesSlide10.xml" ContentType="application/vnd.openxmlformats-officedocument.presentationml.notesSlide+xml"/>
  <Override PartName="/ppt/charts/chart30.xml" ContentType="application/vnd.openxmlformats-officedocument.drawingml.chart+xml"/>
  <Override PartName="/ppt/charts/chart31.xml" ContentType="application/vnd.openxmlformats-officedocument.drawingml.chart+xml"/>
  <Override PartName="/ppt/notesSlides/notesSlide11.xml" ContentType="application/vnd.openxmlformats-officedocument.presentationml.notesSlide+xml"/>
  <Override PartName="/ppt/charts/chart32.xml" ContentType="application/vnd.openxmlformats-officedocument.drawingml.chart+xml"/>
  <Override PartName="/ppt/charts/chart33.xml" ContentType="application/vnd.openxmlformats-officedocument.drawingml.chart+xml"/>
  <Override PartName="/ppt/charts/chart34.xml" ContentType="application/vnd.openxmlformats-officedocument.drawingml.chart+xml"/>
  <Override PartName="/ppt/notesSlides/notesSlide12.xml" ContentType="application/vnd.openxmlformats-officedocument.presentationml.notesSlide+xml"/>
  <Override PartName="/ppt/charts/chart35.xml" ContentType="application/vnd.openxmlformats-officedocument.drawingml.chart+xml"/>
  <Override PartName="/ppt/notesSlides/notesSlide13.xml" ContentType="application/vnd.openxmlformats-officedocument.presentationml.notesSlide+xml"/>
  <Override PartName="/ppt/charts/chart36.xml" ContentType="application/vnd.openxmlformats-officedocument.drawingml.chart+xml"/>
  <Override PartName="/ppt/notesSlides/notesSlide14.xml" ContentType="application/vnd.openxmlformats-officedocument.presentationml.notesSlide+xml"/>
  <Override PartName="/ppt/charts/chart37.xml" ContentType="application/vnd.openxmlformats-officedocument.drawingml.chart+xml"/>
  <Override PartName="/ppt/notesSlides/notesSlide15.xml" ContentType="application/vnd.openxmlformats-officedocument.presentationml.notesSlide+xml"/>
  <Override PartName="/ppt/charts/chart38.xml" ContentType="application/vnd.openxmlformats-officedocument.drawingml.chart+xml"/>
  <Override PartName="/ppt/charts/chart39.xml" ContentType="application/vnd.openxmlformats-officedocument.drawingml.chart+xml"/>
  <Override PartName="/ppt/charts/chart40.xml" ContentType="application/vnd.openxmlformats-officedocument.drawingml.chart+xml"/>
  <Override PartName="/ppt/charts/chart41.xml" ContentType="application/vnd.openxmlformats-officedocument.drawingml.chart+xml"/>
  <Override PartName="/ppt/charts/chart42.xml" ContentType="application/vnd.openxmlformats-officedocument.drawingml.chart+xml"/>
  <Override PartName="/ppt/notesSlides/notesSlide16.xml" ContentType="application/vnd.openxmlformats-officedocument.presentationml.notesSlide+xml"/>
  <Override PartName="/ppt/charts/chart43.xml" ContentType="application/vnd.openxmlformats-officedocument.drawingml.chart+xml"/>
  <Override PartName="/ppt/notesSlides/notesSlide17.xml" ContentType="application/vnd.openxmlformats-officedocument.presentationml.notesSlide+xml"/>
  <Override PartName="/ppt/charts/chart44.xml" ContentType="application/vnd.openxmlformats-officedocument.drawingml.chart+xml"/>
  <Override PartName="/ppt/charts/chart45.xml" ContentType="application/vnd.openxmlformats-officedocument.drawingml.chart+xml"/>
  <Override PartName="/ppt/charts/chart46.xml" ContentType="application/vnd.openxmlformats-officedocument.drawingml.chart+xml"/>
  <Override PartName="/ppt/charts/chart47.xml" ContentType="application/vnd.openxmlformats-officedocument.drawingml.chart+xml"/>
  <Override PartName="/ppt/charts/chart48.xml" ContentType="application/vnd.openxmlformats-officedocument.drawingml.chart+xml"/>
  <Override PartName="/ppt/notesSlides/notesSlide18.xml" ContentType="application/vnd.openxmlformats-officedocument.presentationml.notesSlide+xml"/>
  <Override PartName="/ppt/charts/chart49.xml" ContentType="application/vnd.openxmlformats-officedocument.drawingml.chart+xml"/>
  <Override PartName="/ppt/notesSlides/notesSlide19.xml" ContentType="application/vnd.openxmlformats-officedocument.presentationml.notesSlide+xml"/>
  <Override PartName="/ppt/charts/chart50.xml" ContentType="application/vnd.openxmlformats-officedocument.drawingml.chart+xml"/>
  <Override PartName="/ppt/charts/chart51.xml" ContentType="application/vnd.openxmlformats-officedocument.drawingml.chart+xml"/>
  <Override PartName="/ppt/charts/chart52.xml" ContentType="application/vnd.openxmlformats-officedocument.drawingml.chart+xml"/>
  <Override PartName="/ppt/charts/chart53.xml" ContentType="application/vnd.openxmlformats-officedocument.drawingml.chart+xml"/>
  <Override PartName="/ppt/charts/chart54.xml" ContentType="application/vnd.openxmlformats-officedocument.drawingml.chart+xml"/>
  <Override PartName="/ppt/notesSlides/notesSlide20.xml" ContentType="application/vnd.openxmlformats-officedocument.presentationml.notesSlide+xml"/>
  <Override PartName="/ppt/charts/chart55.xml" ContentType="application/vnd.openxmlformats-officedocument.drawingml.chart+xml"/>
  <Override PartName="/ppt/notesSlides/notesSlide21.xml" ContentType="application/vnd.openxmlformats-officedocument.presentationml.notesSlide+xml"/>
  <Override PartName="/ppt/charts/chart56.xml" ContentType="application/vnd.openxmlformats-officedocument.drawingml.chart+xml"/>
  <Override PartName="/ppt/charts/chart57.xml" ContentType="application/vnd.openxmlformats-officedocument.drawingml.chart+xml"/>
  <Override PartName="/ppt/charts/chart58.xml" ContentType="application/vnd.openxmlformats-officedocument.drawingml.chart+xml"/>
  <Override PartName="/ppt/charts/chart59.xml" ContentType="application/vnd.openxmlformats-officedocument.drawingml.chart+xml"/>
  <Override PartName="/ppt/notesSlides/notesSlide22.xml" ContentType="application/vnd.openxmlformats-officedocument.presentationml.notesSlide+xml"/>
  <Override PartName="/ppt/charts/chart60.xml" ContentType="application/vnd.openxmlformats-officedocument.drawingml.chart+xml"/>
  <Override PartName="/ppt/notesSlides/notesSlide23.xml" ContentType="application/vnd.openxmlformats-officedocument.presentationml.notesSlide+xml"/>
  <Override PartName="/ppt/charts/chart61.xml" ContentType="application/vnd.openxmlformats-officedocument.drawingml.chart+xml"/>
  <Override PartName="/ppt/notesSlides/notesSlide24.xml" ContentType="application/vnd.openxmlformats-officedocument.presentationml.notesSlide+xml"/>
  <Override PartName="/ppt/charts/chart62.xml" ContentType="application/vnd.openxmlformats-officedocument.drawingml.chart+xml"/>
  <Override PartName="/ppt/charts/chart63.xml" ContentType="application/vnd.openxmlformats-officedocument.drawingml.chart+xml"/>
  <Override PartName="/ppt/charts/chart64.xml" ContentType="application/vnd.openxmlformats-officedocument.drawingml.chart+xml"/>
  <Override PartName="/ppt/notesSlides/notesSlide25.xml" ContentType="application/vnd.openxmlformats-officedocument.presentationml.notesSlide+xml"/>
  <Override PartName="/ppt/charts/chart6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 id="2147483668" r:id="rId2"/>
    <p:sldMasterId id="2147483673" r:id="rId3"/>
    <p:sldMasterId id="2147483666" r:id="rId4"/>
  </p:sldMasterIdLst>
  <p:notesMasterIdLst>
    <p:notesMasterId r:id="rId79"/>
  </p:notesMasterIdLst>
  <p:sldIdLst>
    <p:sldId id="368" r:id="rId5"/>
    <p:sldId id="369" r:id="rId6"/>
    <p:sldId id="346" r:id="rId7"/>
    <p:sldId id="347" r:id="rId8"/>
    <p:sldId id="348" r:id="rId9"/>
    <p:sldId id="349" r:id="rId10"/>
    <p:sldId id="350" r:id="rId11"/>
    <p:sldId id="351" r:id="rId12"/>
    <p:sldId id="366" r:id="rId13"/>
    <p:sldId id="364" r:id="rId14"/>
    <p:sldId id="353" r:id="rId15"/>
    <p:sldId id="354" r:id="rId16"/>
    <p:sldId id="355" r:id="rId17"/>
    <p:sldId id="356" r:id="rId18"/>
    <p:sldId id="357" r:id="rId19"/>
    <p:sldId id="371" r:id="rId20"/>
    <p:sldId id="359" r:id="rId21"/>
    <p:sldId id="360" r:id="rId22"/>
    <p:sldId id="361" r:id="rId23"/>
    <p:sldId id="362" r:id="rId24"/>
    <p:sldId id="363" r:id="rId25"/>
    <p:sldId id="372" r:id="rId26"/>
    <p:sldId id="279" r:id="rId27"/>
    <p:sldId id="280" r:id="rId28"/>
    <p:sldId id="281" r:id="rId29"/>
    <p:sldId id="282" r:id="rId30"/>
    <p:sldId id="283" r:id="rId31"/>
    <p:sldId id="373" r:id="rId32"/>
    <p:sldId id="285" r:id="rId33"/>
    <p:sldId id="286" r:id="rId34"/>
    <p:sldId id="287" r:id="rId35"/>
    <p:sldId id="374" r:id="rId36"/>
    <p:sldId id="289" r:id="rId37"/>
    <p:sldId id="290" r:id="rId38"/>
    <p:sldId id="291" r:id="rId39"/>
    <p:sldId id="292" r:id="rId40"/>
    <p:sldId id="293" r:id="rId41"/>
    <p:sldId id="294" r:id="rId42"/>
    <p:sldId id="295" r:id="rId43"/>
    <p:sldId id="296" r:id="rId44"/>
    <p:sldId id="297" r:id="rId45"/>
    <p:sldId id="298" r:id="rId46"/>
    <p:sldId id="376"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 id="312" r:id="rId60"/>
    <p:sldId id="313" r:id="rId61"/>
    <p:sldId id="314" r:id="rId62"/>
    <p:sldId id="315" r:id="rId63"/>
    <p:sldId id="316" r:id="rId64"/>
    <p:sldId id="317" r:id="rId65"/>
    <p:sldId id="377" r:id="rId66"/>
    <p:sldId id="378" r:id="rId67"/>
    <p:sldId id="379" r:id="rId68"/>
    <p:sldId id="380" r:id="rId69"/>
    <p:sldId id="381" r:id="rId70"/>
    <p:sldId id="323" r:id="rId71"/>
    <p:sldId id="385" r:id="rId72"/>
    <p:sldId id="386" r:id="rId73"/>
    <p:sldId id="387" r:id="rId74"/>
    <p:sldId id="388" r:id="rId75"/>
    <p:sldId id="382" r:id="rId76"/>
    <p:sldId id="384" r:id="rId77"/>
    <p:sldId id="383" r:id="rId7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410" autoAdjust="0"/>
    <p:restoredTop sz="84379" autoAdjust="0"/>
  </p:normalViewPr>
  <p:slideViewPr>
    <p:cSldViewPr>
      <p:cViewPr>
        <p:scale>
          <a:sx n="75" d="100"/>
          <a:sy n="75" d="100"/>
        </p:scale>
        <p:origin x="-516" y="-612"/>
      </p:cViewPr>
      <p:guideLst>
        <p:guide orient="horz" pos="2160"/>
        <p:guide pos="2880"/>
      </p:guideLst>
    </p:cSldViewPr>
  </p:slideViewPr>
  <p:outlineViewPr>
    <p:cViewPr>
      <p:scale>
        <a:sx n="33" d="100"/>
        <a:sy n="33" d="100"/>
      </p:scale>
      <p:origin x="36"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2" d="100"/>
          <a:sy n="82" d="100"/>
        </p:scale>
        <p:origin x="-3180"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6" Type="http://schemas.openxmlformats.org/officeDocument/2006/relationships/slide" Target="slides/slide72.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notesMaster" Target="notesMasters/notesMaster1.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2.xlsx"/></Relationships>
</file>

<file path=ppt/charts/_rels/chart33.xml.rels><?xml version="1.0" encoding="UTF-8" standalone="yes"?>
<Relationships xmlns="http://schemas.openxmlformats.org/package/2006/relationships"><Relationship Id="rId1" Type="http://schemas.openxmlformats.org/officeDocument/2006/relationships/package" Target="../embeddings/Microsoft_Excel_Worksheet33.xlsx"/></Relationships>
</file>

<file path=ppt/charts/_rels/chart34.xml.rels><?xml version="1.0" encoding="UTF-8" standalone="yes"?>
<Relationships xmlns="http://schemas.openxmlformats.org/package/2006/relationships"><Relationship Id="rId1" Type="http://schemas.openxmlformats.org/officeDocument/2006/relationships/package" Target="../embeddings/Microsoft_Excel_Worksheet34.xlsx"/></Relationships>
</file>

<file path=ppt/charts/_rels/chart35.xml.rels><?xml version="1.0" encoding="UTF-8" standalone="yes"?>
<Relationships xmlns="http://schemas.openxmlformats.org/package/2006/relationships"><Relationship Id="rId1" Type="http://schemas.openxmlformats.org/officeDocument/2006/relationships/package" Target="../embeddings/Microsoft_Excel_Worksheet35.xlsx"/></Relationships>
</file>

<file path=ppt/charts/_rels/chart36.xml.rels><?xml version="1.0" encoding="UTF-8" standalone="yes"?>
<Relationships xmlns="http://schemas.openxmlformats.org/package/2006/relationships"><Relationship Id="rId1" Type="http://schemas.openxmlformats.org/officeDocument/2006/relationships/package" Target="../embeddings/Microsoft_Excel_Worksheet36.xlsx"/></Relationships>
</file>

<file path=ppt/charts/_rels/chart37.xml.rels><?xml version="1.0" encoding="UTF-8" standalone="yes"?>
<Relationships xmlns="http://schemas.openxmlformats.org/package/2006/relationships"><Relationship Id="rId1" Type="http://schemas.openxmlformats.org/officeDocument/2006/relationships/package" Target="../embeddings/Microsoft_Excel_Worksheet37.xlsx"/></Relationships>
</file>

<file path=ppt/charts/_rels/chart38.xml.rels><?xml version="1.0" encoding="UTF-8" standalone="yes"?>
<Relationships xmlns="http://schemas.openxmlformats.org/package/2006/relationships"><Relationship Id="rId1" Type="http://schemas.openxmlformats.org/officeDocument/2006/relationships/package" Target="../embeddings/Microsoft_Excel_Worksheet38.xlsx"/></Relationships>
</file>

<file path=ppt/charts/_rels/chart39.xml.rels><?xml version="1.0" encoding="UTF-8" standalone="yes"?>
<Relationships xmlns="http://schemas.openxmlformats.org/package/2006/relationships"><Relationship Id="rId1" Type="http://schemas.openxmlformats.org/officeDocument/2006/relationships/package" Target="../embeddings/Microsoft_Excel_Worksheet39.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40.xml.rels><?xml version="1.0" encoding="UTF-8" standalone="yes"?>
<Relationships xmlns="http://schemas.openxmlformats.org/package/2006/relationships"><Relationship Id="rId1" Type="http://schemas.openxmlformats.org/officeDocument/2006/relationships/package" Target="../embeddings/Microsoft_Excel_Worksheet40.xlsx"/></Relationships>
</file>

<file path=ppt/charts/_rels/chart41.xml.rels><?xml version="1.0" encoding="UTF-8" standalone="yes"?>
<Relationships xmlns="http://schemas.openxmlformats.org/package/2006/relationships"><Relationship Id="rId1" Type="http://schemas.openxmlformats.org/officeDocument/2006/relationships/package" Target="../embeddings/Microsoft_Excel_Worksheet41.xlsx"/></Relationships>
</file>

<file path=ppt/charts/_rels/chart42.xml.rels><?xml version="1.0" encoding="UTF-8" standalone="yes"?>
<Relationships xmlns="http://schemas.openxmlformats.org/package/2006/relationships"><Relationship Id="rId1" Type="http://schemas.openxmlformats.org/officeDocument/2006/relationships/package" Target="../embeddings/Microsoft_Excel_Worksheet42.xlsx"/></Relationships>
</file>

<file path=ppt/charts/_rels/chart43.xml.rels><?xml version="1.0" encoding="UTF-8" standalone="yes"?>
<Relationships xmlns="http://schemas.openxmlformats.org/package/2006/relationships"><Relationship Id="rId1" Type="http://schemas.openxmlformats.org/officeDocument/2006/relationships/package" Target="../embeddings/Microsoft_Excel_Worksheet43.xlsx"/></Relationships>
</file>

<file path=ppt/charts/_rels/chart44.xml.rels><?xml version="1.0" encoding="UTF-8" standalone="yes"?>
<Relationships xmlns="http://schemas.openxmlformats.org/package/2006/relationships"><Relationship Id="rId1" Type="http://schemas.openxmlformats.org/officeDocument/2006/relationships/package" Target="../embeddings/Microsoft_Excel_Worksheet44.xlsx"/></Relationships>
</file>

<file path=ppt/charts/_rels/chart45.xml.rels><?xml version="1.0" encoding="UTF-8" standalone="yes"?>
<Relationships xmlns="http://schemas.openxmlformats.org/package/2006/relationships"><Relationship Id="rId1" Type="http://schemas.openxmlformats.org/officeDocument/2006/relationships/package" Target="../embeddings/Microsoft_Excel_Worksheet45.xlsx"/></Relationships>
</file>

<file path=ppt/charts/_rels/chart46.xml.rels><?xml version="1.0" encoding="UTF-8" standalone="yes"?>
<Relationships xmlns="http://schemas.openxmlformats.org/package/2006/relationships"><Relationship Id="rId1" Type="http://schemas.openxmlformats.org/officeDocument/2006/relationships/package" Target="../embeddings/Microsoft_Excel_Worksheet46.xlsx"/></Relationships>
</file>

<file path=ppt/charts/_rels/chart47.xml.rels><?xml version="1.0" encoding="UTF-8" standalone="yes"?>
<Relationships xmlns="http://schemas.openxmlformats.org/package/2006/relationships"><Relationship Id="rId1" Type="http://schemas.openxmlformats.org/officeDocument/2006/relationships/package" Target="../embeddings/Microsoft_Excel_Worksheet47.xlsx"/></Relationships>
</file>

<file path=ppt/charts/_rels/chart48.xml.rels><?xml version="1.0" encoding="UTF-8" standalone="yes"?>
<Relationships xmlns="http://schemas.openxmlformats.org/package/2006/relationships"><Relationship Id="rId1" Type="http://schemas.openxmlformats.org/officeDocument/2006/relationships/package" Target="../embeddings/Microsoft_Excel_Worksheet48.xlsx"/></Relationships>
</file>

<file path=ppt/charts/_rels/chart49.xml.rels><?xml version="1.0" encoding="UTF-8" standalone="yes"?>
<Relationships xmlns="http://schemas.openxmlformats.org/package/2006/relationships"><Relationship Id="rId1" Type="http://schemas.openxmlformats.org/officeDocument/2006/relationships/package" Target="../embeddings/Microsoft_Excel_Worksheet49.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50.xml.rels><?xml version="1.0" encoding="UTF-8" standalone="yes"?>
<Relationships xmlns="http://schemas.openxmlformats.org/package/2006/relationships"><Relationship Id="rId1" Type="http://schemas.openxmlformats.org/officeDocument/2006/relationships/package" Target="../embeddings/Microsoft_Excel_Worksheet50.xlsx"/></Relationships>
</file>

<file path=ppt/charts/_rels/chart51.xml.rels><?xml version="1.0" encoding="UTF-8" standalone="yes"?>
<Relationships xmlns="http://schemas.openxmlformats.org/package/2006/relationships"><Relationship Id="rId1" Type="http://schemas.openxmlformats.org/officeDocument/2006/relationships/package" Target="../embeddings/Microsoft_Excel_Worksheet51.xlsx"/></Relationships>
</file>

<file path=ppt/charts/_rels/chart52.xml.rels><?xml version="1.0" encoding="UTF-8" standalone="yes"?>
<Relationships xmlns="http://schemas.openxmlformats.org/package/2006/relationships"><Relationship Id="rId1" Type="http://schemas.openxmlformats.org/officeDocument/2006/relationships/package" Target="../embeddings/Microsoft_Excel_Worksheet52.xlsx"/></Relationships>
</file>

<file path=ppt/charts/_rels/chart53.xml.rels><?xml version="1.0" encoding="UTF-8" standalone="yes"?>
<Relationships xmlns="http://schemas.openxmlformats.org/package/2006/relationships"><Relationship Id="rId1" Type="http://schemas.openxmlformats.org/officeDocument/2006/relationships/package" Target="../embeddings/Microsoft_Excel_Worksheet53.xlsx"/></Relationships>
</file>

<file path=ppt/charts/_rels/chart54.xml.rels><?xml version="1.0" encoding="UTF-8" standalone="yes"?>
<Relationships xmlns="http://schemas.openxmlformats.org/package/2006/relationships"><Relationship Id="rId1" Type="http://schemas.openxmlformats.org/officeDocument/2006/relationships/package" Target="../embeddings/Microsoft_Excel_Worksheet54.xlsx"/></Relationships>
</file>

<file path=ppt/charts/_rels/chart55.xml.rels><?xml version="1.0" encoding="UTF-8" standalone="yes"?>
<Relationships xmlns="http://schemas.openxmlformats.org/package/2006/relationships"><Relationship Id="rId1" Type="http://schemas.openxmlformats.org/officeDocument/2006/relationships/package" Target="../embeddings/Microsoft_Excel_Worksheet55.xlsx"/></Relationships>
</file>

<file path=ppt/charts/_rels/chart56.xml.rels><?xml version="1.0" encoding="UTF-8" standalone="yes"?>
<Relationships xmlns="http://schemas.openxmlformats.org/package/2006/relationships"><Relationship Id="rId1" Type="http://schemas.openxmlformats.org/officeDocument/2006/relationships/package" Target="../embeddings/Microsoft_Excel_Worksheet56.xlsx"/></Relationships>
</file>

<file path=ppt/charts/_rels/chart57.xml.rels><?xml version="1.0" encoding="UTF-8" standalone="yes"?>
<Relationships xmlns="http://schemas.openxmlformats.org/package/2006/relationships"><Relationship Id="rId1" Type="http://schemas.openxmlformats.org/officeDocument/2006/relationships/package" Target="../embeddings/Microsoft_Excel_Worksheet57.xlsx"/></Relationships>
</file>

<file path=ppt/charts/_rels/chart58.xml.rels><?xml version="1.0" encoding="UTF-8" standalone="yes"?>
<Relationships xmlns="http://schemas.openxmlformats.org/package/2006/relationships"><Relationship Id="rId1" Type="http://schemas.openxmlformats.org/officeDocument/2006/relationships/package" Target="../embeddings/Microsoft_Excel_Worksheet58.xlsx"/></Relationships>
</file>

<file path=ppt/charts/_rels/chart59.xml.rels><?xml version="1.0" encoding="UTF-8" standalone="yes"?>
<Relationships xmlns="http://schemas.openxmlformats.org/package/2006/relationships"><Relationship Id="rId1" Type="http://schemas.openxmlformats.org/officeDocument/2006/relationships/package" Target="../embeddings/Microsoft_Excel_Worksheet59.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60.xml.rels><?xml version="1.0" encoding="UTF-8" standalone="yes"?>
<Relationships xmlns="http://schemas.openxmlformats.org/package/2006/relationships"><Relationship Id="rId1" Type="http://schemas.openxmlformats.org/officeDocument/2006/relationships/package" Target="../embeddings/Microsoft_Excel_Worksheet60.xlsx"/></Relationships>
</file>

<file path=ppt/charts/_rels/chart61.xml.rels><?xml version="1.0" encoding="UTF-8" standalone="yes"?>
<Relationships xmlns="http://schemas.openxmlformats.org/package/2006/relationships"><Relationship Id="rId1" Type="http://schemas.openxmlformats.org/officeDocument/2006/relationships/package" Target="../embeddings/Microsoft_Excel_Worksheet61.xlsx"/></Relationships>
</file>

<file path=ppt/charts/_rels/chart62.xml.rels><?xml version="1.0" encoding="UTF-8" standalone="yes"?>
<Relationships xmlns="http://schemas.openxmlformats.org/package/2006/relationships"><Relationship Id="rId1" Type="http://schemas.openxmlformats.org/officeDocument/2006/relationships/package" Target="../embeddings/Microsoft_Excel_Worksheet62.xlsx"/></Relationships>
</file>

<file path=ppt/charts/_rels/chart63.xml.rels><?xml version="1.0" encoding="UTF-8" standalone="yes"?>
<Relationships xmlns="http://schemas.openxmlformats.org/package/2006/relationships"><Relationship Id="rId1" Type="http://schemas.openxmlformats.org/officeDocument/2006/relationships/package" Target="../embeddings/Microsoft_Excel_Worksheet63.xlsx"/></Relationships>
</file>

<file path=ppt/charts/_rels/chart64.xml.rels><?xml version="1.0" encoding="UTF-8" standalone="yes"?>
<Relationships xmlns="http://schemas.openxmlformats.org/package/2006/relationships"><Relationship Id="rId1" Type="http://schemas.openxmlformats.org/officeDocument/2006/relationships/package" Target="../embeddings/Microsoft_Excel_Worksheet64.xlsx"/></Relationships>
</file>

<file path=ppt/charts/_rels/chart65.xml.rels><?xml version="1.0" encoding="UTF-8" standalone="yes"?>
<Relationships xmlns="http://schemas.openxmlformats.org/package/2006/relationships"><Relationship Id="rId1" Type="http://schemas.openxmlformats.org/officeDocument/2006/relationships/package" Target="../embeddings/Microsoft_Excel_Worksheet6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Combined</c:v>
                </c:pt>
              </c:strCache>
            </c:strRef>
          </c:tx>
          <c:spPr>
            <a:ln>
              <a:solidFill>
                <a:schemeClr val="tx1"/>
              </a:solidFill>
            </a:ln>
          </c:spPr>
          <c:invertIfNegative val="0"/>
          <c:dLbls>
            <c:txPr>
              <a:bodyPr/>
              <a:lstStyle/>
              <a:p>
                <a:pPr>
                  <a:defRPr sz="120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0.89</c:v>
                </c:pt>
                <c:pt idx="1">
                  <c:v>0.56000000000000005</c:v>
                </c:pt>
                <c:pt idx="2">
                  <c:v>0.43</c:v>
                </c:pt>
                <c:pt idx="3">
                  <c:v>0.27</c:v>
                </c:pt>
              </c:numCache>
            </c:numRef>
          </c:val>
        </c:ser>
        <c:ser>
          <c:idx val="1"/>
          <c:order val="1"/>
          <c:tx>
            <c:strRef>
              <c:f>Sheet1!$C$1</c:f>
              <c:strCache>
                <c:ptCount val="1"/>
                <c:pt idx="0">
                  <c:v>Separate</c:v>
                </c:pt>
              </c:strCache>
            </c:strRef>
          </c:tx>
          <c:spPr>
            <a:solidFill>
              <a:schemeClr val="accent6"/>
            </a:solidFill>
            <a:ln>
              <a:solidFill>
                <a:schemeClr val="tx1"/>
              </a:solidFill>
            </a:ln>
          </c:spPr>
          <c:invertIfNegative val="0"/>
          <c:dLbls>
            <c:txPr>
              <a:bodyPr/>
              <a:lstStyle/>
              <a:p>
                <a:pPr>
                  <a:defRPr sz="120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0.11</c:v>
                </c:pt>
                <c:pt idx="1">
                  <c:v>0.44</c:v>
                </c:pt>
                <c:pt idx="2">
                  <c:v>0.56999999999999995</c:v>
                </c:pt>
                <c:pt idx="3">
                  <c:v>0.73</c:v>
                </c:pt>
              </c:numCache>
            </c:numRef>
          </c:val>
        </c:ser>
        <c:dLbls>
          <c:showLegendKey val="0"/>
          <c:showVal val="0"/>
          <c:showCatName val="0"/>
          <c:showSerName val="0"/>
          <c:showPercent val="0"/>
          <c:showBubbleSize val="0"/>
        </c:dLbls>
        <c:gapWidth val="150"/>
        <c:overlap val="100"/>
        <c:axId val="31785728"/>
        <c:axId val="31787264"/>
      </c:barChart>
      <c:catAx>
        <c:axId val="31785728"/>
        <c:scaling>
          <c:orientation val="minMax"/>
        </c:scaling>
        <c:delete val="0"/>
        <c:axPos val="b"/>
        <c:majorTickMark val="out"/>
        <c:minorTickMark val="none"/>
        <c:tickLblPos val="nextTo"/>
        <c:txPr>
          <a:bodyPr/>
          <a:lstStyle/>
          <a:p>
            <a:pPr>
              <a:defRPr sz="1400" b="1"/>
            </a:pPr>
            <a:endParaRPr lang="en-US"/>
          </a:p>
        </c:txPr>
        <c:crossAx val="31787264"/>
        <c:crosses val="autoZero"/>
        <c:auto val="1"/>
        <c:lblAlgn val="ctr"/>
        <c:lblOffset val="100"/>
        <c:noMultiLvlLbl val="0"/>
      </c:catAx>
      <c:valAx>
        <c:axId val="31787264"/>
        <c:scaling>
          <c:orientation val="minMax"/>
        </c:scaling>
        <c:delete val="0"/>
        <c:axPos val="l"/>
        <c:majorGridlines>
          <c:spPr>
            <a:ln>
              <a:noFill/>
            </a:ln>
          </c:spPr>
        </c:majorGridlines>
        <c:numFmt formatCode="0%" sourceLinked="1"/>
        <c:majorTickMark val="out"/>
        <c:minorTickMark val="none"/>
        <c:tickLblPos val="nextTo"/>
        <c:txPr>
          <a:bodyPr/>
          <a:lstStyle/>
          <a:p>
            <a:pPr>
              <a:defRPr sz="1200"/>
            </a:pPr>
            <a:endParaRPr lang="en-US"/>
          </a:p>
        </c:txPr>
        <c:crossAx val="31785728"/>
        <c:crosses val="autoZero"/>
        <c:crossBetween val="between"/>
      </c:valAx>
    </c:plotArea>
    <c:legend>
      <c:legendPos val="r"/>
      <c:layout/>
      <c:overlay val="0"/>
      <c:txPr>
        <a:bodyPr/>
        <a:lstStyle/>
        <a:p>
          <a:pPr>
            <a:defRPr sz="12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spPr>
            <a:solidFill>
              <a:schemeClr val="bg2">
                <a:lumMod val="50000"/>
              </a:schemeClr>
            </a:solidFill>
            <a:ln>
              <a:solidFill>
                <a:schemeClr val="tx1"/>
              </a:solidFill>
            </a:ln>
          </c:spPr>
          <c:invertIfNegative val="0"/>
          <c:dLbls>
            <c:txPr>
              <a:bodyPr/>
              <a:lstStyle/>
              <a:p>
                <a:pPr algn="ctr">
                  <a:defRPr lang="en-US" sz="1200" b="0" i="0" u="none" strike="noStrike" kern="1200" baseline="0">
                    <a:solidFill>
                      <a:srgbClr val="000000"/>
                    </a:solidFill>
                    <a:latin typeface="+mn-lt"/>
                    <a:ea typeface="+mn-ea"/>
                    <a:cs typeface="+mn-cs"/>
                  </a:defRPr>
                </a:pPr>
                <a:endParaRPr lang="en-US"/>
              </a:p>
            </c:txPr>
            <c:showLegendKey val="0"/>
            <c:showVal val="1"/>
            <c:showCatName val="0"/>
            <c:showSerName val="0"/>
            <c:showPercent val="0"/>
            <c:showBubbleSize val="0"/>
            <c:showLeaderLines val="0"/>
          </c:dLbls>
          <c:cat>
            <c:strRef>
              <c:f>Sheet1!$A$1:$E$1</c:f>
              <c:strCache>
                <c:ptCount val="5"/>
                <c:pt idx="0">
                  <c:v>$2500 or less</c:v>
                </c:pt>
                <c:pt idx="1">
                  <c:v>&gt;$2500 -$4000</c:v>
                </c:pt>
                <c:pt idx="2">
                  <c:v>&gt;4000 - $5000</c:v>
                </c:pt>
                <c:pt idx="3">
                  <c:v>&gt;$5000 - $6000</c:v>
                </c:pt>
                <c:pt idx="4">
                  <c:v>Over $6000</c:v>
                </c:pt>
              </c:strCache>
            </c:strRef>
          </c:cat>
          <c:val>
            <c:numRef>
              <c:f>Sheet1!$A$2:$E$2</c:f>
              <c:numCache>
                <c:formatCode>0%</c:formatCode>
                <c:ptCount val="5"/>
                <c:pt idx="0">
                  <c:v>0.01</c:v>
                </c:pt>
                <c:pt idx="1">
                  <c:v>0.12</c:v>
                </c:pt>
                <c:pt idx="2">
                  <c:v>0.25</c:v>
                </c:pt>
                <c:pt idx="3">
                  <c:v>0.24</c:v>
                </c:pt>
                <c:pt idx="4">
                  <c:v>0.38</c:v>
                </c:pt>
              </c:numCache>
            </c:numRef>
          </c:val>
        </c:ser>
        <c:dLbls>
          <c:showLegendKey val="0"/>
          <c:showVal val="0"/>
          <c:showCatName val="0"/>
          <c:showSerName val="0"/>
          <c:showPercent val="0"/>
          <c:showBubbleSize val="0"/>
        </c:dLbls>
        <c:gapWidth val="150"/>
        <c:axId val="104408192"/>
        <c:axId val="104409728"/>
      </c:barChart>
      <c:catAx>
        <c:axId val="104408192"/>
        <c:scaling>
          <c:orientation val="minMax"/>
        </c:scaling>
        <c:delete val="0"/>
        <c:axPos val="b"/>
        <c:numFmt formatCode="General" sourceLinked="1"/>
        <c:majorTickMark val="out"/>
        <c:minorTickMark val="none"/>
        <c:tickLblPos val="nextTo"/>
        <c:txPr>
          <a:bodyPr/>
          <a:lstStyle/>
          <a:p>
            <a:pPr algn="ctr">
              <a:defRPr lang="en-US" sz="1200" b="1" i="0" u="none" strike="noStrike" kern="1200" baseline="0">
                <a:solidFill>
                  <a:srgbClr val="000000"/>
                </a:solidFill>
                <a:latin typeface="+mn-lt"/>
                <a:ea typeface="+mn-ea"/>
                <a:cs typeface="+mn-cs"/>
              </a:defRPr>
            </a:pPr>
            <a:endParaRPr lang="en-US"/>
          </a:p>
        </c:txPr>
        <c:crossAx val="104409728"/>
        <c:crosses val="autoZero"/>
        <c:auto val="1"/>
        <c:lblAlgn val="ctr"/>
        <c:lblOffset val="100"/>
        <c:noMultiLvlLbl val="0"/>
      </c:catAx>
      <c:valAx>
        <c:axId val="104409728"/>
        <c:scaling>
          <c:orientation val="minMax"/>
        </c:scaling>
        <c:delete val="0"/>
        <c:axPos val="l"/>
        <c:majorGridlines>
          <c:spPr>
            <a:ln>
              <a:noFill/>
            </a:ln>
          </c:spPr>
        </c:majorGridlines>
        <c:numFmt formatCode="0%" sourceLinked="1"/>
        <c:majorTickMark val="out"/>
        <c:minorTickMark val="none"/>
        <c:tickLblPos val="nextTo"/>
        <c:txPr>
          <a:bodyPr/>
          <a:lstStyle/>
          <a:p>
            <a:pPr>
              <a:defRPr sz="1200"/>
            </a:pPr>
            <a:endParaRPr lang="en-US"/>
          </a:p>
        </c:txPr>
        <c:crossAx val="10440819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spPr>
            <a:solidFill>
              <a:schemeClr val="bg1">
                <a:lumMod val="50000"/>
              </a:schemeClr>
            </a:solidFill>
            <a:ln>
              <a:solidFill>
                <a:schemeClr val="tx1"/>
              </a:solidFill>
            </a:ln>
          </c:spPr>
          <c:invertIfNegative val="0"/>
          <c:dLbls>
            <c:txPr>
              <a:bodyPr/>
              <a:lstStyle/>
              <a:p>
                <a:pPr algn="ctr">
                  <a:defRPr lang="en-US" sz="1200" b="0" i="0" u="none" strike="noStrike" kern="1200" baseline="0">
                    <a:solidFill>
                      <a:srgbClr val="000000"/>
                    </a:solidFill>
                    <a:latin typeface="+mn-lt"/>
                    <a:ea typeface="+mn-ea"/>
                    <a:cs typeface="+mn-cs"/>
                  </a:defRPr>
                </a:pPr>
                <a:endParaRPr lang="en-US"/>
              </a:p>
            </c:txPr>
            <c:showLegendKey val="0"/>
            <c:showVal val="1"/>
            <c:showCatName val="0"/>
            <c:showSerName val="0"/>
            <c:showPercent val="0"/>
            <c:showBubbleSize val="0"/>
            <c:showLeaderLines val="0"/>
          </c:dLbls>
          <c:cat>
            <c:strRef>
              <c:f>Sheet1!$A$1:$F$1</c:f>
              <c:strCache>
                <c:ptCount val="6"/>
                <c:pt idx="0">
                  <c:v>$0 </c:v>
                </c:pt>
                <c:pt idx="1">
                  <c:v>&gt;$0 - $2000</c:v>
                </c:pt>
                <c:pt idx="2">
                  <c:v>$&gt;2000 -$3000</c:v>
                </c:pt>
                <c:pt idx="3">
                  <c:v>&gt;$3000 - $4000</c:v>
                </c:pt>
                <c:pt idx="4">
                  <c:v>&gt;$4000 - $5000</c:v>
                </c:pt>
                <c:pt idx="5">
                  <c:v>Over $5000</c:v>
                </c:pt>
              </c:strCache>
            </c:strRef>
          </c:cat>
          <c:val>
            <c:numRef>
              <c:f>Sheet1!$A$2:$F$2</c:f>
              <c:numCache>
                <c:formatCode>0%</c:formatCode>
                <c:ptCount val="6"/>
                <c:pt idx="0">
                  <c:v>0.01</c:v>
                </c:pt>
                <c:pt idx="1">
                  <c:v>0.19</c:v>
                </c:pt>
                <c:pt idx="2">
                  <c:v>0.28999999999999998</c:v>
                </c:pt>
                <c:pt idx="3">
                  <c:v>0.3</c:v>
                </c:pt>
                <c:pt idx="4">
                  <c:v>0.16</c:v>
                </c:pt>
                <c:pt idx="5">
                  <c:v>0.05</c:v>
                </c:pt>
              </c:numCache>
            </c:numRef>
          </c:val>
        </c:ser>
        <c:dLbls>
          <c:showLegendKey val="0"/>
          <c:showVal val="0"/>
          <c:showCatName val="0"/>
          <c:showSerName val="0"/>
          <c:showPercent val="0"/>
          <c:showBubbleSize val="0"/>
        </c:dLbls>
        <c:gapWidth val="150"/>
        <c:axId val="109718528"/>
        <c:axId val="109724416"/>
      </c:barChart>
      <c:catAx>
        <c:axId val="109718528"/>
        <c:scaling>
          <c:orientation val="minMax"/>
        </c:scaling>
        <c:delete val="0"/>
        <c:axPos val="b"/>
        <c:numFmt formatCode="General" sourceLinked="1"/>
        <c:majorTickMark val="out"/>
        <c:minorTickMark val="none"/>
        <c:tickLblPos val="nextTo"/>
        <c:txPr>
          <a:bodyPr/>
          <a:lstStyle/>
          <a:p>
            <a:pPr algn="ctr">
              <a:defRPr lang="en-US" sz="1200" b="1" i="0" u="none" strike="noStrike" kern="1200" baseline="0">
                <a:solidFill>
                  <a:srgbClr val="000000"/>
                </a:solidFill>
                <a:latin typeface="+mn-lt"/>
                <a:ea typeface="+mn-ea"/>
                <a:cs typeface="+mn-cs"/>
              </a:defRPr>
            </a:pPr>
            <a:endParaRPr lang="en-US"/>
          </a:p>
        </c:txPr>
        <c:crossAx val="109724416"/>
        <c:crosses val="autoZero"/>
        <c:auto val="1"/>
        <c:lblAlgn val="ctr"/>
        <c:lblOffset val="100"/>
        <c:noMultiLvlLbl val="0"/>
      </c:catAx>
      <c:valAx>
        <c:axId val="109724416"/>
        <c:scaling>
          <c:orientation val="minMax"/>
        </c:scaling>
        <c:delete val="0"/>
        <c:axPos val="l"/>
        <c:majorGridlines>
          <c:spPr>
            <a:ln>
              <a:noFill/>
            </a:ln>
          </c:spPr>
        </c:majorGridlines>
        <c:numFmt formatCode="0%" sourceLinked="1"/>
        <c:majorTickMark val="out"/>
        <c:minorTickMark val="none"/>
        <c:tickLblPos val="nextTo"/>
        <c:txPr>
          <a:bodyPr/>
          <a:lstStyle/>
          <a:p>
            <a:pPr>
              <a:defRPr sz="1200"/>
            </a:pPr>
            <a:endParaRPr lang="en-US"/>
          </a:p>
        </c:txPr>
        <c:crossAx val="10971852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spPr>
            <a:solidFill>
              <a:schemeClr val="bg2">
                <a:lumMod val="60000"/>
                <a:lumOff val="40000"/>
              </a:schemeClr>
            </a:solidFill>
            <a:ln>
              <a:solidFill>
                <a:schemeClr val="tx1"/>
              </a:solidFill>
            </a:ln>
          </c:spPr>
          <c:invertIfNegative val="0"/>
          <c:dLbls>
            <c:txPr>
              <a:bodyPr/>
              <a:lstStyle/>
              <a:p>
                <a:pPr algn="ctr">
                  <a:defRPr lang="en-US" sz="1200" b="0" i="0" u="none" strike="noStrike" kern="1200" baseline="0">
                    <a:solidFill>
                      <a:srgbClr val="000000"/>
                    </a:solidFill>
                    <a:latin typeface="+mn-lt"/>
                    <a:ea typeface="+mn-ea"/>
                    <a:cs typeface="+mn-cs"/>
                  </a:defRPr>
                </a:pPr>
                <a:endParaRPr lang="en-US"/>
              </a:p>
            </c:txPr>
            <c:showLegendKey val="0"/>
            <c:showVal val="1"/>
            <c:showCatName val="0"/>
            <c:showSerName val="0"/>
            <c:showPercent val="0"/>
            <c:showBubbleSize val="0"/>
            <c:showLeaderLines val="0"/>
          </c:dLbls>
          <c:cat>
            <c:strRef>
              <c:f>Sheet1!$A$1:$F$1</c:f>
              <c:strCache>
                <c:ptCount val="6"/>
                <c:pt idx="0">
                  <c:v>$0 </c:v>
                </c:pt>
                <c:pt idx="1">
                  <c:v>&gt;$0 - $500</c:v>
                </c:pt>
                <c:pt idx="2">
                  <c:v>&gt;$500-$1000</c:v>
                </c:pt>
                <c:pt idx="3">
                  <c:v>&gt;$1000 - $1500</c:v>
                </c:pt>
                <c:pt idx="4">
                  <c:v>&gt;$1500 - $2000</c:v>
                </c:pt>
                <c:pt idx="5">
                  <c:v>Over $2000</c:v>
                </c:pt>
              </c:strCache>
            </c:strRef>
          </c:cat>
          <c:val>
            <c:numRef>
              <c:f>Sheet1!$A$2:$F$2</c:f>
              <c:numCache>
                <c:formatCode>0%</c:formatCode>
                <c:ptCount val="6"/>
                <c:pt idx="0">
                  <c:v>0.08</c:v>
                </c:pt>
                <c:pt idx="1">
                  <c:v>0.15</c:v>
                </c:pt>
                <c:pt idx="2">
                  <c:v>0.34</c:v>
                </c:pt>
                <c:pt idx="3">
                  <c:v>0.27</c:v>
                </c:pt>
                <c:pt idx="4">
                  <c:v>0.08</c:v>
                </c:pt>
                <c:pt idx="5">
                  <c:v>0.08</c:v>
                </c:pt>
              </c:numCache>
            </c:numRef>
          </c:val>
        </c:ser>
        <c:dLbls>
          <c:showLegendKey val="0"/>
          <c:showVal val="0"/>
          <c:showCatName val="0"/>
          <c:showSerName val="0"/>
          <c:showPercent val="0"/>
          <c:showBubbleSize val="0"/>
        </c:dLbls>
        <c:gapWidth val="150"/>
        <c:axId val="109753472"/>
        <c:axId val="109755008"/>
      </c:barChart>
      <c:catAx>
        <c:axId val="109753472"/>
        <c:scaling>
          <c:orientation val="minMax"/>
        </c:scaling>
        <c:delete val="0"/>
        <c:axPos val="b"/>
        <c:numFmt formatCode="General" sourceLinked="1"/>
        <c:majorTickMark val="out"/>
        <c:minorTickMark val="none"/>
        <c:tickLblPos val="nextTo"/>
        <c:txPr>
          <a:bodyPr/>
          <a:lstStyle/>
          <a:p>
            <a:pPr algn="ctr">
              <a:defRPr lang="en-US" sz="1200" b="1" i="0" u="none" strike="noStrike" kern="1200" baseline="0">
                <a:solidFill>
                  <a:srgbClr val="000000"/>
                </a:solidFill>
                <a:latin typeface="+mn-lt"/>
                <a:ea typeface="+mn-ea"/>
                <a:cs typeface="+mn-cs"/>
              </a:defRPr>
            </a:pPr>
            <a:endParaRPr lang="en-US"/>
          </a:p>
        </c:txPr>
        <c:crossAx val="109755008"/>
        <c:crosses val="autoZero"/>
        <c:auto val="1"/>
        <c:lblAlgn val="ctr"/>
        <c:lblOffset val="100"/>
        <c:noMultiLvlLbl val="0"/>
      </c:catAx>
      <c:valAx>
        <c:axId val="109755008"/>
        <c:scaling>
          <c:orientation val="minMax"/>
        </c:scaling>
        <c:delete val="0"/>
        <c:axPos val="l"/>
        <c:majorGridlines>
          <c:spPr>
            <a:ln>
              <a:noFill/>
            </a:ln>
          </c:spPr>
        </c:majorGridlines>
        <c:numFmt formatCode="0%" sourceLinked="1"/>
        <c:majorTickMark val="out"/>
        <c:minorTickMark val="none"/>
        <c:tickLblPos val="nextTo"/>
        <c:txPr>
          <a:bodyPr/>
          <a:lstStyle/>
          <a:p>
            <a:pPr>
              <a:defRPr sz="1200"/>
            </a:pPr>
            <a:endParaRPr lang="en-US"/>
          </a:p>
        </c:txPr>
        <c:crossAx val="10975347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spPr>
            <a:solidFill>
              <a:schemeClr val="bg1">
                <a:lumMod val="85000"/>
              </a:schemeClr>
            </a:solidFill>
            <a:ln>
              <a:solidFill>
                <a:schemeClr val="tx1"/>
              </a:solidFill>
            </a:ln>
          </c:spPr>
          <c:invertIfNegative val="0"/>
          <c:dLbls>
            <c:txPr>
              <a:bodyPr/>
              <a:lstStyle/>
              <a:p>
                <a:pPr algn="ctr">
                  <a:defRPr lang="en-US" sz="1200" b="0" i="0" u="none" strike="noStrike" kern="1200" baseline="0">
                    <a:solidFill>
                      <a:srgbClr val="000000"/>
                    </a:solidFill>
                    <a:latin typeface="+mn-lt"/>
                    <a:ea typeface="+mn-ea"/>
                    <a:cs typeface="+mn-cs"/>
                  </a:defRPr>
                </a:pPr>
                <a:endParaRPr lang="en-US"/>
              </a:p>
            </c:txPr>
            <c:showLegendKey val="0"/>
            <c:showVal val="1"/>
            <c:showCatName val="0"/>
            <c:showSerName val="0"/>
            <c:showPercent val="0"/>
            <c:showBubbleSize val="0"/>
            <c:showLeaderLines val="0"/>
          </c:dLbls>
          <c:cat>
            <c:strRef>
              <c:f>Sheet1!$A$1:$C$1</c:f>
              <c:strCache>
                <c:ptCount val="3"/>
                <c:pt idx="0">
                  <c:v>$0 </c:v>
                </c:pt>
                <c:pt idx="1">
                  <c:v>&gt;$0 - $500</c:v>
                </c:pt>
                <c:pt idx="2">
                  <c:v>Over $500</c:v>
                </c:pt>
              </c:strCache>
            </c:strRef>
          </c:cat>
          <c:val>
            <c:numRef>
              <c:f>Sheet1!$A$2:$C$2</c:f>
              <c:numCache>
                <c:formatCode>0%</c:formatCode>
                <c:ptCount val="3"/>
                <c:pt idx="0">
                  <c:v>0.27</c:v>
                </c:pt>
                <c:pt idx="1">
                  <c:v>0.53</c:v>
                </c:pt>
                <c:pt idx="2">
                  <c:v>0.2</c:v>
                </c:pt>
              </c:numCache>
            </c:numRef>
          </c:val>
        </c:ser>
        <c:dLbls>
          <c:showLegendKey val="0"/>
          <c:showVal val="0"/>
          <c:showCatName val="0"/>
          <c:showSerName val="0"/>
          <c:showPercent val="0"/>
          <c:showBubbleSize val="0"/>
        </c:dLbls>
        <c:gapWidth val="150"/>
        <c:axId val="109825024"/>
        <c:axId val="109835008"/>
      </c:barChart>
      <c:catAx>
        <c:axId val="109825024"/>
        <c:scaling>
          <c:orientation val="minMax"/>
        </c:scaling>
        <c:delete val="0"/>
        <c:axPos val="b"/>
        <c:numFmt formatCode="General" sourceLinked="1"/>
        <c:majorTickMark val="out"/>
        <c:minorTickMark val="none"/>
        <c:tickLblPos val="nextTo"/>
        <c:txPr>
          <a:bodyPr/>
          <a:lstStyle/>
          <a:p>
            <a:pPr algn="ctr">
              <a:defRPr lang="en-US" sz="1400" b="1" i="0" u="none" strike="noStrike" kern="1200" baseline="0">
                <a:solidFill>
                  <a:srgbClr val="000000"/>
                </a:solidFill>
                <a:latin typeface="+mn-lt"/>
                <a:ea typeface="+mn-ea"/>
                <a:cs typeface="+mn-cs"/>
              </a:defRPr>
            </a:pPr>
            <a:endParaRPr lang="en-US"/>
          </a:p>
        </c:txPr>
        <c:crossAx val="109835008"/>
        <c:crosses val="autoZero"/>
        <c:auto val="1"/>
        <c:lblAlgn val="ctr"/>
        <c:lblOffset val="100"/>
        <c:noMultiLvlLbl val="0"/>
      </c:catAx>
      <c:valAx>
        <c:axId val="109835008"/>
        <c:scaling>
          <c:orientation val="minMax"/>
        </c:scaling>
        <c:delete val="0"/>
        <c:axPos val="l"/>
        <c:majorGridlines>
          <c:spPr>
            <a:ln>
              <a:noFill/>
            </a:ln>
          </c:spPr>
        </c:majorGridlines>
        <c:numFmt formatCode="0%" sourceLinked="1"/>
        <c:majorTickMark val="out"/>
        <c:minorTickMark val="none"/>
        <c:tickLblPos val="nextTo"/>
        <c:txPr>
          <a:bodyPr/>
          <a:lstStyle/>
          <a:p>
            <a:pPr>
              <a:defRPr sz="1200"/>
            </a:pPr>
            <a:endParaRPr lang="en-US"/>
          </a:p>
        </c:txPr>
        <c:crossAx val="10982502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Column1</c:v>
                </c:pt>
              </c:strCache>
            </c:strRef>
          </c:tx>
          <c:spPr>
            <a:ln>
              <a:solidFill>
                <a:schemeClr val="tx1"/>
              </a:solidFill>
            </a:ln>
          </c:spPr>
          <c:invertIfNegative val="0"/>
          <c:dPt>
            <c:idx val="0"/>
            <c:invertIfNegative val="0"/>
            <c:bubble3D val="0"/>
            <c:spPr>
              <a:solidFill>
                <a:schemeClr val="bg2">
                  <a:lumMod val="50000"/>
                </a:schemeClr>
              </a:solidFill>
              <a:ln>
                <a:solidFill>
                  <a:schemeClr val="tx1"/>
                </a:solidFill>
              </a:ln>
            </c:spPr>
          </c:dPt>
          <c:dPt>
            <c:idx val="1"/>
            <c:invertIfNegative val="0"/>
            <c:bubble3D val="0"/>
            <c:spPr>
              <a:solidFill>
                <a:schemeClr val="bg1">
                  <a:lumMod val="50000"/>
                </a:schemeClr>
              </a:solidFill>
              <a:ln>
                <a:solidFill>
                  <a:schemeClr val="tx1"/>
                </a:solidFill>
              </a:ln>
            </c:spPr>
          </c:dPt>
          <c:dPt>
            <c:idx val="2"/>
            <c:invertIfNegative val="0"/>
            <c:bubble3D val="0"/>
            <c:spPr>
              <a:solidFill>
                <a:schemeClr val="bg2">
                  <a:lumMod val="60000"/>
                  <a:lumOff val="40000"/>
                </a:schemeClr>
              </a:solidFill>
              <a:ln>
                <a:solidFill>
                  <a:schemeClr val="tx1"/>
                </a:solidFill>
              </a:ln>
            </c:spPr>
          </c:dPt>
          <c:dPt>
            <c:idx val="3"/>
            <c:invertIfNegative val="0"/>
            <c:bubble3D val="0"/>
            <c:spPr>
              <a:solidFill>
                <a:schemeClr val="bg1">
                  <a:lumMod val="85000"/>
                </a:schemeClr>
              </a:solidFill>
              <a:ln>
                <a:solidFill>
                  <a:schemeClr val="tx1"/>
                </a:solidFill>
              </a:ln>
            </c:spPr>
          </c:dPt>
          <c:dLbls>
            <c:txPr>
              <a:bodyPr/>
              <a:lstStyle/>
              <a:p>
                <a:pPr algn="ctr">
                  <a:defRPr lang="en-US" sz="1200" b="0" i="0" u="none" strike="noStrike" kern="1200" baseline="0">
                    <a:solidFill>
                      <a:srgbClr val="000000"/>
                    </a:solidFill>
                    <a:latin typeface="+mn-lt"/>
                    <a:ea typeface="+mn-ea"/>
                    <a:cs typeface="+mn-cs"/>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404</c:v>
                </c:pt>
                <c:pt idx="1">
                  <c:v>280</c:v>
                </c:pt>
                <c:pt idx="2">
                  <c:v>107</c:v>
                </c:pt>
                <c:pt idx="3">
                  <c:v>12</c:v>
                </c:pt>
              </c:numCache>
            </c:numRef>
          </c:val>
        </c:ser>
        <c:dLbls>
          <c:showLegendKey val="0"/>
          <c:showVal val="0"/>
          <c:showCatName val="0"/>
          <c:showSerName val="0"/>
          <c:showPercent val="0"/>
          <c:showBubbleSize val="0"/>
        </c:dLbls>
        <c:gapWidth val="150"/>
        <c:axId val="109888640"/>
        <c:axId val="109890176"/>
      </c:barChart>
      <c:catAx>
        <c:axId val="109888640"/>
        <c:scaling>
          <c:orientation val="minMax"/>
        </c:scaling>
        <c:delete val="0"/>
        <c:axPos val="b"/>
        <c:majorTickMark val="out"/>
        <c:minorTickMark val="none"/>
        <c:tickLblPos val="nextTo"/>
        <c:txPr>
          <a:bodyPr/>
          <a:lstStyle/>
          <a:p>
            <a:pPr algn="ctr">
              <a:defRPr lang="en-US" sz="1400" b="1" i="0" u="none" strike="noStrike" kern="1200" baseline="0">
                <a:solidFill>
                  <a:srgbClr val="000000"/>
                </a:solidFill>
                <a:latin typeface="+mn-lt"/>
                <a:ea typeface="+mn-ea"/>
                <a:cs typeface="+mn-cs"/>
              </a:defRPr>
            </a:pPr>
            <a:endParaRPr lang="en-US"/>
          </a:p>
        </c:txPr>
        <c:crossAx val="109890176"/>
        <c:crosses val="autoZero"/>
        <c:auto val="1"/>
        <c:lblAlgn val="ctr"/>
        <c:lblOffset val="100"/>
        <c:noMultiLvlLbl val="0"/>
      </c:catAx>
      <c:valAx>
        <c:axId val="109890176"/>
        <c:scaling>
          <c:orientation val="minMax"/>
        </c:scaling>
        <c:delete val="0"/>
        <c:axPos val="l"/>
        <c:majorGridlines>
          <c:spPr>
            <a:ln>
              <a:noFill/>
            </a:ln>
          </c:spPr>
        </c:majorGridlines>
        <c:numFmt formatCode="&quot;$&quot;#,##0" sourceLinked="1"/>
        <c:majorTickMark val="out"/>
        <c:minorTickMark val="none"/>
        <c:tickLblPos val="nextTo"/>
        <c:txPr>
          <a:bodyPr/>
          <a:lstStyle/>
          <a:p>
            <a:pPr>
              <a:defRPr sz="1200"/>
            </a:pPr>
            <a:endParaRPr lang="en-US"/>
          </a:p>
        </c:txPr>
        <c:crossAx val="1098886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spPr>
            <a:solidFill>
              <a:schemeClr val="bg2">
                <a:lumMod val="50000"/>
              </a:schemeClr>
            </a:solidFill>
            <a:ln>
              <a:solidFill>
                <a:schemeClr val="tx1"/>
              </a:solidFill>
            </a:ln>
          </c:spPr>
          <c:invertIfNegative val="0"/>
          <c:dLbls>
            <c:txPr>
              <a:bodyPr/>
              <a:lstStyle/>
              <a:p>
                <a:pPr algn="ctr">
                  <a:defRPr lang="en-US" sz="1200" b="0" i="0" u="none" strike="noStrike" kern="1200" baseline="0">
                    <a:solidFill>
                      <a:srgbClr val="000000"/>
                    </a:solidFill>
                    <a:latin typeface="+mn-lt"/>
                    <a:ea typeface="+mn-ea"/>
                    <a:cs typeface="+mn-cs"/>
                  </a:defRPr>
                </a:pPr>
                <a:endParaRPr lang="en-US"/>
              </a:p>
            </c:txPr>
            <c:showLegendKey val="0"/>
            <c:showVal val="1"/>
            <c:showCatName val="0"/>
            <c:showSerName val="0"/>
            <c:showPercent val="0"/>
            <c:showBubbleSize val="0"/>
            <c:showLeaderLines val="0"/>
          </c:dLbls>
          <c:cat>
            <c:strRef>
              <c:f>Sheet1!$A$1:$E$1</c:f>
              <c:strCache>
                <c:ptCount val="5"/>
                <c:pt idx="0">
                  <c:v>$0 </c:v>
                </c:pt>
                <c:pt idx="1">
                  <c:v>&gt;$0 - $250</c:v>
                </c:pt>
                <c:pt idx="2">
                  <c:v>&gt;$250 - $500</c:v>
                </c:pt>
                <c:pt idx="3">
                  <c:v>&gt;$500 - $1000</c:v>
                </c:pt>
                <c:pt idx="4">
                  <c:v>Over $1000</c:v>
                </c:pt>
              </c:strCache>
            </c:strRef>
          </c:cat>
          <c:val>
            <c:numRef>
              <c:f>Sheet1!$A$2:$E$2</c:f>
              <c:numCache>
                <c:formatCode>0%</c:formatCode>
                <c:ptCount val="5"/>
                <c:pt idx="0">
                  <c:v>0.47</c:v>
                </c:pt>
                <c:pt idx="1">
                  <c:v>0.15</c:v>
                </c:pt>
                <c:pt idx="2">
                  <c:v>0.1</c:v>
                </c:pt>
                <c:pt idx="3">
                  <c:v>0.13</c:v>
                </c:pt>
                <c:pt idx="4">
                  <c:v>0.15</c:v>
                </c:pt>
              </c:numCache>
            </c:numRef>
          </c:val>
        </c:ser>
        <c:dLbls>
          <c:showLegendKey val="0"/>
          <c:showVal val="0"/>
          <c:showCatName val="0"/>
          <c:showSerName val="0"/>
          <c:showPercent val="0"/>
          <c:showBubbleSize val="0"/>
        </c:dLbls>
        <c:gapWidth val="150"/>
        <c:axId val="95757056"/>
        <c:axId val="95758592"/>
      </c:barChart>
      <c:catAx>
        <c:axId val="95757056"/>
        <c:scaling>
          <c:orientation val="minMax"/>
        </c:scaling>
        <c:delete val="0"/>
        <c:axPos val="b"/>
        <c:numFmt formatCode="General" sourceLinked="1"/>
        <c:majorTickMark val="out"/>
        <c:minorTickMark val="none"/>
        <c:tickLblPos val="nextTo"/>
        <c:txPr>
          <a:bodyPr/>
          <a:lstStyle/>
          <a:p>
            <a:pPr algn="ctr">
              <a:defRPr lang="en-US" sz="1200" b="1" i="0" u="none" strike="noStrike" kern="1200" baseline="0">
                <a:solidFill>
                  <a:srgbClr val="000000"/>
                </a:solidFill>
                <a:latin typeface="+mn-lt"/>
                <a:ea typeface="+mn-ea"/>
                <a:cs typeface="+mn-cs"/>
              </a:defRPr>
            </a:pPr>
            <a:endParaRPr lang="en-US"/>
          </a:p>
        </c:txPr>
        <c:crossAx val="95758592"/>
        <c:crosses val="autoZero"/>
        <c:auto val="1"/>
        <c:lblAlgn val="ctr"/>
        <c:lblOffset val="100"/>
        <c:noMultiLvlLbl val="0"/>
      </c:catAx>
      <c:valAx>
        <c:axId val="95758592"/>
        <c:scaling>
          <c:orientation val="minMax"/>
        </c:scaling>
        <c:delete val="0"/>
        <c:axPos val="l"/>
        <c:majorGridlines>
          <c:spPr>
            <a:ln>
              <a:noFill/>
            </a:ln>
          </c:spPr>
        </c:majorGridlines>
        <c:numFmt formatCode="0%" sourceLinked="1"/>
        <c:majorTickMark val="out"/>
        <c:minorTickMark val="none"/>
        <c:tickLblPos val="nextTo"/>
        <c:txPr>
          <a:bodyPr/>
          <a:lstStyle/>
          <a:p>
            <a:pPr>
              <a:defRPr sz="1200"/>
            </a:pPr>
            <a:endParaRPr lang="en-US"/>
          </a:p>
        </c:txPr>
        <c:crossAx val="9575705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spPr>
            <a:solidFill>
              <a:schemeClr val="bg1">
                <a:lumMod val="50000"/>
              </a:schemeClr>
            </a:solidFill>
            <a:ln>
              <a:solidFill>
                <a:schemeClr val="tx1"/>
              </a:solidFill>
            </a:ln>
          </c:spPr>
          <c:invertIfNegative val="0"/>
          <c:dLbls>
            <c:txPr>
              <a:bodyPr/>
              <a:lstStyle/>
              <a:p>
                <a:pPr algn="ctr">
                  <a:defRPr lang="en-US" sz="1200" b="0" i="0" u="none" strike="noStrike" kern="1200" baseline="0">
                    <a:solidFill>
                      <a:srgbClr val="000000"/>
                    </a:solidFill>
                    <a:latin typeface="+mn-lt"/>
                    <a:ea typeface="+mn-ea"/>
                    <a:cs typeface="+mn-cs"/>
                  </a:defRPr>
                </a:pPr>
                <a:endParaRPr lang="en-US"/>
              </a:p>
            </c:txPr>
            <c:showLegendKey val="0"/>
            <c:showVal val="1"/>
            <c:showCatName val="0"/>
            <c:showSerName val="0"/>
            <c:showPercent val="0"/>
            <c:showBubbleSize val="0"/>
            <c:showLeaderLines val="0"/>
          </c:dLbls>
          <c:cat>
            <c:strRef>
              <c:f>Sheet1!$A$1:$E$1</c:f>
              <c:strCache>
                <c:ptCount val="5"/>
                <c:pt idx="0">
                  <c:v>$0 </c:v>
                </c:pt>
                <c:pt idx="1">
                  <c:v>&gt;$0 - $250</c:v>
                </c:pt>
                <c:pt idx="2">
                  <c:v>&gt;$250 - $500</c:v>
                </c:pt>
                <c:pt idx="3">
                  <c:v>&gt;$500 - $1000</c:v>
                </c:pt>
                <c:pt idx="4">
                  <c:v>Over $1000</c:v>
                </c:pt>
              </c:strCache>
            </c:strRef>
          </c:cat>
          <c:val>
            <c:numRef>
              <c:f>Sheet1!$A$2:$E$2</c:f>
              <c:numCache>
                <c:formatCode>0%</c:formatCode>
                <c:ptCount val="5"/>
                <c:pt idx="0">
                  <c:v>0.57999999999999996</c:v>
                </c:pt>
                <c:pt idx="1">
                  <c:v>0.11</c:v>
                </c:pt>
                <c:pt idx="2">
                  <c:v>0.16</c:v>
                </c:pt>
                <c:pt idx="3">
                  <c:v>0.13</c:v>
                </c:pt>
                <c:pt idx="4">
                  <c:v>0.02</c:v>
                </c:pt>
              </c:numCache>
            </c:numRef>
          </c:val>
        </c:ser>
        <c:dLbls>
          <c:showLegendKey val="0"/>
          <c:showVal val="0"/>
          <c:showCatName val="0"/>
          <c:showSerName val="0"/>
          <c:showPercent val="0"/>
          <c:showBubbleSize val="0"/>
        </c:dLbls>
        <c:gapWidth val="150"/>
        <c:axId val="95779456"/>
        <c:axId val="95785344"/>
      </c:barChart>
      <c:catAx>
        <c:axId val="95779456"/>
        <c:scaling>
          <c:orientation val="minMax"/>
        </c:scaling>
        <c:delete val="0"/>
        <c:axPos val="b"/>
        <c:numFmt formatCode="General" sourceLinked="1"/>
        <c:majorTickMark val="out"/>
        <c:minorTickMark val="none"/>
        <c:tickLblPos val="nextTo"/>
        <c:txPr>
          <a:bodyPr/>
          <a:lstStyle/>
          <a:p>
            <a:pPr algn="ctr">
              <a:defRPr lang="en-US" sz="1200" b="1" i="0" u="none" strike="noStrike" kern="1200" baseline="0">
                <a:solidFill>
                  <a:srgbClr val="000000"/>
                </a:solidFill>
                <a:latin typeface="+mn-lt"/>
                <a:ea typeface="+mn-ea"/>
                <a:cs typeface="+mn-cs"/>
              </a:defRPr>
            </a:pPr>
            <a:endParaRPr lang="en-US"/>
          </a:p>
        </c:txPr>
        <c:crossAx val="95785344"/>
        <c:crosses val="autoZero"/>
        <c:auto val="1"/>
        <c:lblAlgn val="ctr"/>
        <c:lblOffset val="100"/>
        <c:noMultiLvlLbl val="0"/>
      </c:catAx>
      <c:valAx>
        <c:axId val="95785344"/>
        <c:scaling>
          <c:orientation val="minMax"/>
        </c:scaling>
        <c:delete val="0"/>
        <c:axPos val="l"/>
        <c:majorGridlines>
          <c:spPr>
            <a:ln>
              <a:noFill/>
            </a:ln>
          </c:spPr>
        </c:majorGridlines>
        <c:numFmt formatCode="0%" sourceLinked="1"/>
        <c:majorTickMark val="out"/>
        <c:minorTickMark val="none"/>
        <c:tickLblPos val="nextTo"/>
        <c:txPr>
          <a:bodyPr/>
          <a:lstStyle/>
          <a:p>
            <a:pPr>
              <a:defRPr sz="1200"/>
            </a:pPr>
            <a:endParaRPr lang="en-US"/>
          </a:p>
        </c:txPr>
        <c:crossAx val="9577945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spPr>
            <a:solidFill>
              <a:schemeClr val="bg2">
                <a:lumMod val="60000"/>
                <a:lumOff val="40000"/>
              </a:schemeClr>
            </a:solidFill>
            <a:ln>
              <a:solidFill>
                <a:schemeClr val="tx1"/>
              </a:solidFill>
            </a:ln>
          </c:spPr>
          <c:invertIfNegative val="0"/>
          <c:dLbls>
            <c:dLbl>
              <c:idx val="3"/>
              <c:layout/>
              <c:tx>
                <c:rich>
                  <a:bodyPr/>
                  <a:lstStyle/>
                  <a:p>
                    <a:r>
                      <a:rPr lang="en-US" dirty="0" smtClean="0"/>
                      <a:t>&lt;1%</a:t>
                    </a:r>
                    <a:endParaRPr lang="en-US" dirty="0"/>
                  </a:p>
                </c:rich>
              </c:tx>
              <c:showLegendKey val="0"/>
              <c:showVal val="1"/>
              <c:showCatName val="0"/>
              <c:showSerName val="0"/>
              <c:showPercent val="0"/>
              <c:showBubbleSize val="0"/>
            </c:dLbl>
            <c:txPr>
              <a:bodyPr/>
              <a:lstStyle/>
              <a:p>
                <a:pPr>
                  <a:defRPr sz="1400"/>
                </a:pPr>
                <a:endParaRPr lang="en-US"/>
              </a:p>
            </c:txPr>
            <c:showLegendKey val="0"/>
            <c:showVal val="1"/>
            <c:showCatName val="0"/>
            <c:showSerName val="0"/>
            <c:showPercent val="0"/>
            <c:showBubbleSize val="0"/>
            <c:showLeaderLines val="0"/>
          </c:dLbls>
          <c:cat>
            <c:strRef>
              <c:f>Sheet1!$A$1:$D$1</c:f>
              <c:strCache>
                <c:ptCount val="4"/>
                <c:pt idx="0">
                  <c:v>$0 </c:v>
                </c:pt>
                <c:pt idx="1">
                  <c:v>&gt;$0 - $250</c:v>
                </c:pt>
                <c:pt idx="2">
                  <c:v>&gt;$250 - $500</c:v>
                </c:pt>
                <c:pt idx="3">
                  <c:v>Over $500</c:v>
                </c:pt>
              </c:strCache>
            </c:strRef>
          </c:cat>
          <c:val>
            <c:numRef>
              <c:f>Sheet1!$A$2:$D$2</c:f>
              <c:numCache>
                <c:formatCode>0%</c:formatCode>
                <c:ptCount val="4"/>
                <c:pt idx="0">
                  <c:v>0.65</c:v>
                </c:pt>
                <c:pt idx="1">
                  <c:v>0.23</c:v>
                </c:pt>
                <c:pt idx="2">
                  <c:v>0.11</c:v>
                </c:pt>
                <c:pt idx="3">
                  <c:v>0</c:v>
                </c:pt>
              </c:numCache>
            </c:numRef>
          </c:val>
        </c:ser>
        <c:dLbls>
          <c:showLegendKey val="0"/>
          <c:showVal val="0"/>
          <c:showCatName val="0"/>
          <c:showSerName val="0"/>
          <c:showPercent val="0"/>
          <c:showBubbleSize val="0"/>
        </c:dLbls>
        <c:gapWidth val="150"/>
        <c:axId val="95867648"/>
        <c:axId val="95869184"/>
      </c:barChart>
      <c:catAx>
        <c:axId val="95867648"/>
        <c:scaling>
          <c:orientation val="minMax"/>
        </c:scaling>
        <c:delete val="0"/>
        <c:axPos val="b"/>
        <c:numFmt formatCode="0%" sourceLinked="1"/>
        <c:majorTickMark val="out"/>
        <c:minorTickMark val="none"/>
        <c:tickLblPos val="nextTo"/>
        <c:txPr>
          <a:bodyPr/>
          <a:lstStyle/>
          <a:p>
            <a:pPr algn="ctr">
              <a:defRPr lang="en-US" sz="1200" b="1" i="0" u="none" strike="noStrike" kern="1200" baseline="0">
                <a:solidFill>
                  <a:srgbClr val="000000"/>
                </a:solidFill>
                <a:latin typeface="+mn-lt"/>
                <a:ea typeface="+mn-ea"/>
                <a:cs typeface="+mn-cs"/>
              </a:defRPr>
            </a:pPr>
            <a:endParaRPr lang="en-US"/>
          </a:p>
        </c:txPr>
        <c:crossAx val="95869184"/>
        <c:crosses val="autoZero"/>
        <c:auto val="1"/>
        <c:lblAlgn val="ctr"/>
        <c:lblOffset val="100"/>
        <c:noMultiLvlLbl val="0"/>
      </c:catAx>
      <c:valAx>
        <c:axId val="95869184"/>
        <c:scaling>
          <c:orientation val="minMax"/>
        </c:scaling>
        <c:delete val="0"/>
        <c:axPos val="l"/>
        <c:majorGridlines>
          <c:spPr>
            <a:ln>
              <a:noFill/>
            </a:ln>
          </c:spPr>
        </c:majorGridlines>
        <c:numFmt formatCode="0%" sourceLinked="1"/>
        <c:majorTickMark val="out"/>
        <c:minorTickMark val="none"/>
        <c:tickLblPos val="nextTo"/>
        <c:txPr>
          <a:bodyPr/>
          <a:lstStyle/>
          <a:p>
            <a:pPr>
              <a:defRPr sz="1200"/>
            </a:pPr>
            <a:endParaRPr lang="en-US"/>
          </a:p>
        </c:txPr>
        <c:crossAx val="9586764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spPr>
            <a:solidFill>
              <a:schemeClr val="bg1">
                <a:lumMod val="85000"/>
              </a:schemeClr>
            </a:solidFill>
            <a:ln>
              <a:solidFill>
                <a:schemeClr val="tx1"/>
              </a:solidFill>
            </a:ln>
          </c:spPr>
          <c:invertIfNegative val="0"/>
          <c:dLbls>
            <c:txPr>
              <a:bodyPr/>
              <a:lstStyle/>
              <a:p>
                <a:pPr algn="ctr">
                  <a:defRPr lang="en-US" sz="1200" b="0" i="0" u="none" strike="noStrike" kern="1200" baseline="0">
                    <a:solidFill>
                      <a:srgbClr val="000000"/>
                    </a:solidFill>
                    <a:latin typeface="+mn-lt"/>
                    <a:ea typeface="+mn-ea"/>
                    <a:cs typeface="+mn-cs"/>
                  </a:defRPr>
                </a:pPr>
                <a:endParaRPr lang="en-US"/>
              </a:p>
            </c:txPr>
            <c:showLegendKey val="0"/>
            <c:showVal val="1"/>
            <c:showCatName val="0"/>
            <c:showSerName val="0"/>
            <c:showPercent val="0"/>
            <c:showBubbleSize val="0"/>
            <c:showLeaderLines val="0"/>
          </c:dLbls>
          <c:cat>
            <c:strRef>
              <c:f>Sheet1!$A$1:$B$1</c:f>
              <c:strCache>
                <c:ptCount val="2"/>
                <c:pt idx="0">
                  <c:v>$0 </c:v>
                </c:pt>
                <c:pt idx="1">
                  <c:v>&gt;$0-$250</c:v>
                </c:pt>
              </c:strCache>
            </c:strRef>
          </c:cat>
          <c:val>
            <c:numRef>
              <c:f>Sheet1!$A$2:$B$2</c:f>
              <c:numCache>
                <c:formatCode>0%</c:formatCode>
                <c:ptCount val="2"/>
                <c:pt idx="0">
                  <c:v>0.93</c:v>
                </c:pt>
                <c:pt idx="1">
                  <c:v>7.0000000000000007E-2</c:v>
                </c:pt>
              </c:numCache>
            </c:numRef>
          </c:val>
        </c:ser>
        <c:dLbls>
          <c:showLegendKey val="0"/>
          <c:showVal val="0"/>
          <c:showCatName val="0"/>
          <c:showSerName val="0"/>
          <c:showPercent val="0"/>
          <c:showBubbleSize val="0"/>
        </c:dLbls>
        <c:gapWidth val="150"/>
        <c:axId val="95894144"/>
        <c:axId val="95920512"/>
      </c:barChart>
      <c:catAx>
        <c:axId val="95894144"/>
        <c:scaling>
          <c:orientation val="minMax"/>
        </c:scaling>
        <c:delete val="0"/>
        <c:axPos val="b"/>
        <c:numFmt formatCode="0%" sourceLinked="1"/>
        <c:majorTickMark val="out"/>
        <c:minorTickMark val="none"/>
        <c:tickLblPos val="nextTo"/>
        <c:txPr>
          <a:bodyPr/>
          <a:lstStyle/>
          <a:p>
            <a:pPr algn="ctr">
              <a:defRPr lang="en-US" sz="1200" b="1" i="0" u="none" strike="noStrike" kern="1200" baseline="0">
                <a:solidFill>
                  <a:srgbClr val="000000"/>
                </a:solidFill>
                <a:latin typeface="+mn-lt"/>
                <a:ea typeface="+mn-ea"/>
                <a:cs typeface="+mn-cs"/>
              </a:defRPr>
            </a:pPr>
            <a:endParaRPr lang="en-US"/>
          </a:p>
        </c:txPr>
        <c:crossAx val="95920512"/>
        <c:crosses val="autoZero"/>
        <c:auto val="1"/>
        <c:lblAlgn val="ctr"/>
        <c:lblOffset val="100"/>
        <c:noMultiLvlLbl val="0"/>
      </c:catAx>
      <c:valAx>
        <c:axId val="95920512"/>
        <c:scaling>
          <c:orientation val="minMax"/>
        </c:scaling>
        <c:delete val="0"/>
        <c:axPos val="l"/>
        <c:majorGridlines>
          <c:spPr>
            <a:ln>
              <a:noFill/>
            </a:ln>
          </c:spPr>
        </c:majorGridlines>
        <c:numFmt formatCode="0%" sourceLinked="1"/>
        <c:majorTickMark val="out"/>
        <c:minorTickMark val="none"/>
        <c:tickLblPos val="nextTo"/>
        <c:txPr>
          <a:bodyPr/>
          <a:lstStyle/>
          <a:p>
            <a:pPr>
              <a:defRPr sz="1200"/>
            </a:pPr>
            <a:endParaRPr lang="en-US"/>
          </a:p>
        </c:txPr>
        <c:crossAx val="9589414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9.8658136482939598E-2"/>
          <c:y val="4.4335316042132901E-2"/>
          <c:w val="0.64387437621799426"/>
          <c:h val="0.84335797707581805"/>
        </c:manualLayout>
      </c:layout>
      <c:barChart>
        <c:barDir val="col"/>
        <c:grouping val="percentStacked"/>
        <c:varyColors val="0"/>
        <c:ser>
          <c:idx val="0"/>
          <c:order val="0"/>
          <c:tx>
            <c:strRef>
              <c:f>Sheet1!$B$1</c:f>
              <c:strCache>
                <c:ptCount val="1"/>
                <c:pt idx="0">
                  <c:v>No Charge</c:v>
                </c:pt>
              </c:strCache>
            </c:strRef>
          </c:tx>
          <c:spPr>
            <a:solidFill>
              <a:schemeClr val="accent1"/>
            </a:solidFill>
            <a:ln>
              <a:solidFill>
                <a:schemeClr val="tx1"/>
              </a:solidFill>
            </a:ln>
          </c:spPr>
          <c:invertIfNegative val="0"/>
          <c:dLbls>
            <c:dLbl>
              <c:idx val="0"/>
              <c:delete val="1"/>
            </c:dLbl>
            <c:dLbl>
              <c:idx val="1"/>
              <c:layout>
                <c:manualLayout>
                  <c:x val="4.577968526466375E-2"/>
                  <c:y val="-2.2448261287156008E-2"/>
                </c:manualLayout>
              </c:layout>
              <c:tx>
                <c:rich>
                  <a:bodyPr/>
                  <a:lstStyle/>
                  <a:p>
                    <a:r>
                      <a:rPr lang="en-US" dirty="0" smtClean="0">
                        <a:solidFill>
                          <a:schemeClr val="tx1"/>
                        </a:solidFill>
                      </a:rPr>
                      <a:t>&lt;1%</a:t>
                    </a:r>
                    <a:endParaRPr lang="en-US" dirty="0">
                      <a:solidFill>
                        <a:schemeClr val="tx1"/>
                      </a:solidFill>
                    </a:endParaRPr>
                  </a:p>
                </c:rich>
              </c:tx>
              <c:showLegendKey val="0"/>
              <c:showVal val="1"/>
              <c:showCatName val="0"/>
              <c:showSerName val="0"/>
              <c:showPercent val="0"/>
              <c:showBubbleSize val="0"/>
            </c:dLbl>
            <c:dLbl>
              <c:idx val="2"/>
              <c:delete val="1"/>
            </c:dLbl>
            <c:txPr>
              <a:bodyPr/>
              <a:lstStyle/>
              <a:p>
                <a:pPr algn="ctr">
                  <a:defRPr lang="en-US" sz="1050" b="0" i="0" u="none" strike="noStrike" kern="1200" baseline="0">
                    <a:solidFill>
                      <a:srgbClr val="FFFFFF"/>
                    </a:solidFill>
                    <a:latin typeface="+mn-lt"/>
                    <a:ea typeface="+mn-ea"/>
                    <a:cs typeface="+mn-cs"/>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c:v>
                </c:pt>
                <c:pt idx="1">
                  <c:v>0</c:v>
                </c:pt>
                <c:pt idx="2">
                  <c:v>0</c:v>
                </c:pt>
                <c:pt idx="3">
                  <c:v>0.05</c:v>
                </c:pt>
              </c:numCache>
            </c:numRef>
          </c:val>
        </c:ser>
        <c:ser>
          <c:idx val="1"/>
          <c:order val="1"/>
          <c:tx>
            <c:strRef>
              <c:f>Sheet1!$C$1</c:f>
              <c:strCache>
                <c:ptCount val="1"/>
                <c:pt idx="0">
                  <c:v>No Charge after Deductible</c:v>
                </c:pt>
              </c:strCache>
            </c:strRef>
          </c:tx>
          <c:spPr>
            <a:solidFill>
              <a:schemeClr val="accent2"/>
            </a:solidFill>
            <a:ln>
              <a:solidFill>
                <a:schemeClr val="accent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0.39</c:v>
                </c:pt>
                <c:pt idx="1">
                  <c:v>0.15</c:v>
                </c:pt>
                <c:pt idx="2">
                  <c:v>0.12</c:v>
                </c:pt>
                <c:pt idx="3">
                  <c:v>0.05</c:v>
                </c:pt>
              </c:numCache>
            </c:numRef>
          </c:val>
        </c:ser>
        <c:ser>
          <c:idx val="2"/>
          <c:order val="2"/>
          <c:tx>
            <c:strRef>
              <c:f>Sheet1!$D$1</c:f>
              <c:strCache>
                <c:ptCount val="1"/>
                <c:pt idx="0">
                  <c:v>Copayment</c:v>
                </c:pt>
              </c:strCache>
            </c:strRef>
          </c:tx>
          <c:spPr>
            <a:solidFill>
              <a:schemeClr val="accent3"/>
            </a:solidFill>
            <a:ln>
              <a:solidFill>
                <a:schemeClr val="accent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7.0000000000000007E-2</c:v>
                </c:pt>
                <c:pt idx="1">
                  <c:v>0.12</c:v>
                </c:pt>
                <c:pt idx="2">
                  <c:v>0.13</c:v>
                </c:pt>
                <c:pt idx="3">
                  <c:v>0.25</c:v>
                </c:pt>
              </c:numCache>
            </c:numRef>
          </c:val>
        </c:ser>
        <c:ser>
          <c:idx val="3"/>
          <c:order val="3"/>
          <c:tx>
            <c:strRef>
              <c:f>Sheet1!$E$1</c:f>
              <c:strCache>
                <c:ptCount val="1"/>
                <c:pt idx="0">
                  <c:v>Coinsurance</c:v>
                </c:pt>
              </c:strCache>
            </c:strRef>
          </c:tx>
          <c:spPr>
            <a:solidFill>
              <a:schemeClr val="accent4"/>
            </a:solidFill>
            <a:ln>
              <a:solidFill>
                <a:schemeClr val="accent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Sheet1!$E$2:$E$5</c:f>
              <c:numCache>
                <c:formatCode>0%</c:formatCode>
                <c:ptCount val="4"/>
                <c:pt idx="0">
                  <c:v>0.48</c:v>
                </c:pt>
                <c:pt idx="1">
                  <c:v>0.6</c:v>
                </c:pt>
                <c:pt idx="2">
                  <c:v>0.68</c:v>
                </c:pt>
                <c:pt idx="3">
                  <c:v>0.65</c:v>
                </c:pt>
              </c:numCache>
            </c:numRef>
          </c:val>
        </c:ser>
        <c:ser>
          <c:idx val="4"/>
          <c:order val="4"/>
          <c:tx>
            <c:strRef>
              <c:f>Sheet1!$F$1</c:f>
              <c:strCache>
                <c:ptCount val="1"/>
                <c:pt idx="0">
                  <c:v>Copay &amp; Coinsurance</c:v>
                </c:pt>
              </c:strCache>
            </c:strRef>
          </c:tx>
          <c:spPr>
            <a:solidFill>
              <a:schemeClr val="accent5"/>
            </a:solidFill>
            <a:ln>
              <a:solidFill>
                <a:schemeClr val="accent1"/>
              </a:solidFill>
            </a:ln>
          </c:spPr>
          <c:invertIfNegative val="0"/>
          <c:dLbls>
            <c:dLbl>
              <c:idx val="3"/>
              <c:delete val="1"/>
            </c:dLbl>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Sheet1!$F$2:$F$5</c:f>
              <c:numCache>
                <c:formatCode>0%</c:formatCode>
                <c:ptCount val="4"/>
                <c:pt idx="0">
                  <c:v>0.05</c:v>
                </c:pt>
                <c:pt idx="1">
                  <c:v>0.12</c:v>
                </c:pt>
                <c:pt idx="2">
                  <c:v>7.0000000000000007E-2</c:v>
                </c:pt>
                <c:pt idx="3">
                  <c:v>0</c:v>
                </c:pt>
              </c:numCache>
            </c:numRef>
          </c:val>
        </c:ser>
        <c:dLbls>
          <c:showLegendKey val="0"/>
          <c:showVal val="0"/>
          <c:showCatName val="0"/>
          <c:showSerName val="0"/>
          <c:showPercent val="0"/>
          <c:showBubbleSize val="0"/>
        </c:dLbls>
        <c:gapWidth val="150"/>
        <c:overlap val="100"/>
        <c:axId val="111095808"/>
        <c:axId val="111097344"/>
      </c:barChart>
      <c:catAx>
        <c:axId val="111095808"/>
        <c:scaling>
          <c:orientation val="minMax"/>
        </c:scaling>
        <c:delete val="0"/>
        <c:axPos val="b"/>
        <c:majorTickMark val="out"/>
        <c:minorTickMark val="none"/>
        <c:tickLblPos val="nextTo"/>
        <c:txPr>
          <a:bodyPr/>
          <a:lstStyle/>
          <a:p>
            <a:pPr>
              <a:defRPr sz="1400" b="1"/>
            </a:pPr>
            <a:endParaRPr lang="en-US"/>
          </a:p>
        </c:txPr>
        <c:crossAx val="111097344"/>
        <c:crosses val="autoZero"/>
        <c:auto val="1"/>
        <c:lblAlgn val="ctr"/>
        <c:lblOffset val="100"/>
        <c:noMultiLvlLbl val="0"/>
      </c:catAx>
      <c:valAx>
        <c:axId val="111097344"/>
        <c:scaling>
          <c:orientation val="minMax"/>
        </c:scaling>
        <c:delete val="0"/>
        <c:axPos val="l"/>
        <c:numFmt formatCode="0%" sourceLinked="1"/>
        <c:majorTickMark val="out"/>
        <c:minorTickMark val="none"/>
        <c:tickLblPos val="nextTo"/>
        <c:crossAx val="111095808"/>
        <c:crosses val="autoZero"/>
        <c:crossBetween val="between"/>
      </c:valAx>
    </c:plotArea>
    <c:legend>
      <c:legendPos val="r"/>
      <c:layout>
        <c:manualLayout>
          <c:xMode val="edge"/>
          <c:yMode val="edge"/>
          <c:x val="0.7576599867076701"/>
          <c:y val="0.21664273437498272"/>
          <c:w val="0.23857805968698401"/>
          <c:h val="0.294529142195816"/>
        </c:manualLayout>
      </c:layout>
      <c:overlay val="0"/>
    </c:legend>
    <c:plotVisOnly val="1"/>
    <c:dispBlanksAs val="gap"/>
    <c:showDLblsOverMax val="0"/>
  </c:chart>
  <c:txPr>
    <a:bodyPr/>
    <a:lstStyle/>
    <a:p>
      <a:pPr>
        <a:defRPr sz="12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Column1</c:v>
                </c:pt>
              </c:strCache>
            </c:strRef>
          </c:tx>
          <c:spPr>
            <a:ln>
              <a:solidFill>
                <a:schemeClr val="tx1"/>
              </a:solidFill>
            </a:ln>
          </c:spPr>
          <c:invertIfNegative val="0"/>
          <c:dPt>
            <c:idx val="0"/>
            <c:invertIfNegative val="0"/>
            <c:bubble3D val="0"/>
            <c:spPr>
              <a:solidFill>
                <a:schemeClr val="bg2">
                  <a:lumMod val="50000"/>
                </a:schemeClr>
              </a:solidFill>
              <a:ln>
                <a:solidFill>
                  <a:schemeClr val="tx1"/>
                </a:solidFill>
              </a:ln>
            </c:spPr>
          </c:dPt>
          <c:dPt>
            <c:idx val="1"/>
            <c:invertIfNegative val="0"/>
            <c:bubble3D val="0"/>
            <c:spPr>
              <a:solidFill>
                <a:schemeClr val="bg1">
                  <a:lumMod val="50000"/>
                </a:schemeClr>
              </a:solidFill>
              <a:ln>
                <a:solidFill>
                  <a:schemeClr val="tx1"/>
                </a:solidFill>
              </a:ln>
            </c:spPr>
          </c:dPt>
          <c:dPt>
            <c:idx val="2"/>
            <c:invertIfNegative val="0"/>
            <c:bubble3D val="0"/>
            <c:spPr>
              <a:solidFill>
                <a:schemeClr val="bg2">
                  <a:lumMod val="60000"/>
                  <a:lumOff val="40000"/>
                </a:schemeClr>
              </a:solidFill>
              <a:ln>
                <a:solidFill>
                  <a:schemeClr val="tx1"/>
                </a:solidFill>
              </a:ln>
            </c:spPr>
          </c:dPt>
          <c:dPt>
            <c:idx val="3"/>
            <c:invertIfNegative val="0"/>
            <c:bubble3D val="0"/>
            <c:spPr>
              <a:solidFill>
                <a:schemeClr val="bg1">
                  <a:lumMod val="85000"/>
                </a:schemeClr>
              </a:solidFill>
              <a:ln>
                <a:solidFill>
                  <a:schemeClr val="tx1"/>
                </a:solidFill>
              </a:ln>
            </c:spPr>
          </c:dPt>
          <c:dLbls>
            <c:txPr>
              <a:bodyPr/>
              <a:lstStyle/>
              <a:p>
                <a:pPr>
                  <a:defRPr sz="1200" b="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5765</c:v>
                </c:pt>
                <c:pt idx="1">
                  <c:v>3064</c:v>
                </c:pt>
                <c:pt idx="2">
                  <c:v>1247</c:v>
                </c:pt>
                <c:pt idx="3">
                  <c:v>21</c:v>
                </c:pt>
              </c:numCache>
            </c:numRef>
          </c:val>
        </c:ser>
        <c:dLbls>
          <c:showLegendKey val="0"/>
          <c:showVal val="0"/>
          <c:showCatName val="0"/>
          <c:showSerName val="0"/>
          <c:showPercent val="0"/>
          <c:showBubbleSize val="0"/>
        </c:dLbls>
        <c:gapWidth val="150"/>
        <c:axId val="31838976"/>
        <c:axId val="31840512"/>
      </c:barChart>
      <c:catAx>
        <c:axId val="31838976"/>
        <c:scaling>
          <c:orientation val="minMax"/>
        </c:scaling>
        <c:delete val="0"/>
        <c:axPos val="b"/>
        <c:majorTickMark val="out"/>
        <c:minorTickMark val="none"/>
        <c:tickLblPos val="nextTo"/>
        <c:txPr>
          <a:bodyPr/>
          <a:lstStyle/>
          <a:p>
            <a:pPr>
              <a:defRPr sz="1400" b="1"/>
            </a:pPr>
            <a:endParaRPr lang="en-US"/>
          </a:p>
        </c:txPr>
        <c:crossAx val="31840512"/>
        <c:crosses val="autoZero"/>
        <c:auto val="1"/>
        <c:lblAlgn val="ctr"/>
        <c:lblOffset val="100"/>
        <c:noMultiLvlLbl val="0"/>
      </c:catAx>
      <c:valAx>
        <c:axId val="31840512"/>
        <c:scaling>
          <c:orientation val="minMax"/>
        </c:scaling>
        <c:delete val="0"/>
        <c:axPos val="l"/>
        <c:majorGridlines>
          <c:spPr>
            <a:ln>
              <a:noFill/>
            </a:ln>
          </c:spPr>
        </c:majorGridlines>
        <c:numFmt formatCode="&quot;$&quot;#,##0" sourceLinked="1"/>
        <c:majorTickMark val="out"/>
        <c:minorTickMark val="none"/>
        <c:tickLblPos val="nextTo"/>
        <c:txPr>
          <a:bodyPr/>
          <a:lstStyle/>
          <a:p>
            <a:pPr>
              <a:defRPr sz="1200"/>
            </a:pPr>
            <a:endParaRPr lang="en-US"/>
          </a:p>
        </c:txPr>
        <c:crossAx val="3183897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7.2380744960071478E-2"/>
          <c:y val="3.4584463019251374E-2"/>
          <c:w val="0.91064030825933995"/>
          <c:h val="0.88469503617241241"/>
        </c:manualLayout>
      </c:layout>
      <c:barChart>
        <c:barDir val="col"/>
        <c:grouping val="clustered"/>
        <c:varyColors val="0"/>
        <c:ser>
          <c:idx val="0"/>
          <c:order val="0"/>
          <c:tx>
            <c:strRef>
              <c:f>Sheet1!$B$1</c:f>
              <c:strCache>
                <c:ptCount val="1"/>
                <c:pt idx="0">
                  <c:v>Per Day</c:v>
                </c:pt>
              </c:strCache>
            </c:strRef>
          </c:tx>
          <c:spPr>
            <a:ln>
              <a:solidFill>
                <a:schemeClr val="accent1"/>
              </a:solidFill>
            </a:ln>
          </c:spPr>
          <c:invertIfNegative val="0"/>
          <c:dLbls>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500</c:v>
                </c:pt>
                <c:pt idx="1">
                  <c:v>639</c:v>
                </c:pt>
                <c:pt idx="2">
                  <c:v>435</c:v>
                </c:pt>
                <c:pt idx="3">
                  <c:v>325</c:v>
                </c:pt>
              </c:numCache>
            </c:numRef>
          </c:val>
        </c:ser>
        <c:ser>
          <c:idx val="1"/>
          <c:order val="1"/>
          <c:tx>
            <c:strRef>
              <c:f>Sheet1!$C$1</c:f>
              <c:strCache>
                <c:ptCount val="1"/>
                <c:pt idx="0">
                  <c:v>Per Stay</c:v>
                </c:pt>
              </c:strCache>
            </c:strRef>
          </c:tx>
          <c:spPr>
            <a:solidFill>
              <a:schemeClr val="accent4"/>
            </a:solidFill>
            <a:ln>
              <a:solidFill>
                <a:schemeClr val="accent1"/>
              </a:solidFill>
            </a:ln>
          </c:spPr>
          <c:invertIfNegative val="0"/>
          <c:dLbls>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777</c:v>
                </c:pt>
                <c:pt idx="1">
                  <c:v>602</c:v>
                </c:pt>
                <c:pt idx="2">
                  <c:v>471</c:v>
                </c:pt>
                <c:pt idx="3">
                  <c:v>250</c:v>
                </c:pt>
              </c:numCache>
            </c:numRef>
          </c:val>
        </c:ser>
        <c:dLbls>
          <c:showLegendKey val="0"/>
          <c:showVal val="0"/>
          <c:showCatName val="0"/>
          <c:showSerName val="0"/>
          <c:showPercent val="0"/>
          <c:showBubbleSize val="0"/>
        </c:dLbls>
        <c:gapWidth val="150"/>
        <c:overlap val="-10"/>
        <c:axId val="111674112"/>
        <c:axId val="111675648"/>
      </c:barChart>
      <c:catAx>
        <c:axId val="111674112"/>
        <c:scaling>
          <c:orientation val="minMax"/>
        </c:scaling>
        <c:delete val="0"/>
        <c:axPos val="b"/>
        <c:majorTickMark val="out"/>
        <c:minorTickMark val="none"/>
        <c:tickLblPos val="nextTo"/>
        <c:txPr>
          <a:bodyPr/>
          <a:lstStyle/>
          <a:p>
            <a:pPr>
              <a:defRPr b="1"/>
            </a:pPr>
            <a:endParaRPr lang="en-US"/>
          </a:p>
        </c:txPr>
        <c:crossAx val="111675648"/>
        <c:crosses val="autoZero"/>
        <c:auto val="1"/>
        <c:lblAlgn val="ctr"/>
        <c:lblOffset val="100"/>
        <c:noMultiLvlLbl val="0"/>
      </c:catAx>
      <c:valAx>
        <c:axId val="111675648"/>
        <c:scaling>
          <c:orientation val="minMax"/>
        </c:scaling>
        <c:delete val="0"/>
        <c:axPos val="l"/>
        <c:numFmt formatCode="&quot;$&quot;#,##0" sourceLinked="1"/>
        <c:majorTickMark val="out"/>
        <c:minorTickMark val="none"/>
        <c:tickLblPos val="nextTo"/>
        <c:crossAx val="111674112"/>
        <c:crosses val="autoZero"/>
        <c:crossBetween val="between"/>
      </c:valAx>
    </c:plotArea>
    <c:legend>
      <c:legendPos val="t"/>
      <c:layout/>
      <c:overlay val="0"/>
    </c:legend>
    <c:plotVisOnly val="1"/>
    <c:dispBlanksAs val="gap"/>
    <c:showDLblsOverMax val="0"/>
  </c:chart>
  <c:txPr>
    <a:bodyPr/>
    <a:lstStyle/>
    <a:p>
      <a:pPr>
        <a:defRPr sz="1200"/>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$250 or less</c:v>
                </c:pt>
              </c:strCache>
            </c:strRef>
          </c:tx>
          <c:spPr>
            <a:solidFill>
              <a:schemeClr val="accent1"/>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Sheet1!$A$2:$A$9</c:f>
              <c:strCache>
                <c:ptCount val="8"/>
                <c:pt idx="0">
                  <c:v>Bronze per day</c:v>
                </c:pt>
                <c:pt idx="1">
                  <c:v>Bronze per stay</c:v>
                </c:pt>
                <c:pt idx="2">
                  <c:v>Silver per day</c:v>
                </c:pt>
                <c:pt idx="3">
                  <c:v>Silver per stay</c:v>
                </c:pt>
                <c:pt idx="4">
                  <c:v>Gold per day</c:v>
                </c:pt>
                <c:pt idx="5">
                  <c:v>Gold per stay</c:v>
                </c:pt>
                <c:pt idx="6">
                  <c:v>Platinum per day</c:v>
                </c:pt>
                <c:pt idx="7">
                  <c:v>Platinum per stay</c:v>
                </c:pt>
              </c:strCache>
            </c:strRef>
          </c:cat>
          <c:val>
            <c:numRef>
              <c:f>Sheet1!$B$2:$B$9</c:f>
              <c:numCache>
                <c:formatCode>0%</c:formatCode>
                <c:ptCount val="8"/>
                <c:pt idx="0">
                  <c:v>0.1</c:v>
                </c:pt>
                <c:pt idx="1">
                  <c:v>0.12</c:v>
                </c:pt>
                <c:pt idx="2">
                  <c:v>0.1</c:v>
                </c:pt>
                <c:pt idx="3">
                  <c:v>0.12</c:v>
                </c:pt>
                <c:pt idx="4">
                  <c:v>0.17</c:v>
                </c:pt>
                <c:pt idx="5">
                  <c:v>0.25</c:v>
                </c:pt>
                <c:pt idx="6">
                  <c:v>7.0000000000000007E-2</c:v>
                </c:pt>
                <c:pt idx="7">
                  <c:v>1</c:v>
                </c:pt>
              </c:numCache>
            </c:numRef>
          </c:val>
        </c:ser>
        <c:ser>
          <c:idx val="1"/>
          <c:order val="1"/>
          <c:tx>
            <c:strRef>
              <c:f>Sheet1!$C$1</c:f>
              <c:strCache>
                <c:ptCount val="1"/>
                <c:pt idx="0">
                  <c:v>&gt;$250 - $500</c:v>
                </c:pt>
              </c:strCache>
            </c:strRef>
          </c:tx>
          <c:spPr>
            <a:solidFill>
              <a:schemeClr val="accent2"/>
            </a:solidFill>
            <a:ln>
              <a:solidFill>
                <a:schemeClr val="tx1"/>
              </a:solidFill>
            </a:ln>
          </c:spPr>
          <c:invertIfNegative val="0"/>
          <c:dLbls>
            <c:dLbl>
              <c:idx val="7"/>
              <c:delete val="1"/>
            </c:dLbl>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Sheet1!$A$2:$A$9</c:f>
              <c:strCache>
                <c:ptCount val="8"/>
                <c:pt idx="0">
                  <c:v>Bronze per day</c:v>
                </c:pt>
                <c:pt idx="1">
                  <c:v>Bronze per stay</c:v>
                </c:pt>
                <c:pt idx="2">
                  <c:v>Silver per day</c:v>
                </c:pt>
                <c:pt idx="3">
                  <c:v>Silver per stay</c:v>
                </c:pt>
                <c:pt idx="4">
                  <c:v>Gold per day</c:v>
                </c:pt>
                <c:pt idx="5">
                  <c:v>Gold per stay</c:v>
                </c:pt>
                <c:pt idx="6">
                  <c:v>Platinum per day</c:v>
                </c:pt>
                <c:pt idx="7">
                  <c:v>Platinum per stay</c:v>
                </c:pt>
              </c:strCache>
            </c:strRef>
          </c:cat>
          <c:val>
            <c:numRef>
              <c:f>Sheet1!$C$2:$C$9</c:f>
              <c:numCache>
                <c:formatCode>0%</c:formatCode>
                <c:ptCount val="8"/>
                <c:pt idx="0">
                  <c:v>0.7</c:v>
                </c:pt>
                <c:pt idx="1">
                  <c:v>0.38</c:v>
                </c:pt>
                <c:pt idx="2">
                  <c:v>0.52</c:v>
                </c:pt>
                <c:pt idx="3">
                  <c:v>0.64</c:v>
                </c:pt>
                <c:pt idx="4">
                  <c:v>0.69</c:v>
                </c:pt>
                <c:pt idx="5">
                  <c:v>0.65</c:v>
                </c:pt>
                <c:pt idx="6">
                  <c:v>0.93</c:v>
                </c:pt>
                <c:pt idx="7">
                  <c:v>0</c:v>
                </c:pt>
              </c:numCache>
            </c:numRef>
          </c:val>
        </c:ser>
        <c:ser>
          <c:idx val="2"/>
          <c:order val="2"/>
          <c:tx>
            <c:strRef>
              <c:f>Sheet1!$D$1</c:f>
              <c:strCache>
                <c:ptCount val="1"/>
                <c:pt idx="0">
                  <c:v>&gt;$500 - $750</c:v>
                </c:pt>
              </c:strCache>
            </c:strRef>
          </c:tx>
          <c:spPr>
            <a:solidFill>
              <a:schemeClr val="accent3"/>
            </a:solidFill>
            <a:ln>
              <a:solidFill>
                <a:schemeClr val="tx1"/>
              </a:solidFill>
            </a:ln>
          </c:spPr>
          <c:invertIfNegative val="0"/>
          <c:dLbls>
            <c:dLbl>
              <c:idx val="6"/>
              <c:delete val="1"/>
            </c:dLbl>
            <c:dLbl>
              <c:idx val="7"/>
              <c:delete val="1"/>
            </c:dLbl>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Sheet1!$A$2:$A$9</c:f>
              <c:strCache>
                <c:ptCount val="8"/>
                <c:pt idx="0">
                  <c:v>Bronze per day</c:v>
                </c:pt>
                <c:pt idx="1">
                  <c:v>Bronze per stay</c:v>
                </c:pt>
                <c:pt idx="2">
                  <c:v>Silver per day</c:v>
                </c:pt>
                <c:pt idx="3">
                  <c:v>Silver per stay</c:v>
                </c:pt>
                <c:pt idx="4">
                  <c:v>Gold per day</c:v>
                </c:pt>
                <c:pt idx="5">
                  <c:v>Gold per stay</c:v>
                </c:pt>
                <c:pt idx="6">
                  <c:v>Platinum per day</c:v>
                </c:pt>
                <c:pt idx="7">
                  <c:v>Platinum per stay</c:v>
                </c:pt>
              </c:strCache>
            </c:strRef>
          </c:cat>
          <c:val>
            <c:numRef>
              <c:f>Sheet1!$D$2:$D$9</c:f>
              <c:numCache>
                <c:formatCode>0%</c:formatCode>
                <c:ptCount val="8"/>
                <c:pt idx="0">
                  <c:v>0.2</c:v>
                </c:pt>
                <c:pt idx="1">
                  <c:v>0.2</c:v>
                </c:pt>
                <c:pt idx="2">
                  <c:v>0.17</c:v>
                </c:pt>
                <c:pt idx="3">
                  <c:v>0.1</c:v>
                </c:pt>
                <c:pt idx="4">
                  <c:v>0.14000000000000001</c:v>
                </c:pt>
                <c:pt idx="5">
                  <c:v>0.02</c:v>
                </c:pt>
                <c:pt idx="6">
                  <c:v>0</c:v>
                </c:pt>
                <c:pt idx="7">
                  <c:v>0</c:v>
                </c:pt>
              </c:numCache>
            </c:numRef>
          </c:val>
        </c:ser>
        <c:ser>
          <c:idx val="3"/>
          <c:order val="3"/>
          <c:tx>
            <c:strRef>
              <c:f>Sheet1!$E$1</c:f>
              <c:strCache>
                <c:ptCount val="1"/>
                <c:pt idx="0">
                  <c:v>&gt;$750 - $1000</c:v>
                </c:pt>
              </c:strCache>
            </c:strRef>
          </c:tx>
          <c:spPr>
            <a:solidFill>
              <a:schemeClr val="accent4"/>
            </a:solidFill>
            <a:ln>
              <a:solidFill>
                <a:schemeClr val="tx1"/>
              </a:solidFill>
            </a:ln>
          </c:spPr>
          <c:invertIfNegative val="0"/>
          <c:dLbls>
            <c:dLbl>
              <c:idx val="0"/>
              <c:delete val="1"/>
            </c:dLbl>
            <c:dLbl>
              <c:idx val="4"/>
              <c:delete val="1"/>
            </c:dLbl>
            <c:dLbl>
              <c:idx val="6"/>
              <c:delete val="1"/>
            </c:dLbl>
            <c:dLbl>
              <c:idx val="7"/>
              <c:delete val="1"/>
            </c:dLbl>
            <c:txPr>
              <a:bodyPr/>
              <a:lstStyle/>
              <a:p>
                <a:pPr>
                  <a:defRPr sz="1050"/>
                </a:pPr>
                <a:endParaRPr lang="en-US"/>
              </a:p>
            </c:txPr>
            <c:showLegendKey val="0"/>
            <c:showVal val="1"/>
            <c:showCatName val="0"/>
            <c:showSerName val="0"/>
            <c:showPercent val="0"/>
            <c:showBubbleSize val="0"/>
            <c:showLeaderLines val="0"/>
          </c:dLbls>
          <c:cat>
            <c:strRef>
              <c:f>Sheet1!$A$2:$A$9</c:f>
              <c:strCache>
                <c:ptCount val="8"/>
                <c:pt idx="0">
                  <c:v>Bronze per day</c:v>
                </c:pt>
                <c:pt idx="1">
                  <c:v>Bronze per stay</c:v>
                </c:pt>
                <c:pt idx="2">
                  <c:v>Silver per day</c:v>
                </c:pt>
                <c:pt idx="3">
                  <c:v>Silver per stay</c:v>
                </c:pt>
                <c:pt idx="4">
                  <c:v>Gold per day</c:v>
                </c:pt>
                <c:pt idx="5">
                  <c:v>Gold per stay</c:v>
                </c:pt>
                <c:pt idx="6">
                  <c:v>Platinum per day</c:v>
                </c:pt>
                <c:pt idx="7">
                  <c:v>Platinum per stay</c:v>
                </c:pt>
              </c:strCache>
            </c:strRef>
          </c:cat>
          <c:val>
            <c:numRef>
              <c:f>Sheet1!$E$2:$E$9</c:f>
              <c:numCache>
                <c:formatCode>0%</c:formatCode>
                <c:ptCount val="8"/>
                <c:pt idx="0">
                  <c:v>0</c:v>
                </c:pt>
                <c:pt idx="1">
                  <c:v>0.18</c:v>
                </c:pt>
                <c:pt idx="2">
                  <c:v>0.15</c:v>
                </c:pt>
                <c:pt idx="3">
                  <c:v>0.05</c:v>
                </c:pt>
                <c:pt idx="4">
                  <c:v>0</c:v>
                </c:pt>
                <c:pt idx="5">
                  <c:v>0.04</c:v>
                </c:pt>
                <c:pt idx="6">
                  <c:v>0</c:v>
                </c:pt>
                <c:pt idx="7">
                  <c:v>0</c:v>
                </c:pt>
              </c:numCache>
            </c:numRef>
          </c:val>
        </c:ser>
        <c:ser>
          <c:idx val="4"/>
          <c:order val="4"/>
          <c:tx>
            <c:strRef>
              <c:f>Sheet1!$F$1</c:f>
              <c:strCache>
                <c:ptCount val="1"/>
                <c:pt idx="0">
                  <c:v>Over $1000</c:v>
                </c:pt>
              </c:strCache>
            </c:strRef>
          </c:tx>
          <c:spPr>
            <a:solidFill>
              <a:schemeClr val="accent5"/>
            </a:solidFill>
            <a:ln>
              <a:solidFill>
                <a:schemeClr val="tx1"/>
              </a:solidFill>
            </a:ln>
          </c:spPr>
          <c:invertIfNegative val="0"/>
          <c:dLbls>
            <c:dLbl>
              <c:idx val="0"/>
              <c:delete val="1"/>
            </c:dLbl>
            <c:dLbl>
              <c:idx val="4"/>
              <c:delete val="1"/>
            </c:dLbl>
            <c:dLbl>
              <c:idx val="6"/>
              <c:delete val="1"/>
            </c:dLbl>
            <c:dLbl>
              <c:idx val="7"/>
              <c:delete val="1"/>
            </c:dLbl>
            <c:txPr>
              <a:bodyPr/>
              <a:lstStyle/>
              <a:p>
                <a:pPr>
                  <a:defRPr sz="1050"/>
                </a:pPr>
                <a:endParaRPr lang="en-US"/>
              </a:p>
            </c:txPr>
            <c:showLegendKey val="0"/>
            <c:showVal val="1"/>
            <c:showCatName val="0"/>
            <c:showSerName val="0"/>
            <c:showPercent val="0"/>
            <c:showBubbleSize val="0"/>
            <c:showLeaderLines val="0"/>
          </c:dLbls>
          <c:cat>
            <c:strRef>
              <c:f>Sheet1!$A$2:$A$9</c:f>
              <c:strCache>
                <c:ptCount val="8"/>
                <c:pt idx="0">
                  <c:v>Bronze per day</c:v>
                </c:pt>
                <c:pt idx="1">
                  <c:v>Bronze per stay</c:v>
                </c:pt>
                <c:pt idx="2">
                  <c:v>Silver per day</c:v>
                </c:pt>
                <c:pt idx="3">
                  <c:v>Silver per stay</c:v>
                </c:pt>
                <c:pt idx="4">
                  <c:v>Gold per day</c:v>
                </c:pt>
                <c:pt idx="5">
                  <c:v>Gold per stay</c:v>
                </c:pt>
                <c:pt idx="6">
                  <c:v>Platinum per day</c:v>
                </c:pt>
                <c:pt idx="7">
                  <c:v>Platinum per stay</c:v>
                </c:pt>
              </c:strCache>
            </c:strRef>
          </c:cat>
          <c:val>
            <c:numRef>
              <c:f>Sheet1!$F$2:$F$9</c:f>
              <c:numCache>
                <c:formatCode>0%</c:formatCode>
                <c:ptCount val="8"/>
                <c:pt idx="0">
                  <c:v>0</c:v>
                </c:pt>
                <c:pt idx="1">
                  <c:v>0.12</c:v>
                </c:pt>
                <c:pt idx="2">
                  <c:v>0.06</c:v>
                </c:pt>
                <c:pt idx="3">
                  <c:v>0.09</c:v>
                </c:pt>
                <c:pt idx="4">
                  <c:v>0</c:v>
                </c:pt>
                <c:pt idx="5">
                  <c:v>0.04</c:v>
                </c:pt>
                <c:pt idx="6">
                  <c:v>0</c:v>
                </c:pt>
                <c:pt idx="7">
                  <c:v>0</c:v>
                </c:pt>
              </c:numCache>
            </c:numRef>
          </c:val>
        </c:ser>
        <c:dLbls>
          <c:showLegendKey val="0"/>
          <c:showVal val="0"/>
          <c:showCatName val="0"/>
          <c:showSerName val="0"/>
          <c:showPercent val="0"/>
          <c:showBubbleSize val="0"/>
        </c:dLbls>
        <c:gapWidth val="150"/>
        <c:overlap val="100"/>
        <c:axId val="111764608"/>
        <c:axId val="111766144"/>
      </c:barChart>
      <c:catAx>
        <c:axId val="111764608"/>
        <c:scaling>
          <c:orientation val="minMax"/>
        </c:scaling>
        <c:delete val="0"/>
        <c:axPos val="b"/>
        <c:numFmt formatCode="General" sourceLinked="1"/>
        <c:majorTickMark val="out"/>
        <c:minorTickMark val="none"/>
        <c:tickLblPos val="nextTo"/>
        <c:txPr>
          <a:bodyPr/>
          <a:lstStyle/>
          <a:p>
            <a:pPr>
              <a:defRPr sz="1100" b="1"/>
            </a:pPr>
            <a:endParaRPr lang="en-US"/>
          </a:p>
        </c:txPr>
        <c:crossAx val="111766144"/>
        <c:crosses val="autoZero"/>
        <c:auto val="1"/>
        <c:lblAlgn val="ctr"/>
        <c:lblOffset val="100"/>
        <c:noMultiLvlLbl val="0"/>
      </c:catAx>
      <c:valAx>
        <c:axId val="111766144"/>
        <c:scaling>
          <c:orientation val="minMax"/>
        </c:scaling>
        <c:delete val="0"/>
        <c:axPos val="l"/>
        <c:numFmt formatCode="0%" sourceLinked="1"/>
        <c:majorTickMark val="out"/>
        <c:minorTickMark val="none"/>
        <c:tickLblPos val="nextTo"/>
        <c:txPr>
          <a:bodyPr/>
          <a:lstStyle/>
          <a:p>
            <a:pPr>
              <a:defRPr sz="1200"/>
            </a:pPr>
            <a:endParaRPr lang="en-US"/>
          </a:p>
        </c:txPr>
        <c:crossAx val="111764608"/>
        <c:crosses val="autoZero"/>
        <c:crossBetween val="between"/>
      </c:valAx>
    </c:plotArea>
    <c:legend>
      <c:legendPos val="r"/>
      <c:layout/>
      <c:overlay val="0"/>
      <c:txPr>
        <a:bodyPr/>
        <a:lstStyle/>
        <a:p>
          <a:pPr>
            <a:defRPr sz="1200"/>
          </a:pPr>
          <a:endParaRPr lang="en-US"/>
        </a:p>
      </c:txPr>
    </c:legend>
    <c:plotVisOnly val="1"/>
    <c:dispBlanksAs val="gap"/>
    <c:showDLblsOverMax val="0"/>
  </c:chart>
  <c:txPr>
    <a:bodyPr/>
    <a:lstStyle/>
    <a:p>
      <a:pPr>
        <a:defRPr sz="14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chemeClr val="accent1"/>
            </a:solidFill>
            <a:ln>
              <a:solidFill>
                <a:schemeClr val="tx1"/>
              </a:solidFill>
            </a:ln>
          </c:spPr>
          <c:invertIfNegative val="0"/>
          <c:dPt>
            <c:idx val="0"/>
            <c:invertIfNegative val="0"/>
            <c:bubble3D val="0"/>
            <c:spPr>
              <a:solidFill>
                <a:schemeClr val="bg2">
                  <a:lumMod val="50000"/>
                </a:schemeClr>
              </a:solidFill>
              <a:ln>
                <a:solidFill>
                  <a:schemeClr val="tx1"/>
                </a:solidFill>
              </a:ln>
            </c:spPr>
          </c:dPt>
          <c:dPt>
            <c:idx val="1"/>
            <c:invertIfNegative val="0"/>
            <c:bubble3D val="0"/>
            <c:spPr>
              <a:solidFill>
                <a:schemeClr val="bg1">
                  <a:lumMod val="50000"/>
                </a:schemeClr>
              </a:solidFill>
              <a:ln>
                <a:solidFill>
                  <a:schemeClr val="tx1"/>
                </a:solidFill>
              </a:ln>
            </c:spPr>
          </c:dPt>
          <c:dPt>
            <c:idx val="2"/>
            <c:invertIfNegative val="0"/>
            <c:bubble3D val="0"/>
            <c:spPr>
              <a:solidFill>
                <a:schemeClr val="bg2">
                  <a:lumMod val="40000"/>
                  <a:lumOff val="60000"/>
                </a:schemeClr>
              </a:solidFill>
              <a:ln>
                <a:solidFill>
                  <a:schemeClr val="tx1"/>
                </a:solidFill>
              </a:ln>
            </c:spPr>
          </c:dPt>
          <c:dPt>
            <c:idx val="3"/>
            <c:invertIfNegative val="0"/>
            <c:bubble3D val="0"/>
            <c:spPr>
              <a:solidFill>
                <a:schemeClr val="bg1">
                  <a:lumMod val="85000"/>
                </a:schemeClr>
              </a:solidFill>
              <a:ln>
                <a:solidFill>
                  <a:schemeClr val="tx1"/>
                </a:solidFill>
              </a:ln>
            </c:spPr>
          </c:dPt>
          <c:dLbls>
            <c:txPr>
              <a:bodyPr/>
              <a:lstStyle/>
              <a:p>
                <a:pPr>
                  <a:defRPr sz="120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0.33</c:v>
                </c:pt>
                <c:pt idx="1">
                  <c:v>0.26</c:v>
                </c:pt>
                <c:pt idx="2">
                  <c:v>0.2</c:v>
                </c:pt>
                <c:pt idx="3">
                  <c:v>0.17</c:v>
                </c:pt>
              </c:numCache>
            </c:numRef>
          </c:val>
        </c:ser>
        <c:dLbls>
          <c:showLegendKey val="0"/>
          <c:showVal val="0"/>
          <c:showCatName val="0"/>
          <c:showSerName val="0"/>
          <c:showPercent val="0"/>
          <c:showBubbleSize val="0"/>
        </c:dLbls>
        <c:gapWidth val="150"/>
        <c:axId val="112092288"/>
        <c:axId val="112093824"/>
      </c:barChart>
      <c:catAx>
        <c:axId val="112092288"/>
        <c:scaling>
          <c:orientation val="minMax"/>
        </c:scaling>
        <c:delete val="0"/>
        <c:axPos val="b"/>
        <c:majorTickMark val="out"/>
        <c:minorTickMark val="none"/>
        <c:tickLblPos val="nextTo"/>
        <c:txPr>
          <a:bodyPr/>
          <a:lstStyle/>
          <a:p>
            <a:pPr>
              <a:defRPr sz="1200" b="1"/>
            </a:pPr>
            <a:endParaRPr lang="en-US"/>
          </a:p>
        </c:txPr>
        <c:crossAx val="112093824"/>
        <c:crosses val="autoZero"/>
        <c:auto val="1"/>
        <c:lblAlgn val="ctr"/>
        <c:lblOffset val="100"/>
        <c:noMultiLvlLbl val="0"/>
      </c:catAx>
      <c:valAx>
        <c:axId val="112093824"/>
        <c:scaling>
          <c:orientation val="minMax"/>
        </c:scaling>
        <c:delete val="0"/>
        <c:axPos val="l"/>
        <c:numFmt formatCode="0%" sourceLinked="1"/>
        <c:majorTickMark val="out"/>
        <c:minorTickMark val="none"/>
        <c:tickLblPos val="nextTo"/>
        <c:txPr>
          <a:bodyPr/>
          <a:lstStyle/>
          <a:p>
            <a:pPr>
              <a:defRPr sz="1200"/>
            </a:pPr>
            <a:endParaRPr lang="en-US"/>
          </a:p>
        </c:txPr>
        <c:crossAx val="11209228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20% or less</c:v>
                </c:pt>
              </c:strCache>
            </c:strRef>
          </c:tx>
          <c:spPr>
            <a:solidFill>
              <a:schemeClr val="accent1"/>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0.08</c:v>
                </c:pt>
                <c:pt idx="1">
                  <c:v>0.12</c:v>
                </c:pt>
                <c:pt idx="2">
                  <c:v>0.2</c:v>
                </c:pt>
                <c:pt idx="3">
                  <c:v>0.46</c:v>
                </c:pt>
              </c:numCache>
            </c:numRef>
          </c:val>
        </c:ser>
        <c:ser>
          <c:idx val="1"/>
          <c:order val="1"/>
          <c:tx>
            <c:strRef>
              <c:f>Sheet1!$C$1</c:f>
              <c:strCache>
                <c:ptCount val="1"/>
                <c:pt idx="0">
                  <c:v>&gt;20% - 30%</c:v>
                </c:pt>
              </c:strCache>
            </c:strRef>
          </c:tx>
          <c:spPr>
            <a:solidFill>
              <a:schemeClr val="accent2"/>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0.45</c:v>
                </c:pt>
                <c:pt idx="1">
                  <c:v>0.75</c:v>
                </c:pt>
                <c:pt idx="2">
                  <c:v>0.79</c:v>
                </c:pt>
                <c:pt idx="3">
                  <c:v>0.49</c:v>
                </c:pt>
              </c:numCache>
            </c:numRef>
          </c:val>
        </c:ser>
        <c:ser>
          <c:idx val="2"/>
          <c:order val="2"/>
          <c:tx>
            <c:strRef>
              <c:f>Sheet1!$D$1</c:f>
              <c:strCache>
                <c:ptCount val="1"/>
                <c:pt idx="0">
                  <c:v>&gt;30% - 40%</c:v>
                </c:pt>
              </c:strCache>
            </c:strRef>
          </c:tx>
          <c:spPr>
            <a:solidFill>
              <a:schemeClr val="accent3"/>
            </a:solidFill>
            <a:ln>
              <a:solidFill>
                <a:schemeClr val="tx1"/>
              </a:solidFill>
            </a:ln>
          </c:spPr>
          <c:invertIfNegative val="0"/>
          <c:dLbls>
            <c:dLbl>
              <c:idx val="2"/>
              <c:layout>
                <c:manualLayout>
                  <c:x val="1.4489273770214206E-3"/>
                  <c:y val="2.1645627629879604E-2"/>
                </c:manualLayout>
              </c:layout>
              <c:showLegendKey val="0"/>
              <c:showVal val="1"/>
              <c:showCatName val="0"/>
              <c:showSerName val="0"/>
              <c:showPercent val="0"/>
              <c:showBubbleSize val="0"/>
            </c:dLbl>
            <c:dLbl>
              <c:idx val="3"/>
              <c:delete val="1"/>
            </c:dLbl>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0.26</c:v>
                </c:pt>
                <c:pt idx="1">
                  <c:v>7.0000000000000007E-2</c:v>
                </c:pt>
                <c:pt idx="2">
                  <c:v>0.01</c:v>
                </c:pt>
                <c:pt idx="3">
                  <c:v>0</c:v>
                </c:pt>
              </c:numCache>
            </c:numRef>
          </c:val>
        </c:ser>
        <c:ser>
          <c:idx val="3"/>
          <c:order val="3"/>
          <c:tx>
            <c:strRef>
              <c:f>Sheet1!$E$1</c:f>
              <c:strCache>
                <c:ptCount val="1"/>
                <c:pt idx="0">
                  <c:v>&gt;40%-50%</c:v>
                </c:pt>
              </c:strCache>
            </c:strRef>
          </c:tx>
          <c:spPr>
            <a:solidFill>
              <a:schemeClr val="accent4"/>
            </a:solidFill>
            <a:ln>
              <a:solidFill>
                <a:schemeClr val="tx1"/>
              </a:solidFill>
            </a:ln>
          </c:spPr>
          <c:invertIfNegative val="0"/>
          <c:dLbls>
            <c:dLbl>
              <c:idx val="2"/>
              <c:layout/>
              <c:dLblPos val="inBase"/>
              <c:showLegendKey val="0"/>
              <c:showVal val="1"/>
              <c:showCatName val="0"/>
              <c:showSerName val="0"/>
              <c:showPercent val="0"/>
              <c:showBubbleSize val="0"/>
            </c:dLbl>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Sheet1!$E$2:$E$5</c:f>
              <c:numCache>
                <c:formatCode>0%</c:formatCode>
                <c:ptCount val="4"/>
                <c:pt idx="0">
                  <c:v>0.2</c:v>
                </c:pt>
                <c:pt idx="1">
                  <c:v>0.06</c:v>
                </c:pt>
                <c:pt idx="2">
                  <c:v>0.01</c:v>
                </c:pt>
                <c:pt idx="3">
                  <c:v>0.05</c:v>
                </c:pt>
              </c:numCache>
            </c:numRef>
          </c:val>
        </c:ser>
        <c:ser>
          <c:idx val="4"/>
          <c:order val="4"/>
          <c:tx>
            <c:strRef>
              <c:f>Sheet1!$F$1</c:f>
              <c:strCache>
                <c:ptCount val="1"/>
                <c:pt idx="0">
                  <c:v>Over 50%</c:v>
                </c:pt>
              </c:strCache>
            </c:strRef>
          </c:tx>
          <c:spPr>
            <a:solidFill>
              <a:schemeClr val="accent5"/>
            </a:solidFill>
            <a:ln>
              <a:solidFill>
                <a:schemeClr val="tx1"/>
              </a:solidFill>
            </a:ln>
          </c:spPr>
          <c:invertIfNegative val="0"/>
          <c:dLbls>
            <c:dLbl>
              <c:idx val="1"/>
              <c:delete val="1"/>
            </c:dLbl>
            <c:dLbl>
              <c:idx val="2"/>
              <c:delete val="1"/>
            </c:dLbl>
            <c:dLbl>
              <c:idx val="3"/>
              <c:delete val="1"/>
            </c:dLbl>
            <c:txPr>
              <a:bodyPr/>
              <a:lstStyle/>
              <a:p>
                <a:pPr>
                  <a:defRPr sz="1200"/>
                </a:pPr>
                <a:endParaRPr lang="en-US"/>
              </a:p>
            </c:txPr>
            <c:dLblPos val="inBase"/>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Sheet1!$F$2:$F$5</c:f>
              <c:numCache>
                <c:formatCode>0%</c:formatCode>
                <c:ptCount val="4"/>
                <c:pt idx="0">
                  <c:v>0.02</c:v>
                </c:pt>
                <c:pt idx="1">
                  <c:v>0</c:v>
                </c:pt>
                <c:pt idx="2">
                  <c:v>0</c:v>
                </c:pt>
                <c:pt idx="3">
                  <c:v>0</c:v>
                </c:pt>
              </c:numCache>
            </c:numRef>
          </c:val>
        </c:ser>
        <c:dLbls>
          <c:showLegendKey val="0"/>
          <c:showVal val="0"/>
          <c:showCatName val="0"/>
          <c:showSerName val="0"/>
          <c:showPercent val="0"/>
          <c:showBubbleSize val="0"/>
        </c:dLbls>
        <c:gapWidth val="150"/>
        <c:overlap val="100"/>
        <c:axId val="112185344"/>
        <c:axId val="112186880"/>
      </c:barChart>
      <c:catAx>
        <c:axId val="112185344"/>
        <c:scaling>
          <c:orientation val="minMax"/>
        </c:scaling>
        <c:delete val="0"/>
        <c:axPos val="b"/>
        <c:majorTickMark val="out"/>
        <c:minorTickMark val="none"/>
        <c:tickLblPos val="nextTo"/>
        <c:txPr>
          <a:bodyPr/>
          <a:lstStyle/>
          <a:p>
            <a:pPr>
              <a:defRPr sz="1200" b="1"/>
            </a:pPr>
            <a:endParaRPr lang="en-US"/>
          </a:p>
        </c:txPr>
        <c:crossAx val="112186880"/>
        <c:crosses val="autoZero"/>
        <c:auto val="1"/>
        <c:lblAlgn val="ctr"/>
        <c:lblOffset val="100"/>
        <c:noMultiLvlLbl val="0"/>
      </c:catAx>
      <c:valAx>
        <c:axId val="112186880"/>
        <c:scaling>
          <c:orientation val="minMax"/>
        </c:scaling>
        <c:delete val="0"/>
        <c:axPos val="l"/>
        <c:numFmt formatCode="0%" sourceLinked="1"/>
        <c:majorTickMark val="out"/>
        <c:minorTickMark val="none"/>
        <c:tickLblPos val="nextTo"/>
        <c:txPr>
          <a:bodyPr/>
          <a:lstStyle/>
          <a:p>
            <a:pPr>
              <a:defRPr sz="1200"/>
            </a:pPr>
            <a:endParaRPr lang="en-US"/>
          </a:p>
        </c:txPr>
        <c:crossAx val="112185344"/>
        <c:crosses val="autoZero"/>
        <c:crossBetween val="between"/>
      </c:valAx>
    </c:plotArea>
    <c:legend>
      <c:legendPos val="r"/>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6.2434530655578163E-2"/>
          <c:y val="3.4584463019251374E-2"/>
          <c:w val="0.73518402194107746"/>
          <c:h val="0.88469503617241241"/>
        </c:manualLayout>
      </c:layout>
      <c:barChart>
        <c:barDir val="col"/>
        <c:grouping val="percentStacked"/>
        <c:varyColors val="0"/>
        <c:ser>
          <c:idx val="0"/>
          <c:order val="0"/>
          <c:tx>
            <c:strRef>
              <c:f>Sheet1!$B$1</c:f>
              <c:strCache>
                <c:ptCount val="1"/>
                <c:pt idx="0">
                  <c:v>No Charge</c:v>
                </c:pt>
              </c:strCache>
            </c:strRef>
          </c:tx>
          <c:spPr>
            <a:solidFill>
              <a:schemeClr val="accent1"/>
            </a:solidFill>
            <a:ln>
              <a:solidFill>
                <a:schemeClr val="accent1"/>
              </a:solidFill>
            </a:ln>
          </c:spPr>
          <c:invertIfNegative val="0"/>
          <c:dLbls>
            <c:dLbl>
              <c:idx val="0"/>
              <c:layout>
                <c:manualLayout>
                  <c:x val="4.915730337078654E-2"/>
                  <c:y val="-1.6836195965366927E-2"/>
                </c:manualLayout>
              </c:layout>
              <c:spPr/>
              <c:txPr>
                <a:bodyPr/>
                <a:lstStyle/>
                <a:p>
                  <a:pPr>
                    <a:defRPr sz="1050">
                      <a:solidFill>
                        <a:schemeClr val="tx1"/>
                      </a:solidFill>
                    </a:defRPr>
                  </a:pPr>
                  <a:endParaRPr lang="en-US"/>
                </a:p>
              </c:txPr>
              <c:showLegendKey val="0"/>
              <c:showVal val="1"/>
              <c:showCatName val="0"/>
              <c:showSerName val="0"/>
              <c:showPercent val="0"/>
              <c:showBubbleSize val="0"/>
            </c:dLbl>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0.01</c:v>
                </c:pt>
                <c:pt idx="1">
                  <c:v>0.03</c:v>
                </c:pt>
                <c:pt idx="2">
                  <c:v>0.04</c:v>
                </c:pt>
                <c:pt idx="3">
                  <c:v>0.32</c:v>
                </c:pt>
              </c:numCache>
            </c:numRef>
          </c:val>
        </c:ser>
        <c:ser>
          <c:idx val="1"/>
          <c:order val="1"/>
          <c:tx>
            <c:strRef>
              <c:f>Sheet1!$C$1</c:f>
              <c:strCache>
                <c:ptCount val="1"/>
                <c:pt idx="0">
                  <c:v>No Charge after Deductible</c:v>
                </c:pt>
              </c:strCache>
            </c:strRef>
          </c:tx>
          <c:spPr>
            <a:solidFill>
              <a:schemeClr val="accent2"/>
            </a:solidFill>
            <a:ln>
              <a:solidFill>
                <a:schemeClr val="accent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0.41</c:v>
                </c:pt>
                <c:pt idx="1">
                  <c:v>0.2</c:v>
                </c:pt>
                <c:pt idx="2">
                  <c:v>0.13</c:v>
                </c:pt>
                <c:pt idx="3">
                  <c:v>0.05</c:v>
                </c:pt>
              </c:numCache>
            </c:numRef>
          </c:val>
        </c:ser>
        <c:ser>
          <c:idx val="2"/>
          <c:order val="2"/>
          <c:tx>
            <c:strRef>
              <c:f>Sheet1!$D$1</c:f>
              <c:strCache>
                <c:ptCount val="1"/>
                <c:pt idx="0">
                  <c:v>Copayment</c:v>
                </c:pt>
              </c:strCache>
            </c:strRef>
          </c:tx>
          <c:spPr>
            <a:solidFill>
              <a:schemeClr val="accent3"/>
            </a:solidFill>
            <a:ln>
              <a:solidFill>
                <a:schemeClr val="accent1"/>
              </a:solidFill>
            </a:ln>
          </c:spPr>
          <c:invertIfNegative val="0"/>
          <c:dLbls>
            <c:dLbl>
              <c:idx val="0"/>
              <c:layout>
                <c:manualLayout>
                  <c:x val="4.915730337078654E-2"/>
                  <c:y val="0"/>
                </c:manualLayout>
              </c:layout>
              <c:spPr/>
              <c:txPr>
                <a:bodyPr/>
                <a:lstStyle/>
                <a:p>
                  <a:pPr algn="ctr">
                    <a:defRPr lang="en-US" sz="105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dLbl>
            <c:dLbl>
              <c:idx val="3"/>
              <c:delete val="1"/>
            </c:dLbl>
            <c:txPr>
              <a:bodyPr/>
              <a:lstStyle/>
              <a:p>
                <a:pPr algn="ctr">
                  <a:defRPr lang="en-US" sz="1050" b="0" i="0" u="none" strike="noStrike" kern="1200" baseline="0">
                    <a:solidFill>
                      <a:srgbClr val="FFFFFF"/>
                    </a:solidFill>
                    <a:latin typeface="+mn-lt"/>
                    <a:ea typeface="+mn-ea"/>
                    <a:cs typeface="+mn-cs"/>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0.01</c:v>
                </c:pt>
                <c:pt idx="1">
                  <c:v>0.02</c:v>
                </c:pt>
                <c:pt idx="2">
                  <c:v>0.04</c:v>
                </c:pt>
                <c:pt idx="3">
                  <c:v>0</c:v>
                </c:pt>
              </c:numCache>
            </c:numRef>
          </c:val>
        </c:ser>
        <c:ser>
          <c:idx val="3"/>
          <c:order val="3"/>
          <c:tx>
            <c:strRef>
              <c:f>Sheet1!$E$1</c:f>
              <c:strCache>
                <c:ptCount val="1"/>
                <c:pt idx="0">
                  <c:v>Coinsurance</c:v>
                </c:pt>
              </c:strCache>
            </c:strRef>
          </c:tx>
          <c:spPr>
            <a:solidFill>
              <a:schemeClr val="accent4"/>
            </a:solidFill>
            <a:ln>
              <a:solidFill>
                <a:schemeClr val="tx1"/>
              </a:solidFill>
            </a:ln>
          </c:spPr>
          <c:invertIfNegative val="0"/>
          <c:dLbls>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Sheet1!$E$2:$E$5</c:f>
              <c:numCache>
                <c:formatCode>0%</c:formatCode>
                <c:ptCount val="4"/>
                <c:pt idx="0">
                  <c:v>0.56999999999999995</c:v>
                </c:pt>
                <c:pt idx="1">
                  <c:v>0.74</c:v>
                </c:pt>
                <c:pt idx="2">
                  <c:v>0.79</c:v>
                </c:pt>
                <c:pt idx="3">
                  <c:v>0.63</c:v>
                </c:pt>
              </c:numCache>
            </c:numRef>
          </c:val>
        </c:ser>
        <c:ser>
          <c:idx val="4"/>
          <c:order val="4"/>
          <c:tx>
            <c:strRef>
              <c:f>Sheet1!$F$1</c:f>
              <c:strCache>
                <c:ptCount val="1"/>
                <c:pt idx="0">
                  <c:v>Copayment and Coinsurance</c:v>
                </c:pt>
              </c:strCache>
            </c:strRef>
          </c:tx>
          <c:spPr>
            <a:solidFill>
              <a:schemeClr val="accent6"/>
            </a:solidFill>
            <a:ln>
              <a:solidFill>
                <a:schemeClr val="accent1"/>
              </a:solidFill>
            </a:ln>
          </c:spPr>
          <c:invertIfNegative val="0"/>
          <c:dLbls>
            <c:dLbl>
              <c:idx val="1"/>
              <c:layout>
                <c:manualLayout>
                  <c:x val="5.1966292134831463E-2"/>
                  <c:y val="0"/>
                </c:manualLayout>
              </c:layout>
              <c:showLegendKey val="0"/>
              <c:showVal val="1"/>
              <c:showCatName val="0"/>
              <c:showSerName val="0"/>
              <c:showPercent val="0"/>
              <c:showBubbleSize val="0"/>
            </c:dLbl>
            <c:dLbl>
              <c:idx val="2"/>
              <c:layout>
                <c:manualLayout>
                  <c:x val="5.758426966292135E-2"/>
                  <c:y val="5.612065321788976E-3"/>
                </c:manualLayout>
              </c:layout>
              <c:tx>
                <c:rich>
                  <a:bodyPr/>
                  <a:lstStyle/>
                  <a:p>
                    <a:r>
                      <a:rPr lang="en-US" dirty="0" smtClean="0"/>
                      <a:t>&lt;1%</a:t>
                    </a:r>
                    <a:endParaRPr lang="en-US" dirty="0"/>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Sheet1!$F$2:$F$5</c:f>
              <c:numCache>
                <c:formatCode>0%</c:formatCode>
                <c:ptCount val="4"/>
                <c:pt idx="1">
                  <c:v>0.01</c:v>
                </c:pt>
                <c:pt idx="2">
                  <c:v>0</c:v>
                </c:pt>
              </c:numCache>
            </c:numRef>
          </c:val>
        </c:ser>
        <c:dLbls>
          <c:showLegendKey val="0"/>
          <c:showVal val="0"/>
          <c:showCatName val="0"/>
          <c:showSerName val="0"/>
          <c:showPercent val="0"/>
          <c:showBubbleSize val="0"/>
        </c:dLbls>
        <c:gapWidth val="150"/>
        <c:overlap val="100"/>
        <c:axId val="112281856"/>
        <c:axId val="112287744"/>
      </c:barChart>
      <c:catAx>
        <c:axId val="112281856"/>
        <c:scaling>
          <c:orientation val="minMax"/>
        </c:scaling>
        <c:delete val="0"/>
        <c:axPos val="b"/>
        <c:majorTickMark val="out"/>
        <c:minorTickMark val="none"/>
        <c:tickLblPos val="nextTo"/>
        <c:txPr>
          <a:bodyPr/>
          <a:lstStyle/>
          <a:p>
            <a:pPr>
              <a:defRPr b="1"/>
            </a:pPr>
            <a:endParaRPr lang="en-US"/>
          </a:p>
        </c:txPr>
        <c:crossAx val="112287744"/>
        <c:crosses val="autoZero"/>
        <c:auto val="1"/>
        <c:lblAlgn val="ctr"/>
        <c:lblOffset val="100"/>
        <c:noMultiLvlLbl val="0"/>
      </c:catAx>
      <c:valAx>
        <c:axId val="112287744"/>
        <c:scaling>
          <c:orientation val="minMax"/>
        </c:scaling>
        <c:delete val="0"/>
        <c:axPos val="l"/>
        <c:numFmt formatCode="0%" sourceLinked="1"/>
        <c:majorTickMark val="out"/>
        <c:minorTickMark val="none"/>
        <c:tickLblPos val="nextTo"/>
        <c:crossAx val="112281856"/>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chemeClr val="accent1"/>
            </a:solidFill>
            <a:ln>
              <a:solidFill>
                <a:schemeClr val="tx1"/>
              </a:solidFill>
            </a:ln>
          </c:spPr>
          <c:invertIfNegative val="0"/>
          <c:dPt>
            <c:idx val="0"/>
            <c:invertIfNegative val="0"/>
            <c:bubble3D val="0"/>
            <c:spPr>
              <a:solidFill>
                <a:schemeClr val="bg2">
                  <a:lumMod val="50000"/>
                </a:schemeClr>
              </a:solidFill>
              <a:ln>
                <a:solidFill>
                  <a:schemeClr val="tx1"/>
                </a:solidFill>
              </a:ln>
            </c:spPr>
          </c:dPt>
          <c:dPt>
            <c:idx val="1"/>
            <c:invertIfNegative val="0"/>
            <c:bubble3D val="0"/>
            <c:spPr>
              <a:solidFill>
                <a:schemeClr val="bg1">
                  <a:lumMod val="50000"/>
                </a:schemeClr>
              </a:solidFill>
              <a:ln>
                <a:solidFill>
                  <a:schemeClr val="tx1"/>
                </a:solidFill>
              </a:ln>
            </c:spPr>
          </c:dPt>
          <c:dPt>
            <c:idx val="2"/>
            <c:invertIfNegative val="0"/>
            <c:bubble3D val="0"/>
            <c:spPr>
              <a:solidFill>
                <a:schemeClr val="bg2">
                  <a:lumMod val="40000"/>
                  <a:lumOff val="60000"/>
                </a:schemeClr>
              </a:solidFill>
              <a:ln>
                <a:solidFill>
                  <a:schemeClr val="tx1"/>
                </a:solidFill>
              </a:ln>
            </c:spPr>
          </c:dPt>
          <c:dPt>
            <c:idx val="3"/>
            <c:invertIfNegative val="0"/>
            <c:bubble3D val="0"/>
            <c:spPr>
              <a:solidFill>
                <a:schemeClr val="bg1">
                  <a:lumMod val="85000"/>
                </a:schemeClr>
              </a:solidFill>
              <a:ln>
                <a:solidFill>
                  <a:schemeClr val="tx1"/>
                </a:solidFill>
              </a:ln>
            </c:spPr>
          </c:dPt>
          <c:dLbls>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0.34</c:v>
                </c:pt>
                <c:pt idx="1">
                  <c:v>0.26</c:v>
                </c:pt>
                <c:pt idx="2">
                  <c:v>0.2</c:v>
                </c:pt>
                <c:pt idx="3">
                  <c:v>0.17</c:v>
                </c:pt>
              </c:numCache>
            </c:numRef>
          </c:val>
        </c:ser>
        <c:dLbls>
          <c:showLegendKey val="0"/>
          <c:showVal val="0"/>
          <c:showCatName val="0"/>
          <c:showSerName val="0"/>
          <c:showPercent val="0"/>
          <c:showBubbleSize val="0"/>
        </c:dLbls>
        <c:gapWidth val="150"/>
        <c:axId val="112369024"/>
        <c:axId val="112370816"/>
      </c:barChart>
      <c:catAx>
        <c:axId val="112369024"/>
        <c:scaling>
          <c:orientation val="minMax"/>
        </c:scaling>
        <c:delete val="0"/>
        <c:axPos val="b"/>
        <c:majorTickMark val="out"/>
        <c:minorTickMark val="none"/>
        <c:tickLblPos val="nextTo"/>
        <c:txPr>
          <a:bodyPr/>
          <a:lstStyle/>
          <a:p>
            <a:pPr>
              <a:defRPr sz="1400" b="1"/>
            </a:pPr>
            <a:endParaRPr lang="en-US"/>
          </a:p>
        </c:txPr>
        <c:crossAx val="112370816"/>
        <c:crosses val="autoZero"/>
        <c:auto val="1"/>
        <c:lblAlgn val="ctr"/>
        <c:lblOffset val="100"/>
        <c:noMultiLvlLbl val="0"/>
      </c:catAx>
      <c:valAx>
        <c:axId val="112370816"/>
        <c:scaling>
          <c:orientation val="minMax"/>
        </c:scaling>
        <c:delete val="0"/>
        <c:axPos val="l"/>
        <c:numFmt formatCode="0%" sourceLinked="1"/>
        <c:majorTickMark val="out"/>
        <c:minorTickMark val="none"/>
        <c:tickLblPos val="nextTo"/>
        <c:crossAx val="112369024"/>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20% or less</c:v>
                </c:pt>
              </c:strCache>
            </c:strRef>
          </c:tx>
          <c:spPr>
            <a:solidFill>
              <a:schemeClr val="accent1"/>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7.0000000000000007E-2</c:v>
                </c:pt>
                <c:pt idx="1">
                  <c:v>0.12</c:v>
                </c:pt>
                <c:pt idx="2">
                  <c:v>0.2</c:v>
                </c:pt>
                <c:pt idx="3">
                  <c:v>0.48</c:v>
                </c:pt>
              </c:numCache>
            </c:numRef>
          </c:val>
        </c:ser>
        <c:ser>
          <c:idx val="1"/>
          <c:order val="1"/>
          <c:tx>
            <c:strRef>
              <c:f>Sheet1!$C$1</c:f>
              <c:strCache>
                <c:ptCount val="1"/>
                <c:pt idx="0">
                  <c:v>&gt;20% - 30%</c:v>
                </c:pt>
              </c:strCache>
            </c:strRef>
          </c:tx>
          <c:spPr>
            <a:solidFill>
              <a:schemeClr val="accent2"/>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0.43</c:v>
                </c:pt>
                <c:pt idx="1">
                  <c:v>0.74</c:v>
                </c:pt>
                <c:pt idx="2">
                  <c:v>0.79</c:v>
                </c:pt>
                <c:pt idx="3">
                  <c:v>0.48</c:v>
                </c:pt>
              </c:numCache>
            </c:numRef>
          </c:val>
        </c:ser>
        <c:ser>
          <c:idx val="2"/>
          <c:order val="2"/>
          <c:tx>
            <c:strRef>
              <c:f>Sheet1!$D$1</c:f>
              <c:strCache>
                <c:ptCount val="1"/>
                <c:pt idx="0">
                  <c:v>&gt;30% - 40%</c:v>
                </c:pt>
              </c:strCache>
            </c:strRef>
          </c:tx>
          <c:spPr>
            <a:solidFill>
              <a:schemeClr val="accent3"/>
            </a:solidFill>
            <a:ln>
              <a:solidFill>
                <a:schemeClr val="tx1"/>
              </a:solidFill>
            </a:ln>
          </c:spPr>
          <c:invertIfNegative val="0"/>
          <c:dLbls>
            <c:dLbl>
              <c:idx val="2"/>
              <c:layout>
                <c:manualLayout>
                  <c:x val="0"/>
                  <c:y val="2.1164021164021159E-2"/>
                </c:manualLayout>
              </c:layout>
              <c:showLegendKey val="0"/>
              <c:showVal val="1"/>
              <c:showCatName val="0"/>
              <c:showSerName val="0"/>
              <c:showPercent val="0"/>
              <c:showBubbleSize val="0"/>
            </c:dLbl>
            <c:dLbl>
              <c:idx val="3"/>
              <c:delete val="1"/>
            </c:dLbl>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0.26</c:v>
                </c:pt>
                <c:pt idx="1">
                  <c:v>0.08</c:v>
                </c:pt>
                <c:pt idx="2">
                  <c:v>0.01</c:v>
                </c:pt>
                <c:pt idx="3">
                  <c:v>0</c:v>
                </c:pt>
              </c:numCache>
            </c:numRef>
          </c:val>
        </c:ser>
        <c:ser>
          <c:idx val="3"/>
          <c:order val="3"/>
          <c:tx>
            <c:strRef>
              <c:f>Sheet1!$E$1</c:f>
              <c:strCache>
                <c:ptCount val="1"/>
                <c:pt idx="0">
                  <c:v>&gt;40%-50%</c:v>
                </c:pt>
              </c:strCache>
            </c:strRef>
          </c:tx>
          <c:spPr>
            <a:solidFill>
              <a:schemeClr val="accent4"/>
            </a:solidFill>
            <a:ln>
              <a:solidFill>
                <a:schemeClr val="tx1"/>
              </a:solidFill>
            </a:ln>
          </c:spPr>
          <c:invertIfNegative val="0"/>
          <c:dLbls>
            <c:dLbl>
              <c:idx val="2"/>
              <c:layout/>
              <c:spPr/>
              <c:txPr>
                <a:bodyPr/>
                <a:lstStyle/>
                <a:p>
                  <a:pPr>
                    <a:defRPr sz="1050">
                      <a:solidFill>
                        <a:schemeClr val="tx1"/>
                      </a:solidFill>
                    </a:defRPr>
                  </a:pPr>
                  <a:endParaRPr lang="en-US"/>
                </a:p>
              </c:txPr>
              <c:dLblPos val="inBase"/>
              <c:showLegendKey val="0"/>
              <c:showVal val="1"/>
              <c:showCatName val="0"/>
              <c:showSerName val="0"/>
              <c:showPercent val="0"/>
              <c:showBubbleSize val="0"/>
            </c:dLbl>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Sheet1!$E$2:$E$5</c:f>
              <c:numCache>
                <c:formatCode>0%</c:formatCode>
                <c:ptCount val="4"/>
                <c:pt idx="0">
                  <c:v>0.21</c:v>
                </c:pt>
                <c:pt idx="1">
                  <c:v>0.06</c:v>
                </c:pt>
                <c:pt idx="2">
                  <c:v>0.01</c:v>
                </c:pt>
                <c:pt idx="3">
                  <c:v>0.05</c:v>
                </c:pt>
              </c:numCache>
            </c:numRef>
          </c:val>
        </c:ser>
        <c:ser>
          <c:idx val="4"/>
          <c:order val="4"/>
          <c:tx>
            <c:strRef>
              <c:f>Sheet1!$F$1</c:f>
              <c:strCache>
                <c:ptCount val="1"/>
                <c:pt idx="0">
                  <c:v>Over 50%</c:v>
                </c:pt>
              </c:strCache>
            </c:strRef>
          </c:tx>
          <c:spPr>
            <a:solidFill>
              <a:schemeClr val="accent5"/>
            </a:solidFill>
            <a:ln>
              <a:solidFill>
                <a:schemeClr val="tx1"/>
              </a:solidFill>
            </a:ln>
          </c:spPr>
          <c:invertIfNegative val="0"/>
          <c:dLbls>
            <c:dLbl>
              <c:idx val="0"/>
              <c:layout/>
              <c:dLblPos val="inBase"/>
              <c:showLegendKey val="0"/>
              <c:showVal val="1"/>
              <c:showCatName val="0"/>
              <c:showSerName val="0"/>
              <c:showPercent val="0"/>
              <c:showBubbleSize val="0"/>
            </c:dLbl>
            <c:dLbl>
              <c:idx val="1"/>
              <c:delete val="1"/>
            </c:dLbl>
            <c:dLbl>
              <c:idx val="2"/>
              <c:delete val="1"/>
            </c:dLbl>
            <c:dLbl>
              <c:idx val="3"/>
              <c:delete val="1"/>
            </c:dLbl>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Sheet1!$F$2:$F$5</c:f>
              <c:numCache>
                <c:formatCode>0%</c:formatCode>
                <c:ptCount val="4"/>
                <c:pt idx="0">
                  <c:v>0.02</c:v>
                </c:pt>
                <c:pt idx="1">
                  <c:v>0</c:v>
                </c:pt>
                <c:pt idx="2">
                  <c:v>0</c:v>
                </c:pt>
                <c:pt idx="3">
                  <c:v>0</c:v>
                </c:pt>
              </c:numCache>
            </c:numRef>
          </c:val>
        </c:ser>
        <c:dLbls>
          <c:showLegendKey val="0"/>
          <c:showVal val="0"/>
          <c:showCatName val="0"/>
          <c:showSerName val="0"/>
          <c:showPercent val="0"/>
          <c:showBubbleSize val="0"/>
        </c:dLbls>
        <c:gapWidth val="150"/>
        <c:overlap val="100"/>
        <c:axId val="113736320"/>
        <c:axId val="113750400"/>
      </c:barChart>
      <c:catAx>
        <c:axId val="113736320"/>
        <c:scaling>
          <c:orientation val="minMax"/>
        </c:scaling>
        <c:delete val="0"/>
        <c:axPos val="b"/>
        <c:majorTickMark val="out"/>
        <c:minorTickMark val="none"/>
        <c:tickLblPos val="nextTo"/>
        <c:txPr>
          <a:bodyPr/>
          <a:lstStyle/>
          <a:p>
            <a:pPr>
              <a:defRPr sz="1400" b="1"/>
            </a:pPr>
            <a:endParaRPr lang="en-US"/>
          </a:p>
        </c:txPr>
        <c:crossAx val="113750400"/>
        <c:crosses val="autoZero"/>
        <c:auto val="1"/>
        <c:lblAlgn val="ctr"/>
        <c:lblOffset val="100"/>
        <c:noMultiLvlLbl val="0"/>
      </c:catAx>
      <c:valAx>
        <c:axId val="113750400"/>
        <c:scaling>
          <c:orientation val="minMax"/>
        </c:scaling>
        <c:delete val="0"/>
        <c:axPos val="l"/>
        <c:numFmt formatCode="0%" sourceLinked="1"/>
        <c:majorTickMark val="out"/>
        <c:minorTickMark val="none"/>
        <c:tickLblPos val="nextTo"/>
        <c:crossAx val="113736320"/>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No Charge</c:v>
                </c:pt>
              </c:strCache>
            </c:strRef>
          </c:tx>
          <c:spPr>
            <a:solidFill>
              <a:schemeClr val="accent1"/>
            </a:solidFill>
            <a:ln>
              <a:solidFill>
                <a:schemeClr val="tx1"/>
              </a:solidFill>
            </a:ln>
          </c:spPr>
          <c:invertIfNegative val="0"/>
          <c:dLbls>
            <c:dLbl>
              <c:idx val="0"/>
              <c:layout>
                <c:manualLayout>
                  <c:x val="5.2407932011331468E-2"/>
                  <c:y val="-1.6836416912820541E-2"/>
                </c:manualLayout>
              </c:layout>
              <c:tx>
                <c:rich>
                  <a:bodyPr/>
                  <a:lstStyle/>
                  <a:p>
                    <a:r>
                      <a:rPr lang="en-US" smtClean="0"/>
                      <a:t>&lt;1%</a:t>
                    </a:r>
                    <a:endParaRPr lang="en-US" dirty="0"/>
                  </a:p>
                </c:rich>
              </c:tx>
              <c:showLegendKey val="0"/>
              <c:showVal val="1"/>
              <c:showCatName val="0"/>
              <c:showSerName val="0"/>
              <c:showPercent val="0"/>
              <c:showBubbleSize val="0"/>
            </c:dLbl>
            <c:dLbl>
              <c:idx val="1"/>
              <c:spPr/>
              <c:txPr>
                <a:bodyPr/>
                <a:lstStyle/>
                <a:p>
                  <a:pPr>
                    <a:defRPr>
                      <a:solidFill>
                        <a:schemeClr val="bg1"/>
                      </a:solidFill>
                    </a:defRPr>
                  </a:pPr>
                  <a:endParaRPr lang="en-US"/>
                </a:p>
              </c:txPr>
              <c:showLegendKey val="0"/>
              <c:showVal val="1"/>
              <c:showCatName val="0"/>
              <c:showSerName val="0"/>
              <c:showPercent val="0"/>
              <c:showBubbleSize val="0"/>
            </c:dLbl>
            <c:dLbl>
              <c:idx val="2"/>
              <c:spPr/>
              <c:txPr>
                <a:bodyPr/>
                <a:lstStyle/>
                <a:p>
                  <a:pPr>
                    <a:defRPr>
                      <a:solidFill>
                        <a:schemeClr val="bg1"/>
                      </a:solidFill>
                    </a:defRPr>
                  </a:pPr>
                  <a:endParaRPr lang="en-US"/>
                </a:p>
              </c:txPr>
              <c:showLegendKey val="0"/>
              <c:showVal val="1"/>
              <c:showCatName val="0"/>
              <c:showSerName val="0"/>
              <c:showPercent val="0"/>
              <c:showBubbleSize val="0"/>
            </c:dLbl>
            <c:dLbl>
              <c:idx val="3"/>
              <c:delete val="1"/>
            </c:dLbl>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c:v>
                </c:pt>
                <c:pt idx="1">
                  <c:v>0.03</c:v>
                </c:pt>
                <c:pt idx="2">
                  <c:v>0.04</c:v>
                </c:pt>
                <c:pt idx="3">
                  <c:v>0</c:v>
                </c:pt>
              </c:numCache>
            </c:numRef>
          </c:val>
        </c:ser>
        <c:ser>
          <c:idx val="1"/>
          <c:order val="1"/>
          <c:tx>
            <c:strRef>
              <c:f>Sheet1!$C$1</c:f>
              <c:strCache>
                <c:ptCount val="1"/>
                <c:pt idx="0">
                  <c:v>No Charge after Deductible</c:v>
                </c:pt>
              </c:strCache>
            </c:strRef>
          </c:tx>
          <c:spPr>
            <a:solidFill>
              <a:schemeClr val="accent2"/>
            </a:solidFill>
            <a:ln>
              <a:solidFill>
                <a:schemeClr val="tx1"/>
              </a:solidFill>
            </a:ln>
          </c:spPr>
          <c:invertIfNegative val="0"/>
          <c:dLbls>
            <c:dLbl>
              <c:idx val="3"/>
              <c:delete val="1"/>
            </c:dLbl>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0.3</c:v>
                </c:pt>
                <c:pt idx="1">
                  <c:v>0.08</c:v>
                </c:pt>
                <c:pt idx="2">
                  <c:v>0.04</c:v>
                </c:pt>
                <c:pt idx="3">
                  <c:v>0</c:v>
                </c:pt>
              </c:numCache>
            </c:numRef>
          </c:val>
        </c:ser>
        <c:ser>
          <c:idx val="2"/>
          <c:order val="2"/>
          <c:tx>
            <c:strRef>
              <c:f>Sheet1!$D$1</c:f>
              <c:strCache>
                <c:ptCount val="1"/>
                <c:pt idx="0">
                  <c:v>Copayment</c:v>
                </c:pt>
              </c:strCache>
            </c:strRef>
          </c:tx>
          <c:spPr>
            <a:solidFill>
              <a:schemeClr val="accent3"/>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0.32</c:v>
                </c:pt>
                <c:pt idx="1">
                  <c:v>0.7</c:v>
                </c:pt>
                <c:pt idx="2">
                  <c:v>0.81</c:v>
                </c:pt>
                <c:pt idx="3">
                  <c:v>0.92</c:v>
                </c:pt>
              </c:numCache>
            </c:numRef>
          </c:val>
        </c:ser>
        <c:ser>
          <c:idx val="3"/>
          <c:order val="3"/>
          <c:tx>
            <c:strRef>
              <c:f>Sheet1!$E$1</c:f>
              <c:strCache>
                <c:ptCount val="1"/>
                <c:pt idx="0">
                  <c:v>Coinsurance</c:v>
                </c:pt>
              </c:strCache>
            </c:strRef>
          </c:tx>
          <c:spPr>
            <a:solidFill>
              <a:schemeClr val="accent4"/>
            </a:solidFill>
            <a:ln>
              <a:solidFill>
                <a:schemeClr val="tx1"/>
              </a:solidFill>
            </a:ln>
          </c:spPr>
          <c:invertIfNegative val="0"/>
          <c:dLbls>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Sheet1!$E$2:$E$5</c:f>
              <c:numCache>
                <c:formatCode>0%</c:formatCode>
                <c:ptCount val="4"/>
                <c:pt idx="0">
                  <c:v>0.28000000000000003</c:v>
                </c:pt>
                <c:pt idx="1">
                  <c:v>0.13</c:v>
                </c:pt>
                <c:pt idx="2">
                  <c:v>0.1</c:v>
                </c:pt>
                <c:pt idx="3">
                  <c:v>0.08</c:v>
                </c:pt>
              </c:numCache>
            </c:numRef>
          </c:val>
        </c:ser>
        <c:ser>
          <c:idx val="4"/>
          <c:order val="4"/>
          <c:tx>
            <c:strRef>
              <c:f>Sheet1!$F$1</c:f>
              <c:strCache>
                <c:ptCount val="1"/>
                <c:pt idx="0">
                  <c:v>Copay &amp; Coinsurance</c:v>
                </c:pt>
              </c:strCache>
            </c:strRef>
          </c:tx>
          <c:spPr>
            <a:solidFill>
              <a:schemeClr val="accent5"/>
            </a:solidFill>
            <a:ln>
              <a:solidFill>
                <a:schemeClr val="tx1"/>
              </a:solidFill>
            </a:ln>
          </c:spPr>
          <c:invertIfNegative val="0"/>
          <c:dLbls>
            <c:dLbl>
              <c:idx val="2"/>
              <c:layout>
                <c:manualLayout>
                  <c:x val="-2.8328611898016999E-3"/>
                  <c:y val="-1.9642228626261415E-2"/>
                </c:manualLayout>
              </c:layout>
              <c:showLegendKey val="0"/>
              <c:showVal val="1"/>
              <c:showCatName val="0"/>
              <c:showSerName val="0"/>
              <c:showPercent val="0"/>
              <c:showBubbleSize val="0"/>
            </c:dLbl>
            <c:dLbl>
              <c:idx val="3"/>
              <c:delete val="1"/>
            </c:dLbl>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Sheet1!$F$2:$F$5</c:f>
              <c:numCache>
                <c:formatCode>0%</c:formatCode>
                <c:ptCount val="4"/>
                <c:pt idx="0">
                  <c:v>0.09</c:v>
                </c:pt>
                <c:pt idx="1">
                  <c:v>0.05</c:v>
                </c:pt>
                <c:pt idx="2">
                  <c:v>0.02</c:v>
                </c:pt>
                <c:pt idx="3">
                  <c:v>0</c:v>
                </c:pt>
              </c:numCache>
            </c:numRef>
          </c:val>
        </c:ser>
        <c:dLbls>
          <c:showLegendKey val="0"/>
          <c:showVal val="0"/>
          <c:showCatName val="0"/>
          <c:showSerName val="0"/>
          <c:showPercent val="0"/>
          <c:showBubbleSize val="0"/>
        </c:dLbls>
        <c:gapWidth val="150"/>
        <c:overlap val="100"/>
        <c:axId val="113931392"/>
        <c:axId val="113932928"/>
      </c:barChart>
      <c:catAx>
        <c:axId val="113931392"/>
        <c:scaling>
          <c:orientation val="minMax"/>
        </c:scaling>
        <c:delete val="0"/>
        <c:axPos val="b"/>
        <c:majorTickMark val="out"/>
        <c:minorTickMark val="none"/>
        <c:tickLblPos val="nextTo"/>
        <c:txPr>
          <a:bodyPr/>
          <a:lstStyle/>
          <a:p>
            <a:pPr>
              <a:defRPr b="1"/>
            </a:pPr>
            <a:endParaRPr lang="en-US"/>
          </a:p>
        </c:txPr>
        <c:crossAx val="113932928"/>
        <c:crosses val="autoZero"/>
        <c:auto val="1"/>
        <c:lblAlgn val="ctr"/>
        <c:lblOffset val="100"/>
        <c:noMultiLvlLbl val="0"/>
      </c:catAx>
      <c:valAx>
        <c:axId val="113932928"/>
        <c:scaling>
          <c:orientation val="minMax"/>
        </c:scaling>
        <c:delete val="0"/>
        <c:axPos val="l"/>
        <c:numFmt formatCode="0%" sourceLinked="1"/>
        <c:majorTickMark val="out"/>
        <c:minorTickMark val="none"/>
        <c:tickLblPos val="nextTo"/>
        <c:crossAx val="113931392"/>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solidFill>
                <a:schemeClr val="accent1"/>
              </a:solidFill>
            </a:ln>
          </c:spPr>
          <c:invertIfNegative val="0"/>
          <c:dPt>
            <c:idx val="0"/>
            <c:invertIfNegative val="0"/>
            <c:bubble3D val="0"/>
            <c:spPr>
              <a:solidFill>
                <a:schemeClr val="bg2">
                  <a:lumMod val="50000"/>
                </a:schemeClr>
              </a:solidFill>
              <a:ln>
                <a:solidFill>
                  <a:schemeClr val="accent1"/>
                </a:solidFill>
              </a:ln>
            </c:spPr>
          </c:dPt>
          <c:dPt>
            <c:idx val="1"/>
            <c:invertIfNegative val="0"/>
            <c:bubble3D val="0"/>
            <c:spPr>
              <a:solidFill>
                <a:schemeClr val="bg1">
                  <a:lumMod val="50000"/>
                </a:schemeClr>
              </a:solidFill>
              <a:ln>
                <a:solidFill>
                  <a:schemeClr val="accent1"/>
                </a:solidFill>
              </a:ln>
            </c:spPr>
          </c:dPt>
          <c:dPt>
            <c:idx val="2"/>
            <c:invertIfNegative val="0"/>
            <c:bubble3D val="0"/>
            <c:spPr>
              <a:solidFill>
                <a:schemeClr val="bg2">
                  <a:lumMod val="40000"/>
                  <a:lumOff val="60000"/>
                </a:schemeClr>
              </a:solidFill>
              <a:ln>
                <a:solidFill>
                  <a:schemeClr val="accent1"/>
                </a:solidFill>
              </a:ln>
            </c:spPr>
          </c:dPt>
          <c:dPt>
            <c:idx val="3"/>
            <c:invertIfNegative val="0"/>
            <c:bubble3D val="0"/>
            <c:spPr>
              <a:solidFill>
                <a:schemeClr val="bg1">
                  <a:lumMod val="85000"/>
                </a:schemeClr>
              </a:solidFill>
              <a:ln>
                <a:solidFill>
                  <a:schemeClr val="accent1"/>
                </a:solidFill>
              </a:ln>
            </c:spPr>
          </c:dPt>
          <c:dLbls>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41</c:v>
                </c:pt>
                <c:pt idx="1">
                  <c:v>28</c:v>
                </c:pt>
                <c:pt idx="2">
                  <c:v>21</c:v>
                </c:pt>
                <c:pt idx="3">
                  <c:v>18</c:v>
                </c:pt>
              </c:numCache>
            </c:numRef>
          </c:val>
        </c:ser>
        <c:dLbls>
          <c:showLegendKey val="0"/>
          <c:showVal val="0"/>
          <c:showCatName val="0"/>
          <c:showSerName val="0"/>
          <c:showPercent val="0"/>
          <c:showBubbleSize val="0"/>
        </c:dLbls>
        <c:gapWidth val="150"/>
        <c:axId val="115095808"/>
        <c:axId val="115105792"/>
      </c:barChart>
      <c:catAx>
        <c:axId val="115095808"/>
        <c:scaling>
          <c:orientation val="minMax"/>
        </c:scaling>
        <c:delete val="0"/>
        <c:axPos val="b"/>
        <c:majorTickMark val="out"/>
        <c:minorTickMark val="none"/>
        <c:tickLblPos val="nextTo"/>
        <c:txPr>
          <a:bodyPr/>
          <a:lstStyle/>
          <a:p>
            <a:pPr>
              <a:defRPr b="1"/>
            </a:pPr>
            <a:endParaRPr lang="en-US"/>
          </a:p>
        </c:txPr>
        <c:crossAx val="115105792"/>
        <c:crosses val="autoZero"/>
        <c:auto val="1"/>
        <c:lblAlgn val="ctr"/>
        <c:lblOffset val="100"/>
        <c:noMultiLvlLbl val="0"/>
      </c:catAx>
      <c:valAx>
        <c:axId val="115105792"/>
        <c:scaling>
          <c:orientation val="minMax"/>
        </c:scaling>
        <c:delete val="0"/>
        <c:axPos val="l"/>
        <c:numFmt formatCode="&quot;$&quot;#,##0" sourceLinked="1"/>
        <c:majorTickMark val="out"/>
        <c:minorTickMark val="none"/>
        <c:tickLblPos val="nextTo"/>
        <c:crossAx val="115095808"/>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$10 or less</c:v>
                </c:pt>
              </c:strCache>
            </c:strRef>
          </c:tx>
          <c:spPr>
            <a:solidFill>
              <a:schemeClr val="accent1"/>
            </a:solidFill>
            <a:ln>
              <a:solidFill>
                <a:schemeClr val="accent1"/>
              </a:solidFill>
            </a:ln>
          </c:spPr>
          <c:invertIfNegative val="0"/>
          <c:dLbls>
            <c:dLbl>
              <c:idx val="0"/>
              <c:layout>
                <c:manualLayout>
                  <c:x val="6.355932203389833E-2"/>
                  <c:y val="-1.9642228626261415E-2"/>
                </c:manualLayout>
              </c:layout>
              <c:tx>
                <c:rich>
                  <a:bodyPr/>
                  <a:lstStyle/>
                  <a:p>
                    <a:pPr>
                      <a:defRPr sz="1050">
                        <a:solidFill>
                          <a:schemeClr val="tx1"/>
                        </a:solidFill>
                      </a:defRPr>
                    </a:pPr>
                    <a:r>
                      <a:rPr lang="en-US" dirty="0" smtClean="0">
                        <a:solidFill>
                          <a:schemeClr val="tx1"/>
                        </a:solidFill>
                      </a:rPr>
                      <a:t>&lt;1%</a:t>
                    </a:r>
                    <a:endParaRPr lang="en-US" dirty="0">
                      <a:solidFill>
                        <a:schemeClr val="tx1"/>
                      </a:solidFill>
                    </a:endParaRPr>
                  </a:p>
                </c:rich>
              </c:tx>
              <c:spPr/>
              <c:showLegendKey val="0"/>
              <c:showVal val="1"/>
              <c:showCatName val="0"/>
              <c:showSerName val="0"/>
              <c:showPercent val="0"/>
              <c:showBubbleSize val="0"/>
            </c:dLbl>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c:v>
                </c:pt>
                <c:pt idx="1">
                  <c:v>0.12</c:v>
                </c:pt>
                <c:pt idx="2">
                  <c:v>0.21</c:v>
                </c:pt>
                <c:pt idx="3">
                  <c:v>0.28999999999999998</c:v>
                </c:pt>
              </c:numCache>
            </c:numRef>
          </c:val>
        </c:ser>
        <c:ser>
          <c:idx val="1"/>
          <c:order val="1"/>
          <c:tx>
            <c:strRef>
              <c:f>Sheet1!$C$1</c:f>
              <c:strCache>
                <c:ptCount val="1"/>
                <c:pt idx="0">
                  <c:v>&gt;$10 - $20</c:v>
                </c:pt>
              </c:strCache>
            </c:strRef>
          </c:tx>
          <c:spPr>
            <a:solidFill>
              <a:schemeClr val="accent2"/>
            </a:solidFill>
            <a:ln>
              <a:solidFill>
                <a:schemeClr val="accent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0.12</c:v>
                </c:pt>
                <c:pt idx="1">
                  <c:v>0.21</c:v>
                </c:pt>
                <c:pt idx="2">
                  <c:v>0.38</c:v>
                </c:pt>
                <c:pt idx="3">
                  <c:v>0.55000000000000004</c:v>
                </c:pt>
              </c:numCache>
            </c:numRef>
          </c:val>
        </c:ser>
        <c:ser>
          <c:idx val="2"/>
          <c:order val="2"/>
          <c:tx>
            <c:strRef>
              <c:f>Sheet1!$D$1</c:f>
              <c:strCache>
                <c:ptCount val="1"/>
                <c:pt idx="0">
                  <c:v>&gt;$20 - $30</c:v>
                </c:pt>
              </c:strCache>
            </c:strRef>
          </c:tx>
          <c:spPr>
            <a:solidFill>
              <a:schemeClr val="accent3"/>
            </a:solidFill>
            <a:ln>
              <a:solidFill>
                <a:schemeClr val="accent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0.2</c:v>
                </c:pt>
                <c:pt idx="1">
                  <c:v>0.37</c:v>
                </c:pt>
                <c:pt idx="2">
                  <c:v>0.34</c:v>
                </c:pt>
                <c:pt idx="3">
                  <c:v>0.12</c:v>
                </c:pt>
              </c:numCache>
            </c:numRef>
          </c:val>
        </c:ser>
        <c:ser>
          <c:idx val="3"/>
          <c:order val="3"/>
          <c:tx>
            <c:strRef>
              <c:f>Sheet1!$E$1</c:f>
              <c:strCache>
                <c:ptCount val="1"/>
                <c:pt idx="0">
                  <c:v>&gt;$30 - $40</c:v>
                </c:pt>
              </c:strCache>
            </c:strRef>
          </c:tx>
          <c:spPr>
            <a:solidFill>
              <a:schemeClr val="accent4"/>
            </a:solidFill>
            <a:ln>
              <a:solidFill>
                <a:schemeClr val="accent1"/>
              </a:solidFill>
            </a:ln>
          </c:spPr>
          <c:invertIfNegative val="0"/>
          <c:dLbls>
            <c:dLbl>
              <c:idx val="3"/>
              <c:delete val="1"/>
            </c:dLbl>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Sheet1!$E$2:$E$5</c:f>
              <c:numCache>
                <c:formatCode>0%</c:formatCode>
                <c:ptCount val="4"/>
                <c:pt idx="0">
                  <c:v>0.24</c:v>
                </c:pt>
                <c:pt idx="1">
                  <c:v>0.2</c:v>
                </c:pt>
                <c:pt idx="2">
                  <c:v>7.0000000000000007E-2</c:v>
                </c:pt>
                <c:pt idx="3">
                  <c:v>0</c:v>
                </c:pt>
              </c:numCache>
            </c:numRef>
          </c:val>
        </c:ser>
        <c:ser>
          <c:idx val="4"/>
          <c:order val="4"/>
          <c:tx>
            <c:strRef>
              <c:f>Sheet1!$F$1</c:f>
              <c:strCache>
                <c:ptCount val="1"/>
                <c:pt idx="0">
                  <c:v>&gt;$40 - $50</c:v>
                </c:pt>
              </c:strCache>
            </c:strRef>
          </c:tx>
          <c:spPr>
            <a:solidFill>
              <a:schemeClr val="accent5"/>
            </a:solidFill>
            <a:ln>
              <a:solidFill>
                <a:schemeClr val="accent1"/>
              </a:solidFill>
            </a:ln>
          </c:spPr>
          <c:invertIfNegative val="0"/>
          <c:dLbls>
            <c:dLbl>
              <c:idx val="2"/>
              <c:delete val="1"/>
            </c:dLbl>
            <c:dLbl>
              <c:idx val="3"/>
              <c:layout>
                <c:manualLayout>
                  <c:x val="2.8248587570621469E-3"/>
                  <c:y val="-2.5254293948050396E-2"/>
                </c:manualLayout>
              </c:layout>
              <c:showLegendKey val="0"/>
              <c:showVal val="1"/>
              <c:showCatName val="0"/>
              <c:showSerName val="0"/>
              <c:showPercent val="0"/>
              <c:showBubbleSize val="0"/>
            </c:dLbl>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Sheet1!$F$2:$F$5</c:f>
              <c:numCache>
                <c:formatCode>0%</c:formatCode>
                <c:ptCount val="4"/>
                <c:pt idx="0">
                  <c:v>0.28999999999999998</c:v>
                </c:pt>
                <c:pt idx="1">
                  <c:v>0.06</c:v>
                </c:pt>
                <c:pt idx="2">
                  <c:v>0</c:v>
                </c:pt>
                <c:pt idx="3">
                  <c:v>0.03</c:v>
                </c:pt>
              </c:numCache>
            </c:numRef>
          </c:val>
        </c:ser>
        <c:ser>
          <c:idx val="5"/>
          <c:order val="5"/>
          <c:tx>
            <c:strRef>
              <c:f>Sheet1!$G$1</c:f>
              <c:strCache>
                <c:ptCount val="1"/>
                <c:pt idx="0">
                  <c:v>Over $50</c:v>
                </c:pt>
              </c:strCache>
            </c:strRef>
          </c:tx>
          <c:spPr>
            <a:solidFill>
              <a:schemeClr val="accent6"/>
            </a:solidFill>
            <a:ln>
              <a:solidFill>
                <a:schemeClr val="accent1"/>
              </a:solidFill>
            </a:ln>
          </c:spPr>
          <c:invertIfNegative val="0"/>
          <c:dLbls>
            <c:dLbl>
              <c:idx val="2"/>
              <c:layout>
                <c:manualLayout>
                  <c:x val="5.7909604519774012E-2"/>
                  <c:y val="-8.4180979826834635E-3"/>
                </c:manualLayout>
              </c:layout>
              <c:tx>
                <c:rich>
                  <a:bodyPr/>
                  <a:lstStyle/>
                  <a:p>
                    <a:r>
                      <a:rPr lang="en-US" smtClean="0"/>
                      <a:t>&lt;1%</a:t>
                    </a:r>
                    <a:endParaRPr lang="en-US" dirty="0"/>
                  </a:p>
                </c:rich>
              </c:tx>
              <c:showLegendKey val="0"/>
              <c:showVal val="1"/>
              <c:showCatName val="0"/>
              <c:showSerName val="0"/>
              <c:showPercent val="0"/>
              <c:showBubbleSize val="0"/>
            </c:dLbl>
            <c:dLbl>
              <c:idx val="3"/>
              <c:delete val="1"/>
            </c:dLbl>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Sheet1!$G$2:$G$5</c:f>
              <c:numCache>
                <c:formatCode>0%</c:formatCode>
                <c:ptCount val="4"/>
                <c:pt idx="0">
                  <c:v>0.15</c:v>
                </c:pt>
                <c:pt idx="1">
                  <c:v>0.03</c:v>
                </c:pt>
                <c:pt idx="2">
                  <c:v>0</c:v>
                </c:pt>
                <c:pt idx="3">
                  <c:v>0</c:v>
                </c:pt>
              </c:numCache>
            </c:numRef>
          </c:val>
        </c:ser>
        <c:dLbls>
          <c:showLegendKey val="0"/>
          <c:showVal val="0"/>
          <c:showCatName val="0"/>
          <c:showSerName val="0"/>
          <c:showPercent val="0"/>
          <c:showBubbleSize val="0"/>
        </c:dLbls>
        <c:gapWidth val="150"/>
        <c:overlap val="100"/>
        <c:axId val="113979392"/>
        <c:axId val="113980928"/>
      </c:barChart>
      <c:catAx>
        <c:axId val="113979392"/>
        <c:scaling>
          <c:orientation val="minMax"/>
        </c:scaling>
        <c:delete val="0"/>
        <c:axPos val="b"/>
        <c:majorTickMark val="out"/>
        <c:minorTickMark val="none"/>
        <c:tickLblPos val="nextTo"/>
        <c:txPr>
          <a:bodyPr/>
          <a:lstStyle/>
          <a:p>
            <a:pPr>
              <a:defRPr b="1"/>
            </a:pPr>
            <a:endParaRPr lang="en-US"/>
          </a:p>
        </c:txPr>
        <c:crossAx val="113980928"/>
        <c:crosses val="autoZero"/>
        <c:auto val="1"/>
        <c:lblAlgn val="ctr"/>
        <c:lblOffset val="100"/>
        <c:noMultiLvlLbl val="0"/>
      </c:catAx>
      <c:valAx>
        <c:axId val="113980928"/>
        <c:scaling>
          <c:orientation val="minMax"/>
        </c:scaling>
        <c:delete val="0"/>
        <c:axPos val="l"/>
        <c:numFmt formatCode="0%" sourceLinked="1"/>
        <c:majorTickMark val="out"/>
        <c:minorTickMark val="none"/>
        <c:tickLblPos val="nextTo"/>
        <c:crossAx val="113979392"/>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Bronze</c:v>
                </c:pt>
              </c:strCache>
            </c:strRef>
          </c:tx>
          <c:spPr>
            <a:solidFill>
              <a:schemeClr val="bg2">
                <a:lumMod val="50000"/>
              </a:schemeClr>
            </a:solidFill>
            <a:ln>
              <a:solidFill>
                <a:schemeClr val="tx1"/>
              </a:solidFill>
            </a:ln>
          </c:spPr>
          <c:invertIfNegative val="0"/>
          <c:dLbls>
            <c:dLbl>
              <c:idx val="0"/>
              <c:layout/>
              <c:tx>
                <c:rich>
                  <a:bodyPr/>
                  <a:lstStyle/>
                  <a:p>
                    <a:r>
                      <a:rPr lang="en-US" dirty="0" smtClean="0"/>
                      <a:t>&lt;1%</a:t>
                    </a:r>
                    <a:endParaRPr lang="en-US" dirty="0"/>
                  </a:p>
                </c:rich>
              </c:tx>
              <c:showLegendKey val="0"/>
              <c:showVal val="1"/>
              <c:showCatName val="0"/>
              <c:showSerName val="0"/>
              <c:showPercent val="0"/>
              <c:showBubbleSize val="0"/>
            </c:dLbl>
            <c:dLbl>
              <c:idx val="1"/>
              <c:delete val="1"/>
            </c:dLbl>
            <c:dLbl>
              <c:idx val="2"/>
              <c:layout/>
              <c:tx>
                <c:rich>
                  <a:bodyPr/>
                  <a:lstStyle/>
                  <a:p>
                    <a:r>
                      <a:rPr lang="en-US" sz="1050" b="0" i="0" u="none" strike="noStrike" baseline="0" dirty="0" smtClean="0">
                        <a:effectLst/>
                      </a:rPr>
                      <a:t>&lt;1%</a:t>
                    </a:r>
                    <a:endParaRPr lang="en-US" dirty="0"/>
                  </a:p>
                </c:rich>
              </c:tx>
              <c:showLegendKey val="0"/>
              <c:showVal val="1"/>
              <c:showCatName val="0"/>
              <c:showSerName val="0"/>
              <c:showPercent val="0"/>
              <c:showBubbleSize val="0"/>
            </c:dLbl>
            <c:txPr>
              <a:bodyPr/>
              <a:lstStyle/>
              <a:p>
                <a:pPr algn="ctr">
                  <a:defRPr lang="en-US" sz="1050" b="0" i="0" u="none" strike="noStrike" kern="1200" baseline="0">
                    <a:solidFill>
                      <a:srgbClr val="000000"/>
                    </a:solidFill>
                    <a:latin typeface="+mn-lt"/>
                    <a:ea typeface="+mn-ea"/>
                    <a:cs typeface="+mn-cs"/>
                  </a:defRPr>
                </a:pPr>
                <a:endParaRPr lang="en-US"/>
              </a:p>
            </c:txPr>
            <c:showLegendKey val="0"/>
            <c:showVal val="1"/>
            <c:showCatName val="0"/>
            <c:showSerName val="0"/>
            <c:showPercent val="0"/>
            <c:showBubbleSize val="0"/>
            <c:showLeaderLines val="0"/>
          </c:dLbls>
          <c:cat>
            <c:strRef>
              <c:f>Sheet1!$A$2:$A$7</c:f>
              <c:strCache>
                <c:ptCount val="6"/>
                <c:pt idx="0">
                  <c:v>$500 or less</c:v>
                </c:pt>
                <c:pt idx="1">
                  <c:v>&gt;$500 - $1500</c:v>
                </c:pt>
                <c:pt idx="2">
                  <c:v>&gt;1500-$2500</c:v>
                </c:pt>
                <c:pt idx="3">
                  <c:v>&gt;2500-$4000</c:v>
                </c:pt>
                <c:pt idx="4">
                  <c:v>&gt;4000-$5500</c:v>
                </c:pt>
                <c:pt idx="5">
                  <c:v>Over $5500</c:v>
                </c:pt>
              </c:strCache>
            </c:strRef>
          </c:cat>
          <c:val>
            <c:numRef>
              <c:f>Sheet1!$B$2:$B$7</c:f>
              <c:numCache>
                <c:formatCode>0%</c:formatCode>
                <c:ptCount val="6"/>
                <c:pt idx="0">
                  <c:v>0</c:v>
                </c:pt>
                <c:pt idx="1">
                  <c:v>0</c:v>
                </c:pt>
                <c:pt idx="2">
                  <c:v>0</c:v>
                </c:pt>
                <c:pt idx="3">
                  <c:v>0.06</c:v>
                </c:pt>
                <c:pt idx="4">
                  <c:v>0.32</c:v>
                </c:pt>
                <c:pt idx="5">
                  <c:v>0.62</c:v>
                </c:pt>
              </c:numCache>
            </c:numRef>
          </c:val>
        </c:ser>
        <c:ser>
          <c:idx val="1"/>
          <c:order val="1"/>
          <c:tx>
            <c:strRef>
              <c:f>Sheet1!$C$1</c:f>
              <c:strCache>
                <c:ptCount val="1"/>
                <c:pt idx="0">
                  <c:v>Silver</c:v>
                </c:pt>
              </c:strCache>
            </c:strRef>
          </c:tx>
          <c:spPr>
            <a:solidFill>
              <a:schemeClr val="bg1">
                <a:lumMod val="50000"/>
              </a:schemeClr>
            </a:solidFill>
            <a:ln>
              <a:solidFill>
                <a:schemeClr val="tx1"/>
              </a:solidFill>
            </a:ln>
          </c:spPr>
          <c:invertIfNegative val="0"/>
          <c:dLbls>
            <c:txPr>
              <a:bodyPr/>
              <a:lstStyle/>
              <a:p>
                <a:pPr algn="ctr">
                  <a:defRPr lang="en-US" sz="1050" b="0" i="0" u="none" strike="noStrike" kern="1200" baseline="0">
                    <a:solidFill>
                      <a:srgbClr val="000000"/>
                    </a:solidFill>
                    <a:latin typeface="+mn-lt"/>
                    <a:ea typeface="+mn-ea"/>
                    <a:cs typeface="+mn-cs"/>
                  </a:defRPr>
                </a:pPr>
                <a:endParaRPr lang="en-US"/>
              </a:p>
            </c:txPr>
            <c:showLegendKey val="0"/>
            <c:showVal val="1"/>
            <c:showCatName val="0"/>
            <c:showSerName val="0"/>
            <c:showPercent val="0"/>
            <c:showBubbleSize val="0"/>
            <c:showLeaderLines val="0"/>
          </c:dLbls>
          <c:cat>
            <c:strRef>
              <c:f>Sheet1!$A$2:$A$7</c:f>
              <c:strCache>
                <c:ptCount val="6"/>
                <c:pt idx="0">
                  <c:v>$500 or less</c:v>
                </c:pt>
                <c:pt idx="1">
                  <c:v>&gt;$500 - $1500</c:v>
                </c:pt>
                <c:pt idx="2">
                  <c:v>&gt;1500-$2500</c:v>
                </c:pt>
                <c:pt idx="3">
                  <c:v>&gt;2500-$4000</c:v>
                </c:pt>
                <c:pt idx="4">
                  <c:v>&gt;4000-$5500</c:v>
                </c:pt>
                <c:pt idx="5">
                  <c:v>Over $5500</c:v>
                </c:pt>
              </c:strCache>
            </c:strRef>
          </c:cat>
          <c:val>
            <c:numRef>
              <c:f>Sheet1!$C$2:$C$7</c:f>
              <c:numCache>
                <c:formatCode>0%</c:formatCode>
                <c:ptCount val="6"/>
                <c:pt idx="0">
                  <c:v>0.02</c:v>
                </c:pt>
                <c:pt idx="1">
                  <c:v>0.06</c:v>
                </c:pt>
                <c:pt idx="2">
                  <c:v>0.31</c:v>
                </c:pt>
                <c:pt idx="3">
                  <c:v>0.43</c:v>
                </c:pt>
                <c:pt idx="4">
                  <c:v>0.12</c:v>
                </c:pt>
                <c:pt idx="5">
                  <c:v>0.05</c:v>
                </c:pt>
              </c:numCache>
            </c:numRef>
          </c:val>
        </c:ser>
        <c:ser>
          <c:idx val="2"/>
          <c:order val="2"/>
          <c:tx>
            <c:strRef>
              <c:f>Sheet1!$D$1</c:f>
              <c:strCache>
                <c:ptCount val="1"/>
                <c:pt idx="0">
                  <c:v>Gold</c:v>
                </c:pt>
              </c:strCache>
            </c:strRef>
          </c:tx>
          <c:spPr>
            <a:solidFill>
              <a:schemeClr val="bg2">
                <a:lumMod val="60000"/>
                <a:lumOff val="40000"/>
              </a:schemeClr>
            </a:solidFill>
            <a:ln>
              <a:solidFill>
                <a:schemeClr val="tx1"/>
              </a:solidFill>
            </a:ln>
          </c:spPr>
          <c:invertIfNegative val="0"/>
          <c:dLbls>
            <c:dLbl>
              <c:idx val="4"/>
              <c:delete val="1"/>
            </c:dLbl>
            <c:dLbl>
              <c:idx val="5"/>
              <c:delete val="1"/>
            </c:dLbl>
            <c:txPr>
              <a:bodyPr/>
              <a:lstStyle/>
              <a:p>
                <a:pPr algn="ctr">
                  <a:defRPr lang="en-US" sz="1050" b="0" i="0" u="none" strike="noStrike" kern="1200" baseline="0">
                    <a:solidFill>
                      <a:srgbClr val="000000"/>
                    </a:solidFill>
                    <a:latin typeface="+mn-lt"/>
                    <a:ea typeface="+mn-ea"/>
                    <a:cs typeface="+mn-cs"/>
                  </a:defRPr>
                </a:pPr>
                <a:endParaRPr lang="en-US"/>
              </a:p>
            </c:txPr>
            <c:showLegendKey val="0"/>
            <c:showVal val="1"/>
            <c:showCatName val="0"/>
            <c:showSerName val="0"/>
            <c:showPercent val="0"/>
            <c:showBubbleSize val="0"/>
            <c:showLeaderLines val="0"/>
          </c:dLbls>
          <c:cat>
            <c:strRef>
              <c:f>Sheet1!$A$2:$A$7</c:f>
              <c:strCache>
                <c:ptCount val="6"/>
                <c:pt idx="0">
                  <c:v>$500 or less</c:v>
                </c:pt>
                <c:pt idx="1">
                  <c:v>&gt;$500 - $1500</c:v>
                </c:pt>
                <c:pt idx="2">
                  <c:v>&gt;1500-$2500</c:v>
                </c:pt>
                <c:pt idx="3">
                  <c:v>&gt;2500-$4000</c:v>
                </c:pt>
                <c:pt idx="4">
                  <c:v>&gt;4000-$5500</c:v>
                </c:pt>
                <c:pt idx="5">
                  <c:v>Over $5500</c:v>
                </c:pt>
              </c:strCache>
            </c:strRef>
          </c:cat>
          <c:val>
            <c:numRef>
              <c:f>Sheet1!$D$2:$D$7</c:f>
              <c:numCache>
                <c:formatCode>0%</c:formatCode>
                <c:ptCount val="6"/>
                <c:pt idx="0">
                  <c:v>0.19</c:v>
                </c:pt>
                <c:pt idx="1">
                  <c:v>0.56000000000000005</c:v>
                </c:pt>
                <c:pt idx="2">
                  <c:v>0.18</c:v>
                </c:pt>
                <c:pt idx="3">
                  <c:v>7.0000000000000007E-2</c:v>
                </c:pt>
              </c:numCache>
            </c:numRef>
          </c:val>
        </c:ser>
        <c:ser>
          <c:idx val="3"/>
          <c:order val="3"/>
          <c:tx>
            <c:strRef>
              <c:f>Sheet1!$E$1</c:f>
              <c:strCache>
                <c:ptCount val="1"/>
                <c:pt idx="0">
                  <c:v>Platinum</c:v>
                </c:pt>
              </c:strCache>
            </c:strRef>
          </c:tx>
          <c:spPr>
            <a:solidFill>
              <a:schemeClr val="bg1">
                <a:lumMod val="85000"/>
              </a:schemeClr>
            </a:solidFill>
            <a:ln>
              <a:solidFill>
                <a:schemeClr val="accent1"/>
              </a:solidFill>
            </a:ln>
          </c:spPr>
          <c:invertIfNegative val="0"/>
          <c:dLbls>
            <c:txPr>
              <a:bodyPr/>
              <a:lstStyle/>
              <a:p>
                <a:pPr algn="ctr">
                  <a:defRPr lang="en-US" sz="1050" b="0" i="0" u="none" strike="noStrike" kern="1200" baseline="0">
                    <a:solidFill>
                      <a:srgbClr val="000000"/>
                    </a:solidFill>
                    <a:latin typeface="+mn-lt"/>
                    <a:ea typeface="+mn-ea"/>
                    <a:cs typeface="+mn-cs"/>
                  </a:defRPr>
                </a:pPr>
                <a:endParaRPr lang="en-US"/>
              </a:p>
            </c:txPr>
            <c:showLegendKey val="0"/>
            <c:showVal val="1"/>
            <c:showCatName val="0"/>
            <c:showSerName val="0"/>
            <c:showPercent val="0"/>
            <c:showBubbleSize val="0"/>
            <c:showLeaderLines val="0"/>
          </c:dLbls>
          <c:cat>
            <c:strRef>
              <c:f>Sheet1!$A$2:$A$7</c:f>
              <c:strCache>
                <c:ptCount val="6"/>
                <c:pt idx="0">
                  <c:v>$500 or less</c:v>
                </c:pt>
                <c:pt idx="1">
                  <c:v>&gt;$500 - $1500</c:v>
                </c:pt>
                <c:pt idx="2">
                  <c:v>&gt;1500-$2500</c:v>
                </c:pt>
                <c:pt idx="3">
                  <c:v>&gt;2500-$4000</c:v>
                </c:pt>
                <c:pt idx="4">
                  <c:v>&gt;4000-$5500</c:v>
                </c:pt>
                <c:pt idx="5">
                  <c:v>Over $5500</c:v>
                </c:pt>
              </c:strCache>
            </c:strRef>
          </c:cat>
          <c:val>
            <c:numRef>
              <c:f>Sheet1!$E$2:$E$7</c:f>
              <c:numCache>
                <c:formatCode>General</c:formatCode>
                <c:ptCount val="6"/>
                <c:pt idx="0" formatCode="0%">
                  <c:v>1</c:v>
                </c:pt>
              </c:numCache>
            </c:numRef>
          </c:val>
        </c:ser>
        <c:dLbls>
          <c:showLegendKey val="0"/>
          <c:showVal val="0"/>
          <c:showCatName val="0"/>
          <c:showSerName val="0"/>
          <c:showPercent val="0"/>
          <c:showBubbleSize val="0"/>
        </c:dLbls>
        <c:gapWidth val="150"/>
        <c:axId val="95501696"/>
        <c:axId val="95511680"/>
      </c:barChart>
      <c:catAx>
        <c:axId val="95501696"/>
        <c:scaling>
          <c:orientation val="minMax"/>
        </c:scaling>
        <c:delete val="0"/>
        <c:axPos val="b"/>
        <c:majorTickMark val="out"/>
        <c:minorTickMark val="none"/>
        <c:tickLblPos val="nextTo"/>
        <c:txPr>
          <a:bodyPr/>
          <a:lstStyle/>
          <a:p>
            <a:pPr>
              <a:defRPr sz="1200" b="1"/>
            </a:pPr>
            <a:endParaRPr lang="en-US"/>
          </a:p>
        </c:txPr>
        <c:crossAx val="95511680"/>
        <c:crosses val="autoZero"/>
        <c:auto val="1"/>
        <c:lblAlgn val="ctr"/>
        <c:lblOffset val="100"/>
        <c:noMultiLvlLbl val="0"/>
      </c:catAx>
      <c:valAx>
        <c:axId val="95511680"/>
        <c:scaling>
          <c:orientation val="minMax"/>
        </c:scaling>
        <c:delete val="0"/>
        <c:axPos val="l"/>
        <c:majorGridlines>
          <c:spPr>
            <a:ln>
              <a:noFill/>
            </a:ln>
          </c:spPr>
        </c:majorGridlines>
        <c:numFmt formatCode="0%" sourceLinked="1"/>
        <c:majorTickMark val="out"/>
        <c:minorTickMark val="none"/>
        <c:tickLblPos val="nextTo"/>
        <c:txPr>
          <a:bodyPr/>
          <a:lstStyle/>
          <a:p>
            <a:pPr>
              <a:defRPr sz="1200"/>
            </a:pPr>
            <a:endParaRPr lang="en-US"/>
          </a:p>
        </c:txPr>
        <c:crossAx val="95501696"/>
        <c:crosses val="autoZero"/>
        <c:crossBetween val="between"/>
      </c:valAx>
    </c:plotArea>
    <c:legend>
      <c:legendPos val="t"/>
      <c:layout/>
      <c:overlay val="0"/>
      <c:txPr>
        <a:bodyPr/>
        <a:lstStyle/>
        <a:p>
          <a:pPr>
            <a:defRPr sz="12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6.5877077865266795E-2"/>
          <c:y val="4.9231732561666998E-2"/>
          <c:w val="0.91560440361621498"/>
          <c:h val="0.85002705501569498"/>
        </c:manualLayout>
      </c:layout>
      <c:barChart>
        <c:barDir val="col"/>
        <c:grouping val="clustered"/>
        <c:varyColors val="0"/>
        <c:ser>
          <c:idx val="0"/>
          <c:order val="0"/>
          <c:tx>
            <c:strRef>
              <c:f>Sheet1!$B$1</c:f>
              <c:strCache>
                <c:ptCount val="1"/>
                <c:pt idx="0">
                  <c:v>Series 1</c:v>
                </c:pt>
              </c:strCache>
            </c:strRef>
          </c:tx>
          <c:spPr>
            <a:solidFill>
              <a:schemeClr val="accent1"/>
            </a:solidFill>
            <a:ln>
              <a:solidFill>
                <a:schemeClr val="tx1"/>
              </a:solidFill>
            </a:ln>
          </c:spPr>
          <c:invertIfNegative val="0"/>
          <c:dPt>
            <c:idx val="0"/>
            <c:invertIfNegative val="0"/>
            <c:bubble3D val="0"/>
            <c:spPr>
              <a:solidFill>
                <a:schemeClr val="bg2">
                  <a:lumMod val="50000"/>
                </a:schemeClr>
              </a:solidFill>
              <a:ln>
                <a:solidFill>
                  <a:schemeClr val="tx1"/>
                </a:solidFill>
              </a:ln>
            </c:spPr>
          </c:dPt>
          <c:dPt>
            <c:idx val="1"/>
            <c:invertIfNegative val="0"/>
            <c:bubble3D val="0"/>
            <c:spPr>
              <a:solidFill>
                <a:schemeClr val="bg1">
                  <a:lumMod val="50000"/>
                </a:schemeClr>
              </a:solidFill>
              <a:ln>
                <a:solidFill>
                  <a:schemeClr val="tx1"/>
                </a:solidFill>
              </a:ln>
            </c:spPr>
          </c:dPt>
          <c:dPt>
            <c:idx val="2"/>
            <c:invertIfNegative val="0"/>
            <c:bubble3D val="0"/>
            <c:spPr>
              <a:solidFill>
                <a:schemeClr val="bg2">
                  <a:lumMod val="40000"/>
                  <a:lumOff val="60000"/>
                </a:schemeClr>
              </a:solidFill>
              <a:ln>
                <a:solidFill>
                  <a:schemeClr val="tx1"/>
                </a:solidFill>
              </a:ln>
            </c:spPr>
          </c:dPt>
          <c:dPt>
            <c:idx val="3"/>
            <c:invertIfNegative val="0"/>
            <c:bubble3D val="0"/>
            <c:spPr>
              <a:solidFill>
                <a:schemeClr val="bg1">
                  <a:lumMod val="85000"/>
                </a:schemeClr>
              </a:solidFill>
              <a:ln>
                <a:solidFill>
                  <a:schemeClr val="tx1"/>
                </a:solidFill>
              </a:ln>
            </c:spPr>
          </c:dPt>
          <c:dLbls>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0.31</c:v>
                </c:pt>
                <c:pt idx="1">
                  <c:v>0.23</c:v>
                </c:pt>
                <c:pt idx="2">
                  <c:v>0.18</c:v>
                </c:pt>
                <c:pt idx="3">
                  <c:v>0.23</c:v>
                </c:pt>
              </c:numCache>
            </c:numRef>
          </c:val>
        </c:ser>
        <c:dLbls>
          <c:showLegendKey val="0"/>
          <c:showVal val="0"/>
          <c:showCatName val="0"/>
          <c:showSerName val="0"/>
          <c:showPercent val="0"/>
          <c:showBubbleSize val="0"/>
        </c:dLbls>
        <c:gapWidth val="150"/>
        <c:axId val="114028544"/>
        <c:axId val="114030080"/>
      </c:barChart>
      <c:catAx>
        <c:axId val="114028544"/>
        <c:scaling>
          <c:orientation val="minMax"/>
        </c:scaling>
        <c:delete val="0"/>
        <c:axPos val="b"/>
        <c:majorTickMark val="out"/>
        <c:minorTickMark val="none"/>
        <c:tickLblPos val="nextTo"/>
        <c:txPr>
          <a:bodyPr/>
          <a:lstStyle/>
          <a:p>
            <a:pPr>
              <a:defRPr b="1"/>
            </a:pPr>
            <a:endParaRPr lang="en-US"/>
          </a:p>
        </c:txPr>
        <c:crossAx val="114030080"/>
        <c:crosses val="autoZero"/>
        <c:auto val="1"/>
        <c:lblAlgn val="ctr"/>
        <c:lblOffset val="100"/>
        <c:noMultiLvlLbl val="0"/>
      </c:catAx>
      <c:valAx>
        <c:axId val="114030080"/>
        <c:scaling>
          <c:orientation val="minMax"/>
        </c:scaling>
        <c:delete val="0"/>
        <c:axPos val="l"/>
        <c:numFmt formatCode="0%" sourceLinked="1"/>
        <c:majorTickMark val="out"/>
        <c:minorTickMark val="none"/>
        <c:tickLblPos val="nextTo"/>
        <c:crossAx val="114028544"/>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10% or less</c:v>
                </c:pt>
              </c:strCache>
            </c:strRef>
          </c:tx>
          <c:spPr>
            <a:solidFill>
              <a:schemeClr val="accent1"/>
            </a:solidFill>
            <a:ln>
              <a:solidFill>
                <a:schemeClr val="accent1"/>
              </a:solidFill>
            </a:ln>
          </c:spPr>
          <c:invertIfNegative val="0"/>
          <c:dLbls>
            <c:txPr>
              <a:bodyPr/>
              <a:lstStyle/>
              <a:p>
                <a:pPr>
                  <a:defRPr>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0.08</c:v>
                </c:pt>
                <c:pt idx="1">
                  <c:v>0.19</c:v>
                </c:pt>
                <c:pt idx="2">
                  <c:v>0.33</c:v>
                </c:pt>
                <c:pt idx="3">
                  <c:v>0.4</c:v>
                </c:pt>
              </c:numCache>
            </c:numRef>
          </c:val>
        </c:ser>
        <c:ser>
          <c:idx val="1"/>
          <c:order val="1"/>
          <c:tx>
            <c:strRef>
              <c:f>Sheet1!$C$1</c:f>
              <c:strCache>
                <c:ptCount val="1"/>
                <c:pt idx="0">
                  <c:v>&gt;10% - 20%</c:v>
                </c:pt>
              </c:strCache>
            </c:strRef>
          </c:tx>
          <c:spPr>
            <a:solidFill>
              <a:schemeClr val="accent2"/>
            </a:solidFill>
            <a:ln>
              <a:solidFill>
                <a:schemeClr val="accent1"/>
              </a:solidFill>
            </a:ln>
          </c:spPr>
          <c:invertIfNegative val="0"/>
          <c:dLbls>
            <c:txPr>
              <a:bodyPr/>
              <a:lstStyle/>
              <a:p>
                <a:pPr>
                  <a:defRPr>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0.3</c:v>
                </c:pt>
                <c:pt idx="1">
                  <c:v>0.44</c:v>
                </c:pt>
                <c:pt idx="2">
                  <c:v>0.53</c:v>
                </c:pt>
                <c:pt idx="3">
                  <c:v>0.2</c:v>
                </c:pt>
              </c:numCache>
            </c:numRef>
          </c:val>
        </c:ser>
        <c:ser>
          <c:idx val="2"/>
          <c:order val="2"/>
          <c:tx>
            <c:strRef>
              <c:f>Sheet1!$D$1</c:f>
              <c:strCache>
                <c:ptCount val="1"/>
                <c:pt idx="0">
                  <c:v>&gt;20% - 30%</c:v>
                </c:pt>
              </c:strCache>
            </c:strRef>
          </c:tx>
          <c:spPr>
            <a:solidFill>
              <a:schemeClr val="accent3"/>
            </a:solidFill>
            <a:ln>
              <a:solidFill>
                <a:schemeClr val="accent1"/>
              </a:solidFill>
            </a:ln>
          </c:spPr>
          <c:invertIfNegative val="0"/>
          <c:dLbls>
            <c:txPr>
              <a:bodyPr/>
              <a:lstStyle/>
              <a:p>
                <a:pPr>
                  <a:defRPr>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0.26</c:v>
                </c:pt>
                <c:pt idx="1">
                  <c:v>0.23</c:v>
                </c:pt>
                <c:pt idx="2">
                  <c:v>0.11</c:v>
                </c:pt>
                <c:pt idx="3">
                  <c:v>0.2</c:v>
                </c:pt>
              </c:numCache>
            </c:numRef>
          </c:val>
        </c:ser>
        <c:ser>
          <c:idx val="3"/>
          <c:order val="3"/>
          <c:tx>
            <c:strRef>
              <c:f>Sheet1!$E$1</c:f>
              <c:strCache>
                <c:ptCount val="1"/>
                <c:pt idx="0">
                  <c:v>&gt;30% - 40%</c:v>
                </c:pt>
              </c:strCache>
            </c:strRef>
          </c:tx>
          <c:spPr>
            <a:solidFill>
              <a:schemeClr val="accent4"/>
            </a:solidFill>
            <a:ln>
              <a:solidFill>
                <a:schemeClr val="accent1"/>
              </a:solidFill>
            </a:ln>
          </c:spPr>
          <c:invertIfNegative val="0"/>
          <c:dLbls>
            <c:dLbl>
              <c:idx val="3"/>
              <c:delete val="1"/>
            </c:dLbl>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Sheet1!$E$2:$E$5</c:f>
              <c:numCache>
                <c:formatCode>0%</c:formatCode>
                <c:ptCount val="4"/>
                <c:pt idx="0">
                  <c:v>0.15</c:v>
                </c:pt>
                <c:pt idx="1">
                  <c:v>7.0000000000000007E-2</c:v>
                </c:pt>
                <c:pt idx="2">
                  <c:v>0.04</c:v>
                </c:pt>
                <c:pt idx="3">
                  <c:v>0</c:v>
                </c:pt>
              </c:numCache>
            </c:numRef>
          </c:val>
        </c:ser>
        <c:ser>
          <c:idx val="4"/>
          <c:order val="4"/>
          <c:tx>
            <c:strRef>
              <c:f>Sheet1!$F$1</c:f>
              <c:strCache>
                <c:ptCount val="1"/>
                <c:pt idx="0">
                  <c:v>&gt;40% - 50%</c:v>
                </c:pt>
              </c:strCache>
            </c:strRef>
          </c:tx>
          <c:spPr>
            <a:solidFill>
              <a:schemeClr val="accent5"/>
            </a:solidFill>
            <a:ln>
              <a:solidFill>
                <a:schemeClr val="accent1"/>
              </a:solidFill>
            </a:ln>
          </c:spPr>
          <c:invertIfNegative val="0"/>
          <c:dLbls>
            <c:dLbl>
              <c:idx val="2"/>
              <c:delete val="1"/>
            </c:dLbl>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Sheet1!$F$2:$F$5</c:f>
              <c:numCache>
                <c:formatCode>0%</c:formatCode>
                <c:ptCount val="4"/>
                <c:pt idx="0">
                  <c:v>0.18</c:v>
                </c:pt>
                <c:pt idx="1">
                  <c:v>7.0000000000000007E-2</c:v>
                </c:pt>
                <c:pt idx="2">
                  <c:v>0</c:v>
                </c:pt>
                <c:pt idx="3">
                  <c:v>0.2</c:v>
                </c:pt>
              </c:numCache>
            </c:numRef>
          </c:val>
        </c:ser>
        <c:ser>
          <c:idx val="5"/>
          <c:order val="5"/>
          <c:tx>
            <c:strRef>
              <c:f>Sheet1!$G$1</c:f>
              <c:strCache>
                <c:ptCount val="1"/>
                <c:pt idx="0">
                  <c:v>Over 50%</c:v>
                </c:pt>
              </c:strCache>
            </c:strRef>
          </c:tx>
          <c:spPr>
            <a:solidFill>
              <a:schemeClr val="accent6"/>
            </a:solidFill>
            <a:ln>
              <a:solidFill>
                <a:schemeClr val="accent1"/>
              </a:solidFill>
            </a:ln>
          </c:spPr>
          <c:invertIfNegative val="0"/>
          <c:dLbls>
            <c:dLbl>
              <c:idx val="1"/>
              <c:delete val="1"/>
            </c:dLbl>
            <c:dLbl>
              <c:idx val="2"/>
              <c:delete val="1"/>
            </c:dLbl>
            <c:dLbl>
              <c:idx val="3"/>
              <c:delete val="1"/>
            </c:dLbl>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Sheet1!$G$2:$G$5</c:f>
              <c:numCache>
                <c:formatCode>0%</c:formatCode>
                <c:ptCount val="4"/>
                <c:pt idx="0">
                  <c:v>0.03</c:v>
                </c:pt>
                <c:pt idx="1">
                  <c:v>0</c:v>
                </c:pt>
                <c:pt idx="2">
                  <c:v>0</c:v>
                </c:pt>
                <c:pt idx="3">
                  <c:v>0</c:v>
                </c:pt>
              </c:numCache>
            </c:numRef>
          </c:val>
        </c:ser>
        <c:dLbls>
          <c:showLegendKey val="0"/>
          <c:showVal val="0"/>
          <c:showCatName val="0"/>
          <c:showSerName val="0"/>
          <c:showPercent val="0"/>
          <c:showBubbleSize val="0"/>
        </c:dLbls>
        <c:gapWidth val="150"/>
        <c:overlap val="100"/>
        <c:axId val="115573888"/>
        <c:axId val="115575424"/>
      </c:barChart>
      <c:catAx>
        <c:axId val="115573888"/>
        <c:scaling>
          <c:orientation val="minMax"/>
        </c:scaling>
        <c:delete val="0"/>
        <c:axPos val="b"/>
        <c:majorTickMark val="out"/>
        <c:minorTickMark val="none"/>
        <c:tickLblPos val="nextTo"/>
        <c:txPr>
          <a:bodyPr/>
          <a:lstStyle/>
          <a:p>
            <a:pPr>
              <a:defRPr sz="1400" b="1"/>
            </a:pPr>
            <a:endParaRPr lang="en-US"/>
          </a:p>
        </c:txPr>
        <c:crossAx val="115575424"/>
        <c:crosses val="autoZero"/>
        <c:auto val="1"/>
        <c:lblAlgn val="ctr"/>
        <c:lblOffset val="100"/>
        <c:noMultiLvlLbl val="0"/>
      </c:catAx>
      <c:valAx>
        <c:axId val="115575424"/>
        <c:scaling>
          <c:orientation val="minMax"/>
        </c:scaling>
        <c:delete val="0"/>
        <c:axPos val="l"/>
        <c:numFmt formatCode="0%" sourceLinked="1"/>
        <c:majorTickMark val="out"/>
        <c:minorTickMark val="none"/>
        <c:tickLblPos val="nextTo"/>
        <c:crossAx val="115573888"/>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No Charge after Deductible</c:v>
                </c:pt>
              </c:strCache>
            </c:strRef>
          </c:tx>
          <c:spPr>
            <a:solidFill>
              <a:schemeClr val="accent1"/>
            </a:solidFill>
            <a:ln>
              <a:solidFill>
                <a:schemeClr val="accent1"/>
              </a:solidFill>
            </a:ln>
          </c:spPr>
          <c:invertIfNegative val="0"/>
          <c:dLbls>
            <c:dLbl>
              <c:idx val="3"/>
              <c:delete val="1"/>
            </c:dLbl>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0.38</c:v>
                </c:pt>
                <c:pt idx="1">
                  <c:v>0.12</c:v>
                </c:pt>
                <c:pt idx="2">
                  <c:v>0.05</c:v>
                </c:pt>
                <c:pt idx="3">
                  <c:v>0</c:v>
                </c:pt>
              </c:numCache>
            </c:numRef>
          </c:val>
        </c:ser>
        <c:ser>
          <c:idx val="1"/>
          <c:order val="1"/>
          <c:tx>
            <c:strRef>
              <c:f>Sheet1!$C$1</c:f>
              <c:strCache>
                <c:ptCount val="1"/>
                <c:pt idx="0">
                  <c:v>Copayment</c:v>
                </c:pt>
              </c:strCache>
            </c:strRef>
          </c:tx>
          <c:spPr>
            <a:solidFill>
              <a:schemeClr val="accent2"/>
            </a:solidFill>
            <a:ln>
              <a:solidFill>
                <a:schemeClr val="accent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0.19</c:v>
                </c:pt>
                <c:pt idx="1">
                  <c:v>0.65</c:v>
                </c:pt>
                <c:pt idx="2">
                  <c:v>0.79</c:v>
                </c:pt>
                <c:pt idx="3">
                  <c:v>0.9</c:v>
                </c:pt>
              </c:numCache>
            </c:numRef>
          </c:val>
        </c:ser>
        <c:ser>
          <c:idx val="2"/>
          <c:order val="2"/>
          <c:tx>
            <c:strRef>
              <c:f>Sheet1!$D$1</c:f>
              <c:strCache>
                <c:ptCount val="1"/>
                <c:pt idx="0">
                  <c:v>Coinsurance</c:v>
                </c:pt>
              </c:strCache>
            </c:strRef>
          </c:tx>
          <c:spPr>
            <a:solidFill>
              <a:schemeClr val="accent3"/>
            </a:solidFill>
            <a:ln>
              <a:solidFill>
                <a:schemeClr val="accent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0.4</c:v>
                </c:pt>
                <c:pt idx="1">
                  <c:v>0.21</c:v>
                </c:pt>
                <c:pt idx="2">
                  <c:v>0.14000000000000001</c:v>
                </c:pt>
                <c:pt idx="3">
                  <c:v>0.1</c:v>
                </c:pt>
              </c:numCache>
            </c:numRef>
          </c:val>
        </c:ser>
        <c:ser>
          <c:idx val="3"/>
          <c:order val="3"/>
          <c:tx>
            <c:strRef>
              <c:f>Sheet1!$E$1</c:f>
              <c:strCache>
                <c:ptCount val="1"/>
                <c:pt idx="0">
                  <c:v>Copay &amp; Coinsurance</c:v>
                </c:pt>
              </c:strCache>
            </c:strRef>
          </c:tx>
          <c:spPr>
            <a:solidFill>
              <a:schemeClr val="accent4"/>
            </a:solidFill>
            <a:ln>
              <a:solidFill>
                <a:schemeClr val="accent1"/>
              </a:solidFill>
            </a:ln>
          </c:spPr>
          <c:invertIfNegative val="0"/>
          <c:dLbls>
            <c:dLbl>
              <c:idx val="0"/>
              <c:layout/>
              <c:dLblPos val="inBase"/>
              <c:showLegendKey val="0"/>
              <c:showVal val="1"/>
              <c:showCatName val="0"/>
              <c:showSerName val="0"/>
              <c:showPercent val="0"/>
              <c:showBubbleSize val="0"/>
            </c:dLbl>
            <c:dLbl>
              <c:idx val="1"/>
              <c:layout/>
              <c:dLblPos val="inBase"/>
              <c:showLegendKey val="0"/>
              <c:showVal val="1"/>
              <c:showCatName val="0"/>
              <c:showSerName val="0"/>
              <c:showPercent val="0"/>
              <c:showBubbleSize val="0"/>
            </c:dLbl>
            <c:dLbl>
              <c:idx val="2"/>
              <c:layout/>
              <c:dLblPos val="inBase"/>
              <c:showLegendKey val="0"/>
              <c:showVal val="1"/>
              <c:showCatName val="0"/>
              <c:showSerName val="0"/>
              <c:showPercent val="0"/>
              <c:showBubbleSize val="0"/>
            </c:dLbl>
            <c:dLbl>
              <c:idx val="3"/>
              <c:delete val="1"/>
            </c:dLbl>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Sheet1!$E$2:$E$5</c:f>
              <c:numCache>
                <c:formatCode>0%</c:formatCode>
                <c:ptCount val="4"/>
                <c:pt idx="0">
                  <c:v>0.02</c:v>
                </c:pt>
                <c:pt idx="1">
                  <c:v>0.02</c:v>
                </c:pt>
                <c:pt idx="2">
                  <c:v>0.01</c:v>
                </c:pt>
                <c:pt idx="3">
                  <c:v>0</c:v>
                </c:pt>
              </c:numCache>
            </c:numRef>
          </c:val>
        </c:ser>
        <c:dLbls>
          <c:showLegendKey val="0"/>
          <c:showVal val="0"/>
          <c:showCatName val="0"/>
          <c:showSerName val="0"/>
          <c:showPercent val="0"/>
          <c:showBubbleSize val="0"/>
        </c:dLbls>
        <c:gapWidth val="150"/>
        <c:overlap val="100"/>
        <c:axId val="115682304"/>
        <c:axId val="115704576"/>
      </c:barChart>
      <c:catAx>
        <c:axId val="115682304"/>
        <c:scaling>
          <c:orientation val="minMax"/>
        </c:scaling>
        <c:delete val="0"/>
        <c:axPos val="b"/>
        <c:majorTickMark val="out"/>
        <c:minorTickMark val="none"/>
        <c:tickLblPos val="nextTo"/>
        <c:txPr>
          <a:bodyPr/>
          <a:lstStyle/>
          <a:p>
            <a:pPr>
              <a:defRPr sz="1400" b="1"/>
            </a:pPr>
            <a:endParaRPr lang="en-US"/>
          </a:p>
        </c:txPr>
        <c:crossAx val="115704576"/>
        <c:crosses val="autoZero"/>
        <c:auto val="1"/>
        <c:lblAlgn val="ctr"/>
        <c:lblOffset val="100"/>
        <c:noMultiLvlLbl val="0"/>
      </c:catAx>
      <c:valAx>
        <c:axId val="115704576"/>
        <c:scaling>
          <c:orientation val="minMax"/>
        </c:scaling>
        <c:delete val="0"/>
        <c:axPos val="l"/>
        <c:numFmt formatCode="0%" sourceLinked="1"/>
        <c:majorTickMark val="out"/>
        <c:minorTickMark val="none"/>
        <c:tickLblPos val="nextTo"/>
        <c:crossAx val="115682304"/>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c:spPr>
          <c:invertIfNegative val="0"/>
          <c:dPt>
            <c:idx val="0"/>
            <c:invertIfNegative val="0"/>
            <c:bubble3D val="0"/>
            <c:spPr>
              <a:solidFill>
                <a:schemeClr val="bg2">
                  <a:lumMod val="50000"/>
                </a:schemeClr>
              </a:solidFill>
              <a:ln>
                <a:solidFill>
                  <a:schemeClr val="tx1"/>
                </a:solidFill>
              </a:ln>
            </c:spPr>
          </c:dPt>
          <c:dPt>
            <c:idx val="1"/>
            <c:invertIfNegative val="0"/>
            <c:bubble3D val="0"/>
            <c:spPr>
              <a:solidFill>
                <a:schemeClr val="bg1">
                  <a:lumMod val="50000"/>
                </a:schemeClr>
              </a:solidFill>
              <a:ln>
                <a:solidFill>
                  <a:schemeClr val="tx1"/>
                </a:solidFill>
              </a:ln>
            </c:spPr>
          </c:dPt>
          <c:dPt>
            <c:idx val="2"/>
            <c:invertIfNegative val="0"/>
            <c:bubble3D val="0"/>
            <c:spPr>
              <a:solidFill>
                <a:schemeClr val="bg2">
                  <a:lumMod val="40000"/>
                  <a:lumOff val="60000"/>
                </a:schemeClr>
              </a:solidFill>
              <a:ln>
                <a:solidFill>
                  <a:schemeClr val="tx1"/>
                </a:solidFill>
              </a:ln>
            </c:spPr>
          </c:dPt>
          <c:dPt>
            <c:idx val="3"/>
            <c:invertIfNegative val="0"/>
            <c:bubble3D val="0"/>
            <c:spPr>
              <a:solidFill>
                <a:schemeClr val="bg1">
                  <a:lumMod val="85000"/>
                </a:schemeClr>
              </a:solidFill>
              <a:ln>
                <a:solidFill>
                  <a:schemeClr val="tx1"/>
                </a:solidFill>
              </a:ln>
            </c:spPr>
          </c:dPt>
          <c:dLbls>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81</c:v>
                </c:pt>
                <c:pt idx="1">
                  <c:v>58</c:v>
                </c:pt>
                <c:pt idx="2">
                  <c:v>44</c:v>
                </c:pt>
                <c:pt idx="3">
                  <c:v>32</c:v>
                </c:pt>
              </c:numCache>
            </c:numRef>
          </c:val>
        </c:ser>
        <c:dLbls>
          <c:showLegendKey val="0"/>
          <c:showVal val="0"/>
          <c:showCatName val="0"/>
          <c:showSerName val="0"/>
          <c:showPercent val="0"/>
          <c:showBubbleSize val="0"/>
        </c:dLbls>
        <c:gapWidth val="150"/>
        <c:axId val="116105600"/>
        <c:axId val="116107136"/>
      </c:barChart>
      <c:catAx>
        <c:axId val="116105600"/>
        <c:scaling>
          <c:orientation val="minMax"/>
        </c:scaling>
        <c:delete val="0"/>
        <c:axPos val="b"/>
        <c:majorTickMark val="out"/>
        <c:minorTickMark val="none"/>
        <c:tickLblPos val="nextTo"/>
        <c:txPr>
          <a:bodyPr/>
          <a:lstStyle/>
          <a:p>
            <a:pPr>
              <a:defRPr sz="1400" b="1"/>
            </a:pPr>
            <a:endParaRPr lang="en-US"/>
          </a:p>
        </c:txPr>
        <c:crossAx val="116107136"/>
        <c:crosses val="autoZero"/>
        <c:auto val="1"/>
        <c:lblAlgn val="ctr"/>
        <c:lblOffset val="100"/>
        <c:noMultiLvlLbl val="0"/>
      </c:catAx>
      <c:valAx>
        <c:axId val="116107136"/>
        <c:scaling>
          <c:orientation val="minMax"/>
        </c:scaling>
        <c:delete val="0"/>
        <c:axPos val="l"/>
        <c:numFmt formatCode="&quot;$&quot;#,##0" sourceLinked="1"/>
        <c:majorTickMark val="out"/>
        <c:minorTickMark val="none"/>
        <c:tickLblPos val="nextTo"/>
        <c:crossAx val="116105600"/>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$10 or less</c:v>
                </c:pt>
              </c:strCache>
            </c:strRef>
          </c:tx>
          <c:spPr>
            <a:solidFill>
              <a:schemeClr val="accent1"/>
            </a:solidFill>
            <a:ln>
              <a:solidFill>
                <a:schemeClr val="accent1"/>
              </a:solidFill>
            </a:ln>
          </c:spPr>
          <c:invertIfNegative val="0"/>
          <c:dLbls>
            <c:dLbl>
              <c:idx val="0"/>
              <c:delete val="1"/>
            </c:dLbl>
            <c:dLbl>
              <c:idx val="1"/>
              <c:delete val="1"/>
            </c:dLbl>
            <c:dLbl>
              <c:idx val="2"/>
              <c:delete val="1"/>
            </c:dLbl>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c:v>
                </c:pt>
                <c:pt idx="1">
                  <c:v>0</c:v>
                </c:pt>
                <c:pt idx="2">
                  <c:v>0</c:v>
                </c:pt>
                <c:pt idx="3">
                  <c:v>0.04</c:v>
                </c:pt>
              </c:numCache>
            </c:numRef>
          </c:val>
        </c:ser>
        <c:ser>
          <c:idx val="1"/>
          <c:order val="1"/>
          <c:tx>
            <c:strRef>
              <c:f>Sheet1!$C$1</c:f>
              <c:strCache>
                <c:ptCount val="1"/>
                <c:pt idx="0">
                  <c:v>&gt;$10 - $25</c:v>
                </c:pt>
              </c:strCache>
            </c:strRef>
          </c:tx>
          <c:spPr>
            <a:solidFill>
              <a:schemeClr val="accent2"/>
            </a:solidFill>
            <a:ln>
              <a:solidFill>
                <a:schemeClr val="accent1"/>
              </a:solidFill>
            </a:ln>
          </c:spPr>
          <c:invertIfNegative val="0"/>
          <c:dLbls>
            <c:dLbl>
              <c:idx val="0"/>
              <c:delete val="1"/>
            </c:dLbl>
            <c:dLbl>
              <c:idx val="1"/>
              <c:layout>
                <c:manualLayout>
                  <c:x val="5.758426966292135E-2"/>
                  <c:y val="-1.6836195965366927E-2"/>
                </c:manualLayout>
              </c:layout>
              <c:spPr/>
              <c:txPr>
                <a:bodyPr/>
                <a:lstStyle/>
                <a:p>
                  <a:pPr>
                    <a:defRPr sz="1050">
                      <a:solidFill>
                        <a:schemeClr val="tx1"/>
                      </a:solidFill>
                    </a:defRPr>
                  </a:pPr>
                  <a:endParaRPr lang="en-US"/>
                </a:p>
              </c:txPr>
              <c:showLegendKey val="0"/>
              <c:showVal val="1"/>
              <c:showCatName val="0"/>
              <c:showSerName val="0"/>
              <c:showPercent val="0"/>
              <c:showBubbleSize val="0"/>
            </c:dLbl>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c:v>
                </c:pt>
                <c:pt idx="1">
                  <c:v>0.02</c:v>
                </c:pt>
                <c:pt idx="2">
                  <c:v>7.0000000000000007E-2</c:v>
                </c:pt>
                <c:pt idx="3">
                  <c:v>0.37</c:v>
                </c:pt>
              </c:numCache>
            </c:numRef>
          </c:val>
        </c:ser>
        <c:ser>
          <c:idx val="2"/>
          <c:order val="2"/>
          <c:tx>
            <c:strRef>
              <c:f>Sheet1!$D$1</c:f>
              <c:strCache>
                <c:ptCount val="1"/>
                <c:pt idx="0">
                  <c:v>&gt;$25 - $50</c:v>
                </c:pt>
              </c:strCache>
            </c:strRef>
          </c:tx>
          <c:spPr>
            <a:solidFill>
              <a:schemeClr val="accent3"/>
            </a:solidFill>
            <a:ln>
              <a:solidFill>
                <a:schemeClr val="accent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0.15</c:v>
                </c:pt>
                <c:pt idx="1">
                  <c:v>0.4</c:v>
                </c:pt>
                <c:pt idx="2">
                  <c:v>0.75</c:v>
                </c:pt>
                <c:pt idx="3">
                  <c:v>0.56000000000000005</c:v>
                </c:pt>
              </c:numCache>
            </c:numRef>
          </c:val>
        </c:ser>
        <c:ser>
          <c:idx val="3"/>
          <c:order val="3"/>
          <c:tx>
            <c:strRef>
              <c:f>Sheet1!$E$1</c:f>
              <c:strCache>
                <c:ptCount val="1"/>
                <c:pt idx="0">
                  <c:v>&gt;$50 - $75</c:v>
                </c:pt>
              </c:strCache>
            </c:strRef>
          </c:tx>
          <c:spPr>
            <a:solidFill>
              <a:schemeClr val="accent4"/>
            </a:solidFill>
            <a:ln>
              <a:solidFill>
                <a:schemeClr val="accent1"/>
              </a:solidFill>
            </a:ln>
          </c:spPr>
          <c:invertIfNegative val="0"/>
          <c:dLbls>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Sheet1!$E$2:$E$5</c:f>
              <c:numCache>
                <c:formatCode>0%</c:formatCode>
                <c:ptCount val="4"/>
                <c:pt idx="0">
                  <c:v>0.33</c:v>
                </c:pt>
                <c:pt idx="1">
                  <c:v>0.47</c:v>
                </c:pt>
                <c:pt idx="2">
                  <c:v>0.17</c:v>
                </c:pt>
                <c:pt idx="3">
                  <c:v>0.04</c:v>
                </c:pt>
              </c:numCache>
            </c:numRef>
          </c:val>
        </c:ser>
        <c:ser>
          <c:idx val="4"/>
          <c:order val="4"/>
          <c:tx>
            <c:strRef>
              <c:f>Sheet1!$F$1</c:f>
              <c:strCache>
                <c:ptCount val="1"/>
                <c:pt idx="0">
                  <c:v>&gt;$75 - $100</c:v>
                </c:pt>
              </c:strCache>
            </c:strRef>
          </c:tx>
          <c:spPr>
            <a:solidFill>
              <a:schemeClr val="accent5"/>
            </a:solidFill>
            <a:ln>
              <a:solidFill>
                <a:schemeClr val="accent1"/>
              </a:solidFill>
            </a:ln>
          </c:spPr>
          <c:invertIfNegative val="0"/>
          <c:dLbls>
            <c:dLbl>
              <c:idx val="2"/>
              <c:layout/>
              <c:dLblPos val="inBase"/>
              <c:showLegendKey val="0"/>
              <c:showVal val="1"/>
              <c:showCatName val="0"/>
              <c:showSerName val="0"/>
              <c:showPercent val="0"/>
              <c:showBubbleSize val="0"/>
            </c:dLbl>
            <c:dLbl>
              <c:idx val="3"/>
              <c:delete val="1"/>
            </c:dLbl>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Sheet1!$F$2:$F$5</c:f>
              <c:numCache>
                <c:formatCode>0%</c:formatCode>
                <c:ptCount val="4"/>
                <c:pt idx="0">
                  <c:v>0.46</c:v>
                </c:pt>
                <c:pt idx="1">
                  <c:v>0.09</c:v>
                </c:pt>
                <c:pt idx="2">
                  <c:v>0.01</c:v>
                </c:pt>
                <c:pt idx="3">
                  <c:v>0</c:v>
                </c:pt>
              </c:numCache>
            </c:numRef>
          </c:val>
        </c:ser>
        <c:ser>
          <c:idx val="5"/>
          <c:order val="5"/>
          <c:tx>
            <c:strRef>
              <c:f>Sheet1!$G$1</c:f>
              <c:strCache>
                <c:ptCount val="1"/>
                <c:pt idx="0">
                  <c:v>Over $100</c:v>
                </c:pt>
              </c:strCache>
            </c:strRef>
          </c:tx>
          <c:spPr>
            <a:solidFill>
              <a:schemeClr val="accent6"/>
            </a:solidFill>
            <a:ln>
              <a:solidFill>
                <a:schemeClr val="accent1"/>
              </a:solidFill>
            </a:ln>
          </c:spPr>
          <c:invertIfNegative val="0"/>
          <c:dLbls>
            <c:dLbl>
              <c:idx val="1"/>
              <c:layout/>
              <c:dLblPos val="inBase"/>
              <c:showLegendKey val="0"/>
              <c:showVal val="1"/>
              <c:showCatName val="0"/>
              <c:showSerName val="0"/>
              <c:showPercent val="0"/>
              <c:showBubbleSize val="0"/>
            </c:dLbl>
            <c:dLbl>
              <c:idx val="2"/>
              <c:delete val="1"/>
            </c:dLbl>
            <c:dLbl>
              <c:idx val="3"/>
              <c:delete val="1"/>
            </c:dLbl>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Sheet1!$G$2:$G$5</c:f>
              <c:numCache>
                <c:formatCode>0%</c:formatCode>
                <c:ptCount val="4"/>
                <c:pt idx="0">
                  <c:v>0.05</c:v>
                </c:pt>
                <c:pt idx="1">
                  <c:v>0.01</c:v>
                </c:pt>
                <c:pt idx="2">
                  <c:v>0</c:v>
                </c:pt>
                <c:pt idx="3">
                  <c:v>0</c:v>
                </c:pt>
              </c:numCache>
            </c:numRef>
          </c:val>
        </c:ser>
        <c:dLbls>
          <c:showLegendKey val="0"/>
          <c:showVal val="0"/>
          <c:showCatName val="0"/>
          <c:showSerName val="0"/>
          <c:showPercent val="0"/>
          <c:showBubbleSize val="0"/>
        </c:dLbls>
        <c:gapWidth val="150"/>
        <c:overlap val="100"/>
        <c:axId val="115798784"/>
        <c:axId val="115800320"/>
      </c:barChart>
      <c:catAx>
        <c:axId val="115798784"/>
        <c:scaling>
          <c:orientation val="minMax"/>
        </c:scaling>
        <c:delete val="0"/>
        <c:axPos val="b"/>
        <c:majorTickMark val="out"/>
        <c:minorTickMark val="none"/>
        <c:tickLblPos val="nextTo"/>
        <c:txPr>
          <a:bodyPr/>
          <a:lstStyle/>
          <a:p>
            <a:pPr>
              <a:defRPr sz="1400" b="1"/>
            </a:pPr>
            <a:endParaRPr lang="en-US"/>
          </a:p>
        </c:txPr>
        <c:crossAx val="115800320"/>
        <c:crosses val="autoZero"/>
        <c:auto val="1"/>
        <c:lblAlgn val="ctr"/>
        <c:lblOffset val="100"/>
        <c:noMultiLvlLbl val="0"/>
      </c:catAx>
      <c:valAx>
        <c:axId val="115800320"/>
        <c:scaling>
          <c:orientation val="minMax"/>
        </c:scaling>
        <c:delete val="0"/>
        <c:axPos val="l"/>
        <c:numFmt formatCode="0%" sourceLinked="1"/>
        <c:majorTickMark val="out"/>
        <c:minorTickMark val="none"/>
        <c:tickLblPos val="nextTo"/>
        <c:crossAx val="115798784"/>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bg1">
                <a:lumMod val="85000"/>
              </a:schemeClr>
            </a:solidFill>
            <a:ln>
              <a:solidFill>
                <a:schemeClr val="tx1"/>
              </a:solidFill>
            </a:ln>
          </c:spPr>
          <c:invertIfNegative val="0"/>
          <c:dPt>
            <c:idx val="0"/>
            <c:invertIfNegative val="0"/>
            <c:bubble3D val="0"/>
            <c:spPr>
              <a:solidFill>
                <a:schemeClr val="bg2">
                  <a:lumMod val="50000"/>
                </a:schemeClr>
              </a:solidFill>
              <a:ln>
                <a:solidFill>
                  <a:schemeClr val="tx1"/>
                </a:solidFill>
              </a:ln>
            </c:spPr>
          </c:dPt>
          <c:dPt>
            <c:idx val="2"/>
            <c:invertIfNegative val="0"/>
            <c:bubble3D val="0"/>
            <c:spPr>
              <a:solidFill>
                <a:schemeClr val="bg2">
                  <a:lumMod val="40000"/>
                  <a:lumOff val="60000"/>
                </a:schemeClr>
              </a:solidFill>
              <a:ln>
                <a:solidFill>
                  <a:schemeClr val="tx1"/>
                </a:solidFill>
              </a:ln>
            </c:spPr>
          </c:dPt>
          <c:dLbls>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0.32</c:v>
                </c:pt>
                <c:pt idx="1">
                  <c:v>0.24</c:v>
                </c:pt>
                <c:pt idx="2">
                  <c:v>0.18</c:v>
                </c:pt>
                <c:pt idx="3">
                  <c:v>0.21</c:v>
                </c:pt>
              </c:numCache>
            </c:numRef>
          </c:val>
        </c:ser>
        <c:dLbls>
          <c:showLegendKey val="0"/>
          <c:showVal val="0"/>
          <c:showCatName val="0"/>
          <c:showSerName val="0"/>
          <c:showPercent val="0"/>
          <c:showBubbleSize val="0"/>
        </c:dLbls>
        <c:gapWidth val="150"/>
        <c:axId val="115941376"/>
        <c:axId val="115942912"/>
      </c:barChart>
      <c:catAx>
        <c:axId val="115941376"/>
        <c:scaling>
          <c:orientation val="minMax"/>
        </c:scaling>
        <c:delete val="0"/>
        <c:axPos val="b"/>
        <c:majorTickMark val="out"/>
        <c:minorTickMark val="none"/>
        <c:tickLblPos val="nextTo"/>
        <c:txPr>
          <a:bodyPr/>
          <a:lstStyle/>
          <a:p>
            <a:pPr>
              <a:defRPr sz="1400" b="1"/>
            </a:pPr>
            <a:endParaRPr lang="en-US"/>
          </a:p>
        </c:txPr>
        <c:crossAx val="115942912"/>
        <c:crosses val="autoZero"/>
        <c:auto val="1"/>
        <c:lblAlgn val="ctr"/>
        <c:lblOffset val="100"/>
        <c:noMultiLvlLbl val="0"/>
      </c:catAx>
      <c:valAx>
        <c:axId val="115942912"/>
        <c:scaling>
          <c:orientation val="minMax"/>
        </c:scaling>
        <c:delete val="0"/>
        <c:axPos val="l"/>
        <c:numFmt formatCode="0%" sourceLinked="1"/>
        <c:majorTickMark val="out"/>
        <c:minorTickMark val="none"/>
        <c:tickLblPos val="nextTo"/>
        <c:crossAx val="115941376"/>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10% or less</c:v>
                </c:pt>
              </c:strCache>
            </c:strRef>
          </c:tx>
          <c:spPr>
            <a:solidFill>
              <a:schemeClr val="accent1"/>
            </a:solidFill>
            <a:ln>
              <a:solidFill>
                <a:schemeClr val="accent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7.0000000000000007E-2</c:v>
                </c:pt>
                <c:pt idx="1">
                  <c:v>0.17</c:v>
                </c:pt>
                <c:pt idx="2">
                  <c:v>0.37</c:v>
                </c:pt>
                <c:pt idx="3">
                  <c:v>0.5</c:v>
                </c:pt>
              </c:numCache>
            </c:numRef>
          </c:val>
        </c:ser>
        <c:ser>
          <c:idx val="1"/>
          <c:order val="1"/>
          <c:tx>
            <c:strRef>
              <c:f>Sheet1!$C$1</c:f>
              <c:strCache>
                <c:ptCount val="1"/>
                <c:pt idx="0">
                  <c:v>&gt;10% - 20%</c:v>
                </c:pt>
              </c:strCache>
            </c:strRef>
          </c:tx>
          <c:spPr>
            <a:solidFill>
              <a:schemeClr val="accent2"/>
            </a:solidFill>
            <a:ln>
              <a:solidFill>
                <a:schemeClr val="accent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0.28000000000000003</c:v>
                </c:pt>
                <c:pt idx="1">
                  <c:v>0.42</c:v>
                </c:pt>
                <c:pt idx="2">
                  <c:v>0.49</c:v>
                </c:pt>
                <c:pt idx="3">
                  <c:v>0.17</c:v>
                </c:pt>
              </c:numCache>
            </c:numRef>
          </c:val>
        </c:ser>
        <c:ser>
          <c:idx val="2"/>
          <c:order val="2"/>
          <c:tx>
            <c:strRef>
              <c:f>Sheet1!$D$1</c:f>
              <c:strCache>
                <c:ptCount val="1"/>
                <c:pt idx="0">
                  <c:v>&gt;20% - 30%</c:v>
                </c:pt>
              </c:strCache>
            </c:strRef>
          </c:tx>
          <c:spPr>
            <a:solidFill>
              <a:schemeClr val="accent3"/>
            </a:solidFill>
            <a:ln>
              <a:solidFill>
                <a:schemeClr val="accent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0.25</c:v>
                </c:pt>
                <c:pt idx="1">
                  <c:v>0.24</c:v>
                </c:pt>
                <c:pt idx="2">
                  <c:v>0.08</c:v>
                </c:pt>
                <c:pt idx="3">
                  <c:v>0.17</c:v>
                </c:pt>
              </c:numCache>
            </c:numRef>
          </c:val>
        </c:ser>
        <c:ser>
          <c:idx val="3"/>
          <c:order val="3"/>
          <c:tx>
            <c:strRef>
              <c:f>Sheet1!$E$1</c:f>
              <c:strCache>
                <c:ptCount val="1"/>
                <c:pt idx="0">
                  <c:v>&gt;30% - 40%</c:v>
                </c:pt>
              </c:strCache>
            </c:strRef>
          </c:tx>
          <c:spPr>
            <a:solidFill>
              <a:schemeClr val="accent4"/>
            </a:solidFill>
            <a:ln>
              <a:solidFill>
                <a:schemeClr val="tx1"/>
              </a:solidFill>
            </a:ln>
          </c:spPr>
          <c:invertIfNegative val="0"/>
          <c:dLbls>
            <c:dLbl>
              <c:idx val="3"/>
              <c:delete val="1"/>
            </c:dLbl>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Sheet1!$E$2:$E$5</c:f>
              <c:numCache>
                <c:formatCode>0%</c:formatCode>
                <c:ptCount val="4"/>
                <c:pt idx="0">
                  <c:v>0.18</c:v>
                </c:pt>
                <c:pt idx="1">
                  <c:v>7.0000000000000007E-2</c:v>
                </c:pt>
                <c:pt idx="2">
                  <c:v>0.03</c:v>
                </c:pt>
                <c:pt idx="3">
                  <c:v>0</c:v>
                </c:pt>
              </c:numCache>
            </c:numRef>
          </c:val>
        </c:ser>
        <c:ser>
          <c:idx val="4"/>
          <c:order val="4"/>
          <c:tx>
            <c:strRef>
              <c:f>Sheet1!$F$1</c:f>
              <c:strCache>
                <c:ptCount val="1"/>
                <c:pt idx="0">
                  <c:v>&gt;40% - 50%</c:v>
                </c:pt>
              </c:strCache>
            </c:strRef>
          </c:tx>
          <c:spPr>
            <a:solidFill>
              <a:schemeClr val="accent5"/>
            </a:solidFill>
            <a:ln>
              <a:solidFill>
                <a:schemeClr val="tx1"/>
              </a:solidFill>
            </a:ln>
          </c:spPr>
          <c:invertIfNegative val="0"/>
          <c:dLbls>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Sheet1!$F$2:$F$5</c:f>
              <c:numCache>
                <c:formatCode>0%</c:formatCode>
                <c:ptCount val="4"/>
                <c:pt idx="0">
                  <c:v>0.2</c:v>
                </c:pt>
                <c:pt idx="1">
                  <c:v>0.09</c:v>
                </c:pt>
                <c:pt idx="2">
                  <c:v>0.03</c:v>
                </c:pt>
                <c:pt idx="3">
                  <c:v>0.17</c:v>
                </c:pt>
              </c:numCache>
            </c:numRef>
          </c:val>
        </c:ser>
        <c:ser>
          <c:idx val="5"/>
          <c:order val="5"/>
          <c:tx>
            <c:strRef>
              <c:f>Sheet1!$G$1</c:f>
              <c:strCache>
                <c:ptCount val="1"/>
                <c:pt idx="0">
                  <c:v>Over 50%</c:v>
                </c:pt>
              </c:strCache>
            </c:strRef>
          </c:tx>
          <c:spPr>
            <a:solidFill>
              <a:schemeClr val="accent6"/>
            </a:solidFill>
            <a:ln>
              <a:solidFill>
                <a:schemeClr val="tx1"/>
              </a:solidFill>
            </a:ln>
          </c:spPr>
          <c:invertIfNegative val="0"/>
          <c:dLbls>
            <c:dLbl>
              <c:idx val="1"/>
              <c:delete val="1"/>
            </c:dLbl>
            <c:dLbl>
              <c:idx val="2"/>
              <c:delete val="1"/>
            </c:dLbl>
            <c:dLbl>
              <c:idx val="3"/>
              <c:delete val="1"/>
            </c:dLbl>
            <c:txPr>
              <a:bodyPr/>
              <a:lstStyle/>
              <a:p>
                <a:pPr>
                  <a:defRPr sz="1050"/>
                </a:pPr>
                <a:endParaRPr lang="en-US"/>
              </a:p>
            </c:txPr>
            <c:dLblPos val="inBase"/>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Sheet1!$G$2:$G$5</c:f>
              <c:numCache>
                <c:formatCode>0%</c:formatCode>
                <c:ptCount val="4"/>
                <c:pt idx="0">
                  <c:v>0.02</c:v>
                </c:pt>
                <c:pt idx="1">
                  <c:v>0</c:v>
                </c:pt>
                <c:pt idx="2">
                  <c:v>0</c:v>
                </c:pt>
                <c:pt idx="3">
                  <c:v>0</c:v>
                </c:pt>
              </c:numCache>
            </c:numRef>
          </c:val>
        </c:ser>
        <c:dLbls>
          <c:showLegendKey val="0"/>
          <c:showVal val="0"/>
          <c:showCatName val="0"/>
          <c:showSerName val="0"/>
          <c:showPercent val="0"/>
          <c:showBubbleSize val="0"/>
        </c:dLbls>
        <c:gapWidth val="150"/>
        <c:overlap val="100"/>
        <c:axId val="115873280"/>
        <c:axId val="115874816"/>
      </c:barChart>
      <c:catAx>
        <c:axId val="115873280"/>
        <c:scaling>
          <c:orientation val="minMax"/>
        </c:scaling>
        <c:delete val="0"/>
        <c:axPos val="b"/>
        <c:majorTickMark val="out"/>
        <c:minorTickMark val="none"/>
        <c:tickLblPos val="nextTo"/>
        <c:txPr>
          <a:bodyPr/>
          <a:lstStyle/>
          <a:p>
            <a:pPr>
              <a:defRPr sz="1400" b="1"/>
            </a:pPr>
            <a:endParaRPr lang="en-US"/>
          </a:p>
        </c:txPr>
        <c:crossAx val="115874816"/>
        <c:crosses val="autoZero"/>
        <c:auto val="1"/>
        <c:lblAlgn val="ctr"/>
        <c:lblOffset val="100"/>
        <c:noMultiLvlLbl val="0"/>
      </c:catAx>
      <c:valAx>
        <c:axId val="115874816"/>
        <c:scaling>
          <c:orientation val="minMax"/>
        </c:scaling>
        <c:delete val="0"/>
        <c:axPos val="l"/>
        <c:numFmt formatCode="0%" sourceLinked="1"/>
        <c:majorTickMark val="out"/>
        <c:minorTickMark val="none"/>
        <c:tickLblPos val="nextTo"/>
        <c:crossAx val="115873280"/>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No Charge</c:v>
                </c:pt>
              </c:strCache>
            </c:strRef>
          </c:tx>
          <c:spPr>
            <a:solidFill>
              <a:schemeClr val="accent1"/>
            </a:solidFill>
            <a:ln>
              <a:solidFill>
                <a:schemeClr val="accent1"/>
              </a:solidFill>
            </a:ln>
          </c:spPr>
          <c:invertIfNegative val="0"/>
          <c:dLbls>
            <c:dLbl>
              <c:idx val="0"/>
              <c:delete val="1"/>
            </c:dLbl>
            <c:dLbl>
              <c:idx val="3"/>
              <c:delete val="1"/>
            </c:dLbl>
            <c:txPr>
              <a:bodyPr/>
              <a:lstStyle/>
              <a:p>
                <a:pPr algn="ctr">
                  <a:defRPr lang="en-US" sz="1050" b="0" i="0" u="none" strike="noStrike" kern="1200" baseline="0">
                    <a:solidFill>
                      <a:srgbClr val="FFFFFF"/>
                    </a:solidFill>
                    <a:latin typeface="+mn-lt"/>
                    <a:ea typeface="+mn-ea"/>
                    <a:cs typeface="+mn-cs"/>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c:v>
                </c:pt>
                <c:pt idx="1">
                  <c:v>0.05</c:v>
                </c:pt>
                <c:pt idx="2">
                  <c:v>0.09</c:v>
                </c:pt>
                <c:pt idx="3">
                  <c:v>0</c:v>
                </c:pt>
              </c:numCache>
            </c:numRef>
          </c:val>
        </c:ser>
        <c:ser>
          <c:idx val="1"/>
          <c:order val="1"/>
          <c:tx>
            <c:strRef>
              <c:f>Sheet1!$C$1</c:f>
              <c:strCache>
                <c:ptCount val="1"/>
                <c:pt idx="0">
                  <c:v>No Charge after Deductible</c:v>
                </c:pt>
              </c:strCache>
            </c:strRef>
          </c:tx>
          <c:spPr>
            <a:solidFill>
              <a:schemeClr val="accent2"/>
            </a:solidFill>
            <a:ln>
              <a:solidFill>
                <a:schemeClr val="tx1"/>
              </a:solidFill>
            </a:ln>
          </c:spPr>
          <c:invertIfNegative val="0"/>
          <c:dLbls>
            <c:dLbl>
              <c:idx val="3"/>
              <c:delete val="1"/>
            </c:dLbl>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0.33</c:v>
                </c:pt>
                <c:pt idx="1">
                  <c:v>0.11</c:v>
                </c:pt>
                <c:pt idx="2">
                  <c:v>0.08</c:v>
                </c:pt>
                <c:pt idx="3">
                  <c:v>0</c:v>
                </c:pt>
              </c:numCache>
            </c:numRef>
          </c:val>
        </c:ser>
        <c:ser>
          <c:idx val="2"/>
          <c:order val="2"/>
          <c:tx>
            <c:strRef>
              <c:f>Sheet1!$D$1</c:f>
              <c:strCache>
                <c:ptCount val="1"/>
                <c:pt idx="0">
                  <c:v>Copayment</c:v>
                </c:pt>
              </c:strCache>
            </c:strRef>
          </c:tx>
          <c:spPr>
            <a:solidFill>
              <a:schemeClr val="accent3"/>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0.33</c:v>
                </c:pt>
                <c:pt idx="1">
                  <c:v>0.67</c:v>
                </c:pt>
                <c:pt idx="2">
                  <c:v>0.73</c:v>
                </c:pt>
                <c:pt idx="3">
                  <c:v>0.88</c:v>
                </c:pt>
              </c:numCache>
            </c:numRef>
          </c:val>
        </c:ser>
        <c:ser>
          <c:idx val="3"/>
          <c:order val="3"/>
          <c:tx>
            <c:strRef>
              <c:f>Sheet1!$E$1</c:f>
              <c:strCache>
                <c:ptCount val="1"/>
                <c:pt idx="0">
                  <c:v>Coinsurance</c:v>
                </c:pt>
              </c:strCache>
            </c:strRef>
          </c:tx>
          <c:spPr>
            <a:solidFill>
              <a:schemeClr val="accent5"/>
            </a:solidFill>
            <a:ln>
              <a:solidFill>
                <a:schemeClr val="tx1"/>
              </a:solidFill>
            </a:ln>
          </c:spPr>
          <c:invertIfNegative val="0"/>
          <c:dLbls>
            <c:dLbl>
              <c:idx val="0"/>
              <c:layout/>
              <c:showLegendKey val="0"/>
              <c:showVal val="1"/>
              <c:showCatName val="0"/>
              <c:showSerName val="0"/>
              <c:showPercent val="0"/>
              <c:showBubbleSize val="0"/>
            </c:dLbl>
            <c:dLbl>
              <c:idx val="1"/>
              <c:layout/>
              <c:showLegendKey val="0"/>
              <c:showVal val="1"/>
              <c:showCatName val="0"/>
              <c:showSerName val="0"/>
              <c:showPercent val="0"/>
              <c:showBubbleSize val="0"/>
            </c:dLbl>
            <c:dLbl>
              <c:idx val="2"/>
              <c:layout/>
              <c:showLegendKey val="0"/>
              <c:showVal val="1"/>
              <c:showCatName val="0"/>
              <c:showSerName val="0"/>
              <c:showPercent val="0"/>
              <c:showBubbleSize val="0"/>
            </c:dLbl>
            <c:dLbl>
              <c:idx val="3"/>
              <c:layout/>
              <c:showLegendKey val="0"/>
              <c:showVal val="1"/>
              <c:showCatName val="0"/>
              <c:showSerName val="0"/>
              <c:showPercent val="0"/>
              <c:showBubbleSize val="0"/>
            </c:dLbl>
            <c:txPr>
              <a:bodyPr/>
              <a:lstStyle/>
              <a:p>
                <a:pPr>
                  <a:defRPr sz="1050"/>
                </a:pPr>
                <a:endParaRPr lang="en-US"/>
              </a:p>
            </c:txPr>
            <c:showLegendKey val="0"/>
            <c:showVal val="0"/>
            <c:showCatName val="0"/>
            <c:showSerName val="0"/>
            <c:showPercent val="0"/>
            <c:showBubbleSize val="0"/>
          </c:dLbls>
          <c:cat>
            <c:strRef>
              <c:f>Sheet1!$A$2:$A$5</c:f>
              <c:strCache>
                <c:ptCount val="4"/>
                <c:pt idx="0">
                  <c:v>Bronze</c:v>
                </c:pt>
                <c:pt idx="1">
                  <c:v>Silver</c:v>
                </c:pt>
                <c:pt idx="2">
                  <c:v>Gold</c:v>
                </c:pt>
                <c:pt idx="3">
                  <c:v>Platinum</c:v>
                </c:pt>
              </c:strCache>
            </c:strRef>
          </c:cat>
          <c:val>
            <c:numRef>
              <c:f>Sheet1!$E$2:$E$5</c:f>
              <c:numCache>
                <c:formatCode>0%</c:formatCode>
                <c:ptCount val="4"/>
                <c:pt idx="0">
                  <c:v>0.34</c:v>
                </c:pt>
                <c:pt idx="1">
                  <c:v>0.16</c:v>
                </c:pt>
                <c:pt idx="2">
                  <c:v>0.09</c:v>
                </c:pt>
                <c:pt idx="3">
                  <c:v>0.12</c:v>
                </c:pt>
              </c:numCache>
            </c:numRef>
          </c:val>
        </c:ser>
        <c:ser>
          <c:idx val="4"/>
          <c:order val="4"/>
          <c:tx>
            <c:strRef>
              <c:f>Sheet1!$F$1</c:f>
              <c:strCache>
                <c:ptCount val="1"/>
                <c:pt idx="0">
                  <c:v>Copayment &amp; Coinsurance</c:v>
                </c:pt>
              </c:strCache>
            </c:strRef>
          </c:tx>
          <c:spPr>
            <a:ln>
              <a:solidFill>
                <a:schemeClr val="tx1"/>
              </a:solidFill>
            </a:ln>
          </c:spPr>
          <c:invertIfNegative val="0"/>
          <c:cat>
            <c:strRef>
              <c:f>Sheet1!$A$2:$A$5</c:f>
              <c:strCache>
                <c:ptCount val="4"/>
                <c:pt idx="0">
                  <c:v>Bronze</c:v>
                </c:pt>
                <c:pt idx="1">
                  <c:v>Silver</c:v>
                </c:pt>
                <c:pt idx="2">
                  <c:v>Gold</c:v>
                </c:pt>
                <c:pt idx="3">
                  <c:v>Platinum</c:v>
                </c:pt>
              </c:strCache>
            </c:strRef>
          </c:cat>
          <c:val>
            <c:numRef>
              <c:f>Sheet1!$F$2:$F$5</c:f>
              <c:numCache>
                <c:formatCode>0%</c:formatCode>
                <c:ptCount val="4"/>
                <c:pt idx="0">
                  <c:v>0</c:v>
                </c:pt>
                <c:pt idx="1">
                  <c:v>0</c:v>
                </c:pt>
                <c:pt idx="2">
                  <c:v>0</c:v>
                </c:pt>
                <c:pt idx="3">
                  <c:v>0</c:v>
                </c:pt>
              </c:numCache>
            </c:numRef>
          </c:val>
        </c:ser>
        <c:dLbls>
          <c:showLegendKey val="0"/>
          <c:showVal val="0"/>
          <c:showCatName val="0"/>
          <c:showSerName val="0"/>
          <c:showPercent val="0"/>
          <c:showBubbleSize val="0"/>
        </c:dLbls>
        <c:gapWidth val="150"/>
        <c:overlap val="100"/>
        <c:axId val="116015488"/>
        <c:axId val="116017024"/>
      </c:barChart>
      <c:catAx>
        <c:axId val="116015488"/>
        <c:scaling>
          <c:orientation val="minMax"/>
        </c:scaling>
        <c:delete val="0"/>
        <c:axPos val="b"/>
        <c:majorTickMark val="out"/>
        <c:minorTickMark val="none"/>
        <c:tickLblPos val="nextTo"/>
        <c:txPr>
          <a:bodyPr/>
          <a:lstStyle/>
          <a:p>
            <a:pPr>
              <a:defRPr sz="1400" b="1"/>
            </a:pPr>
            <a:endParaRPr lang="en-US"/>
          </a:p>
        </c:txPr>
        <c:crossAx val="116017024"/>
        <c:crosses val="autoZero"/>
        <c:auto val="1"/>
        <c:lblAlgn val="ctr"/>
        <c:lblOffset val="100"/>
        <c:noMultiLvlLbl val="0"/>
      </c:catAx>
      <c:valAx>
        <c:axId val="116017024"/>
        <c:scaling>
          <c:orientation val="minMax"/>
        </c:scaling>
        <c:delete val="0"/>
        <c:axPos val="l"/>
        <c:numFmt formatCode="0%" sourceLinked="1"/>
        <c:majorTickMark val="out"/>
        <c:minorTickMark val="none"/>
        <c:tickLblPos val="nextTo"/>
        <c:txPr>
          <a:bodyPr/>
          <a:lstStyle/>
          <a:p>
            <a:pPr>
              <a:defRPr sz="1200"/>
            </a:pPr>
            <a:endParaRPr lang="en-US"/>
          </a:p>
        </c:txPr>
        <c:crossAx val="116015488"/>
        <c:crosses val="autoZero"/>
        <c:crossBetween val="between"/>
      </c:valAx>
    </c:plotArea>
    <c:legend>
      <c:legendPos val="r"/>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No Charge</c:v>
                </c:pt>
              </c:strCache>
            </c:strRef>
          </c:tx>
          <c:spPr>
            <a:solidFill>
              <a:schemeClr val="accent1"/>
            </a:solidFill>
            <a:ln>
              <a:solidFill>
                <a:schemeClr val="tx1"/>
              </a:solidFill>
            </a:ln>
          </c:spPr>
          <c:invertIfNegative val="0"/>
          <c:dLbls>
            <c:dLbl>
              <c:idx val="0"/>
              <c:layout>
                <c:manualLayout>
                  <c:x val="5.4131054131054131E-2"/>
                  <c:y val="-2.2448261287155904E-2"/>
                </c:manualLayout>
              </c:layout>
              <c:spPr/>
              <c:txPr>
                <a:bodyPr/>
                <a:lstStyle/>
                <a:p>
                  <a:pPr algn="ctr">
                    <a:defRPr lang="en-US" sz="105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dLbl>
            <c:dLbl>
              <c:idx val="3"/>
              <c:delete val="1"/>
            </c:dLbl>
            <c:txPr>
              <a:bodyPr/>
              <a:lstStyle/>
              <a:p>
                <a:pPr algn="ctr">
                  <a:defRPr lang="en-US" sz="1050" b="0" i="0" u="none" strike="noStrike" kern="1200" baseline="0">
                    <a:solidFill>
                      <a:srgbClr val="FFFFFF"/>
                    </a:solidFill>
                    <a:latin typeface="+mn-lt"/>
                    <a:ea typeface="+mn-ea"/>
                    <a:cs typeface="+mn-cs"/>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0.01</c:v>
                </c:pt>
                <c:pt idx="1">
                  <c:v>0.03</c:v>
                </c:pt>
                <c:pt idx="2">
                  <c:v>0.04</c:v>
                </c:pt>
                <c:pt idx="3">
                  <c:v>0</c:v>
                </c:pt>
              </c:numCache>
            </c:numRef>
          </c:val>
        </c:ser>
        <c:ser>
          <c:idx val="1"/>
          <c:order val="1"/>
          <c:tx>
            <c:strRef>
              <c:f>Sheet1!$C$1</c:f>
              <c:strCache>
                <c:ptCount val="1"/>
                <c:pt idx="0">
                  <c:v>Copayment</c:v>
                </c:pt>
              </c:strCache>
            </c:strRef>
          </c:tx>
          <c:spPr>
            <a:solidFill>
              <a:schemeClr val="accent2"/>
            </a:solidFill>
            <a:ln>
              <a:solidFill>
                <a:schemeClr val="accent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0.94</c:v>
                </c:pt>
                <c:pt idx="1">
                  <c:v>0.95</c:v>
                </c:pt>
                <c:pt idx="2">
                  <c:v>0.95</c:v>
                </c:pt>
                <c:pt idx="3">
                  <c:v>1</c:v>
                </c:pt>
              </c:numCache>
            </c:numRef>
          </c:val>
        </c:ser>
        <c:ser>
          <c:idx val="2"/>
          <c:order val="2"/>
          <c:tx>
            <c:strRef>
              <c:f>Sheet1!$D$1</c:f>
              <c:strCache>
                <c:ptCount val="1"/>
                <c:pt idx="0">
                  <c:v>Coinsurance</c:v>
                </c:pt>
              </c:strCache>
            </c:strRef>
          </c:tx>
          <c:spPr>
            <a:solidFill>
              <a:schemeClr val="accent4"/>
            </a:solidFill>
            <a:ln>
              <a:solidFill>
                <a:schemeClr val="tx1"/>
              </a:solidFill>
            </a:ln>
          </c:spPr>
          <c:invertIfNegative val="0"/>
          <c:dLbls>
            <c:dLbl>
              <c:idx val="1"/>
              <c:layout/>
              <c:dLblPos val="inBase"/>
              <c:showLegendKey val="0"/>
              <c:showVal val="1"/>
              <c:showCatName val="0"/>
              <c:showSerName val="0"/>
              <c:showPercent val="0"/>
              <c:showBubbleSize val="0"/>
            </c:dLbl>
            <c:dLbl>
              <c:idx val="2"/>
              <c:layout/>
              <c:dLblPos val="inBase"/>
              <c:showLegendKey val="0"/>
              <c:showVal val="1"/>
              <c:showCatName val="0"/>
              <c:showSerName val="0"/>
              <c:showPercent val="0"/>
              <c:showBubbleSize val="0"/>
            </c:dLbl>
            <c:dLbl>
              <c:idx val="3"/>
              <c:delete val="1"/>
            </c:dLbl>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0.04</c:v>
                </c:pt>
                <c:pt idx="1">
                  <c:v>0.01</c:v>
                </c:pt>
                <c:pt idx="2">
                  <c:v>0.01</c:v>
                </c:pt>
                <c:pt idx="3">
                  <c:v>0</c:v>
                </c:pt>
              </c:numCache>
            </c:numRef>
          </c:val>
        </c:ser>
        <c:dLbls>
          <c:showLegendKey val="0"/>
          <c:showVal val="0"/>
          <c:showCatName val="0"/>
          <c:showSerName val="0"/>
          <c:showPercent val="0"/>
          <c:showBubbleSize val="0"/>
        </c:dLbls>
        <c:gapWidth val="150"/>
        <c:overlap val="100"/>
        <c:axId val="116062848"/>
        <c:axId val="116154752"/>
      </c:barChart>
      <c:catAx>
        <c:axId val="116062848"/>
        <c:scaling>
          <c:orientation val="minMax"/>
        </c:scaling>
        <c:delete val="0"/>
        <c:axPos val="b"/>
        <c:majorTickMark val="out"/>
        <c:minorTickMark val="none"/>
        <c:tickLblPos val="nextTo"/>
        <c:txPr>
          <a:bodyPr/>
          <a:lstStyle/>
          <a:p>
            <a:pPr>
              <a:defRPr sz="1400" b="1"/>
            </a:pPr>
            <a:endParaRPr lang="en-US"/>
          </a:p>
        </c:txPr>
        <c:crossAx val="116154752"/>
        <c:crosses val="autoZero"/>
        <c:auto val="1"/>
        <c:lblAlgn val="ctr"/>
        <c:lblOffset val="100"/>
        <c:noMultiLvlLbl val="0"/>
      </c:catAx>
      <c:valAx>
        <c:axId val="116154752"/>
        <c:scaling>
          <c:orientation val="minMax"/>
        </c:scaling>
        <c:delete val="0"/>
        <c:axPos val="l"/>
        <c:numFmt formatCode="0%" sourceLinked="1"/>
        <c:majorTickMark val="out"/>
        <c:minorTickMark val="none"/>
        <c:tickLblPos val="nextTo"/>
        <c:crossAx val="116062848"/>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Series 1</c:v>
                </c:pt>
              </c:strCache>
            </c:strRef>
          </c:tx>
          <c:invertIfNegative val="0"/>
          <c:dPt>
            <c:idx val="0"/>
            <c:invertIfNegative val="0"/>
            <c:bubble3D val="0"/>
            <c:spPr>
              <a:solidFill>
                <a:schemeClr val="bg2">
                  <a:lumMod val="50000"/>
                </a:schemeClr>
              </a:solidFill>
              <a:ln>
                <a:solidFill>
                  <a:schemeClr val="tx1"/>
                </a:solidFill>
              </a:ln>
            </c:spPr>
          </c:dPt>
          <c:dPt>
            <c:idx val="1"/>
            <c:invertIfNegative val="0"/>
            <c:bubble3D val="0"/>
            <c:spPr>
              <a:solidFill>
                <a:schemeClr val="bg1">
                  <a:lumMod val="50000"/>
                </a:schemeClr>
              </a:solidFill>
              <a:ln>
                <a:solidFill>
                  <a:schemeClr val="tx1"/>
                </a:solidFill>
              </a:ln>
            </c:spPr>
          </c:dPt>
          <c:dPt>
            <c:idx val="2"/>
            <c:invertIfNegative val="0"/>
            <c:bubble3D val="0"/>
            <c:spPr>
              <a:solidFill>
                <a:schemeClr val="bg2">
                  <a:lumMod val="40000"/>
                  <a:lumOff val="60000"/>
                </a:schemeClr>
              </a:solidFill>
              <a:ln>
                <a:solidFill>
                  <a:schemeClr val="tx1"/>
                </a:solidFill>
              </a:ln>
            </c:spPr>
          </c:dPt>
          <c:dPt>
            <c:idx val="3"/>
            <c:invertIfNegative val="0"/>
            <c:bubble3D val="0"/>
            <c:spPr>
              <a:solidFill>
                <a:schemeClr val="bg1">
                  <a:lumMod val="85000"/>
                </a:schemeClr>
              </a:solidFill>
              <a:ln>
                <a:solidFill>
                  <a:schemeClr val="tx1"/>
                </a:solidFill>
              </a:ln>
            </c:spPr>
          </c:dPt>
          <c:dLbls>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19</c:v>
                </c:pt>
                <c:pt idx="1">
                  <c:v>12</c:v>
                </c:pt>
                <c:pt idx="2">
                  <c:v>10</c:v>
                </c:pt>
                <c:pt idx="3">
                  <c:v>8</c:v>
                </c:pt>
              </c:numCache>
            </c:numRef>
          </c:val>
        </c:ser>
        <c:dLbls>
          <c:showLegendKey val="0"/>
          <c:showVal val="0"/>
          <c:showCatName val="0"/>
          <c:showSerName val="0"/>
          <c:showPercent val="0"/>
          <c:showBubbleSize val="0"/>
        </c:dLbls>
        <c:gapWidth val="150"/>
        <c:axId val="116281344"/>
        <c:axId val="116282880"/>
      </c:barChart>
      <c:catAx>
        <c:axId val="116281344"/>
        <c:scaling>
          <c:orientation val="minMax"/>
        </c:scaling>
        <c:delete val="0"/>
        <c:axPos val="b"/>
        <c:majorTickMark val="out"/>
        <c:minorTickMark val="none"/>
        <c:tickLblPos val="nextTo"/>
        <c:txPr>
          <a:bodyPr/>
          <a:lstStyle/>
          <a:p>
            <a:pPr>
              <a:defRPr sz="1400" b="1"/>
            </a:pPr>
            <a:endParaRPr lang="en-US"/>
          </a:p>
        </c:txPr>
        <c:crossAx val="116282880"/>
        <c:crosses val="autoZero"/>
        <c:auto val="1"/>
        <c:lblAlgn val="ctr"/>
        <c:lblOffset val="100"/>
        <c:noMultiLvlLbl val="0"/>
      </c:catAx>
      <c:valAx>
        <c:axId val="116282880"/>
        <c:scaling>
          <c:orientation val="minMax"/>
        </c:scaling>
        <c:delete val="0"/>
        <c:axPos val="l"/>
        <c:numFmt formatCode="&quot;$&quot;#,##0" sourceLinked="1"/>
        <c:majorTickMark val="out"/>
        <c:minorTickMark val="none"/>
        <c:tickLblPos val="nextTo"/>
        <c:crossAx val="116281344"/>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spPr>
            <a:solidFill>
              <a:schemeClr val="bg2">
                <a:lumMod val="50000"/>
              </a:schemeClr>
            </a:solidFill>
            <a:ln>
              <a:solidFill>
                <a:schemeClr val="tx1"/>
              </a:solidFill>
            </a:ln>
          </c:spPr>
          <c:invertIfNegative val="0"/>
          <c:dLbls>
            <c:dLbl>
              <c:idx val="0"/>
              <c:layout/>
              <c:tx>
                <c:rich>
                  <a:bodyPr/>
                  <a:lstStyle/>
                  <a:p>
                    <a:r>
                      <a:rPr lang="en-US" dirty="0" smtClean="0"/>
                      <a:t>&lt;1%</a:t>
                    </a:r>
                    <a:endParaRPr lang="en-US" dirty="0"/>
                  </a:p>
                </c:rich>
              </c:tx>
              <c:showLegendKey val="0"/>
              <c:showVal val="1"/>
              <c:showCatName val="0"/>
              <c:showSerName val="0"/>
              <c:showPercent val="0"/>
              <c:showBubbleSize val="0"/>
            </c:dLbl>
            <c:txPr>
              <a:bodyPr/>
              <a:lstStyle/>
              <a:p>
                <a:pPr>
                  <a:defRPr sz="1200"/>
                </a:pPr>
                <a:endParaRPr lang="en-US"/>
              </a:p>
            </c:txPr>
            <c:showLegendKey val="0"/>
            <c:showVal val="1"/>
            <c:showCatName val="0"/>
            <c:showSerName val="0"/>
            <c:showPercent val="0"/>
            <c:showBubbleSize val="0"/>
            <c:showLeaderLines val="0"/>
          </c:dLbls>
          <c:cat>
            <c:strRef>
              <c:f>Sheet1!$A$1:$F$1</c:f>
              <c:strCache>
                <c:ptCount val="6"/>
                <c:pt idx="0">
                  <c:v>$2500 or less</c:v>
                </c:pt>
                <c:pt idx="1">
                  <c:v>&gt;$2500 - $4000</c:v>
                </c:pt>
                <c:pt idx="2">
                  <c:v>&gt;$4000 - $5000</c:v>
                </c:pt>
                <c:pt idx="3">
                  <c:v>&gt;$5000 - $6000</c:v>
                </c:pt>
                <c:pt idx="4">
                  <c:v>&gt;$6000 - $6500</c:v>
                </c:pt>
                <c:pt idx="5">
                  <c:v>Over $6500</c:v>
                </c:pt>
              </c:strCache>
            </c:strRef>
          </c:cat>
          <c:val>
            <c:numRef>
              <c:f>Sheet1!$A$2:$F$2</c:f>
              <c:numCache>
                <c:formatCode>0%</c:formatCode>
                <c:ptCount val="6"/>
                <c:pt idx="0">
                  <c:v>0</c:v>
                </c:pt>
                <c:pt idx="1">
                  <c:v>0.06</c:v>
                </c:pt>
                <c:pt idx="2">
                  <c:v>0.22</c:v>
                </c:pt>
                <c:pt idx="3">
                  <c:v>0.24</c:v>
                </c:pt>
                <c:pt idx="4">
                  <c:v>0.24</c:v>
                </c:pt>
                <c:pt idx="5">
                  <c:v>0.23</c:v>
                </c:pt>
              </c:numCache>
            </c:numRef>
          </c:val>
        </c:ser>
        <c:dLbls>
          <c:showLegendKey val="0"/>
          <c:showVal val="0"/>
          <c:showCatName val="0"/>
          <c:showSerName val="0"/>
          <c:showPercent val="0"/>
          <c:showBubbleSize val="0"/>
        </c:dLbls>
        <c:gapWidth val="150"/>
        <c:axId val="101795712"/>
        <c:axId val="101797248"/>
      </c:barChart>
      <c:catAx>
        <c:axId val="101795712"/>
        <c:scaling>
          <c:orientation val="minMax"/>
        </c:scaling>
        <c:delete val="0"/>
        <c:axPos val="b"/>
        <c:numFmt formatCode="General" sourceLinked="1"/>
        <c:majorTickMark val="out"/>
        <c:minorTickMark val="none"/>
        <c:tickLblPos val="nextTo"/>
        <c:txPr>
          <a:bodyPr/>
          <a:lstStyle/>
          <a:p>
            <a:pPr>
              <a:defRPr sz="1200" b="1"/>
            </a:pPr>
            <a:endParaRPr lang="en-US"/>
          </a:p>
        </c:txPr>
        <c:crossAx val="101797248"/>
        <c:crosses val="autoZero"/>
        <c:auto val="1"/>
        <c:lblAlgn val="ctr"/>
        <c:lblOffset val="100"/>
        <c:noMultiLvlLbl val="0"/>
      </c:catAx>
      <c:valAx>
        <c:axId val="101797248"/>
        <c:scaling>
          <c:orientation val="minMax"/>
        </c:scaling>
        <c:delete val="0"/>
        <c:axPos val="l"/>
        <c:majorGridlines>
          <c:spPr>
            <a:ln>
              <a:noFill/>
            </a:ln>
          </c:spPr>
        </c:majorGridlines>
        <c:numFmt formatCode="0%" sourceLinked="1"/>
        <c:majorTickMark val="out"/>
        <c:minorTickMark val="none"/>
        <c:tickLblPos val="nextTo"/>
        <c:txPr>
          <a:bodyPr/>
          <a:lstStyle/>
          <a:p>
            <a:pPr>
              <a:defRPr sz="1200"/>
            </a:pPr>
            <a:endParaRPr lang="en-US"/>
          </a:p>
        </c:txPr>
        <c:crossAx val="10179571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$5 or less</c:v>
                </c:pt>
              </c:strCache>
            </c:strRef>
          </c:tx>
          <c:spPr>
            <a:solidFill>
              <a:schemeClr val="accent1"/>
            </a:solidFill>
            <a:ln>
              <a:solidFill>
                <a:schemeClr val="tx1"/>
              </a:solidFill>
            </a:ln>
          </c:spPr>
          <c:invertIfNegative val="0"/>
          <c:dLbls>
            <c:dLbl>
              <c:idx val="0"/>
              <c:layout>
                <c:manualLayout>
                  <c:x val="5.9785531395731499E-2"/>
                  <c:y val="-1.6836195965366927E-2"/>
                </c:manualLayout>
              </c:layout>
              <c:spPr/>
              <c:txPr>
                <a:bodyPr/>
                <a:lstStyle/>
                <a:p>
                  <a:pPr>
                    <a:defRPr sz="1050">
                      <a:solidFill>
                        <a:schemeClr val="tx1"/>
                      </a:solidFill>
                    </a:defRPr>
                  </a:pPr>
                  <a:endParaRPr lang="en-US"/>
                </a:p>
              </c:txPr>
              <c:showLegendKey val="0"/>
              <c:showVal val="1"/>
              <c:showCatName val="0"/>
              <c:showSerName val="0"/>
              <c:showPercent val="0"/>
              <c:showBubbleSize val="0"/>
            </c:dLbl>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0.02</c:v>
                </c:pt>
                <c:pt idx="1">
                  <c:v>0.17</c:v>
                </c:pt>
                <c:pt idx="2">
                  <c:v>0.28000000000000003</c:v>
                </c:pt>
                <c:pt idx="3">
                  <c:v>0.38</c:v>
                </c:pt>
              </c:numCache>
            </c:numRef>
          </c:val>
        </c:ser>
        <c:ser>
          <c:idx val="1"/>
          <c:order val="1"/>
          <c:tx>
            <c:strRef>
              <c:f>Sheet1!$C$1</c:f>
              <c:strCache>
                <c:ptCount val="1"/>
                <c:pt idx="0">
                  <c:v>&gt;$5 - $10</c:v>
                </c:pt>
              </c:strCache>
            </c:strRef>
          </c:tx>
          <c:spPr>
            <a:solidFill>
              <a:schemeClr val="accent2"/>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0.27</c:v>
                </c:pt>
                <c:pt idx="1">
                  <c:v>0.35</c:v>
                </c:pt>
                <c:pt idx="2">
                  <c:v>0.46</c:v>
                </c:pt>
                <c:pt idx="3">
                  <c:v>0.54</c:v>
                </c:pt>
              </c:numCache>
            </c:numRef>
          </c:val>
        </c:ser>
        <c:ser>
          <c:idx val="2"/>
          <c:order val="2"/>
          <c:tx>
            <c:strRef>
              <c:f>Sheet1!$D$1</c:f>
              <c:strCache>
                <c:ptCount val="1"/>
                <c:pt idx="0">
                  <c:v>&gt;$10 - $15</c:v>
                </c:pt>
              </c:strCache>
            </c:strRef>
          </c:tx>
          <c:spPr>
            <a:solidFill>
              <a:schemeClr val="accent3"/>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0.13</c:v>
                </c:pt>
                <c:pt idx="1">
                  <c:v>0.33</c:v>
                </c:pt>
                <c:pt idx="2">
                  <c:v>0.19</c:v>
                </c:pt>
                <c:pt idx="3">
                  <c:v>7.0000000000000007E-2</c:v>
                </c:pt>
              </c:numCache>
            </c:numRef>
          </c:val>
        </c:ser>
        <c:ser>
          <c:idx val="3"/>
          <c:order val="3"/>
          <c:tx>
            <c:strRef>
              <c:f>Sheet1!$E$1</c:f>
              <c:strCache>
                <c:ptCount val="1"/>
                <c:pt idx="0">
                  <c:v>&gt;$15 - $20</c:v>
                </c:pt>
              </c:strCache>
            </c:strRef>
          </c:tx>
          <c:spPr>
            <a:solidFill>
              <a:schemeClr val="accent4"/>
            </a:solidFill>
            <a:ln>
              <a:solidFill>
                <a:schemeClr val="tx1"/>
              </a:solidFill>
            </a:ln>
          </c:spPr>
          <c:invertIfNegative val="0"/>
          <c:dLbls>
            <c:dLbl>
              <c:idx val="3"/>
              <c:layout/>
              <c:dLblPos val="inBase"/>
              <c:showLegendKey val="0"/>
              <c:showVal val="1"/>
              <c:showCatName val="0"/>
              <c:showSerName val="0"/>
              <c:showPercent val="0"/>
              <c:showBubbleSize val="0"/>
            </c:dLbl>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Sheet1!$E$2:$E$5</c:f>
              <c:numCache>
                <c:formatCode>0%</c:formatCode>
                <c:ptCount val="4"/>
                <c:pt idx="0">
                  <c:v>0.24</c:v>
                </c:pt>
                <c:pt idx="1">
                  <c:v>0.09</c:v>
                </c:pt>
                <c:pt idx="2">
                  <c:v>0.05</c:v>
                </c:pt>
                <c:pt idx="3">
                  <c:v>0.02</c:v>
                </c:pt>
              </c:numCache>
            </c:numRef>
          </c:val>
        </c:ser>
        <c:ser>
          <c:idx val="4"/>
          <c:order val="4"/>
          <c:tx>
            <c:strRef>
              <c:f>Sheet1!$F$1</c:f>
              <c:strCache>
                <c:ptCount val="1"/>
                <c:pt idx="0">
                  <c:v>&gt;$20 - $25</c:v>
                </c:pt>
              </c:strCache>
            </c:strRef>
          </c:tx>
          <c:spPr>
            <a:solidFill>
              <a:schemeClr val="accent5"/>
            </a:solidFill>
            <a:ln>
              <a:solidFill>
                <a:schemeClr val="tx1"/>
              </a:solidFill>
            </a:ln>
          </c:spPr>
          <c:invertIfNegative val="0"/>
          <c:dLbls>
            <c:dLbl>
              <c:idx val="2"/>
              <c:layout/>
              <c:dLblPos val="inBase"/>
              <c:showLegendKey val="0"/>
              <c:showVal val="1"/>
              <c:showCatName val="0"/>
              <c:showSerName val="0"/>
              <c:showPercent val="0"/>
              <c:showBubbleSize val="0"/>
            </c:dLbl>
            <c:dLbl>
              <c:idx val="3"/>
              <c:delete val="1"/>
            </c:dLbl>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Sheet1!$F$2:$F$5</c:f>
              <c:numCache>
                <c:formatCode>0%</c:formatCode>
                <c:ptCount val="4"/>
                <c:pt idx="0">
                  <c:v>0.16</c:v>
                </c:pt>
                <c:pt idx="1">
                  <c:v>0.04</c:v>
                </c:pt>
                <c:pt idx="2">
                  <c:v>0.02</c:v>
                </c:pt>
                <c:pt idx="3">
                  <c:v>0</c:v>
                </c:pt>
              </c:numCache>
            </c:numRef>
          </c:val>
        </c:ser>
        <c:ser>
          <c:idx val="5"/>
          <c:order val="5"/>
          <c:tx>
            <c:strRef>
              <c:f>Sheet1!$G$1</c:f>
              <c:strCache>
                <c:ptCount val="1"/>
                <c:pt idx="0">
                  <c:v>Over $25</c:v>
                </c:pt>
              </c:strCache>
            </c:strRef>
          </c:tx>
          <c:spPr>
            <a:solidFill>
              <a:schemeClr val="accent6"/>
            </a:solidFill>
            <a:ln>
              <a:solidFill>
                <a:schemeClr val="tx1"/>
              </a:solidFill>
            </a:ln>
          </c:spPr>
          <c:invertIfNegative val="0"/>
          <c:dLbls>
            <c:dLbl>
              <c:idx val="1"/>
              <c:layout/>
              <c:dLblPos val="inBase"/>
              <c:showLegendKey val="0"/>
              <c:showVal val="1"/>
              <c:showCatName val="0"/>
              <c:showSerName val="0"/>
              <c:showPercent val="0"/>
              <c:showBubbleSize val="0"/>
            </c:dLbl>
            <c:dLbl>
              <c:idx val="2"/>
              <c:delete val="1"/>
            </c:dLbl>
            <c:dLbl>
              <c:idx val="3"/>
              <c:delete val="1"/>
            </c:dLbl>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Sheet1!$G$2:$G$5</c:f>
              <c:numCache>
                <c:formatCode>0%</c:formatCode>
                <c:ptCount val="4"/>
                <c:pt idx="0">
                  <c:v>0.18</c:v>
                </c:pt>
                <c:pt idx="1">
                  <c:v>0.02</c:v>
                </c:pt>
                <c:pt idx="2">
                  <c:v>0</c:v>
                </c:pt>
                <c:pt idx="3">
                  <c:v>0</c:v>
                </c:pt>
              </c:numCache>
            </c:numRef>
          </c:val>
        </c:ser>
        <c:dLbls>
          <c:showLegendKey val="0"/>
          <c:showVal val="0"/>
          <c:showCatName val="0"/>
          <c:showSerName val="0"/>
          <c:showPercent val="0"/>
          <c:showBubbleSize val="0"/>
        </c:dLbls>
        <c:gapWidth val="150"/>
        <c:overlap val="100"/>
        <c:axId val="116224384"/>
        <c:axId val="116225920"/>
      </c:barChart>
      <c:catAx>
        <c:axId val="116224384"/>
        <c:scaling>
          <c:orientation val="minMax"/>
        </c:scaling>
        <c:delete val="0"/>
        <c:axPos val="b"/>
        <c:majorTickMark val="out"/>
        <c:minorTickMark val="none"/>
        <c:tickLblPos val="nextTo"/>
        <c:txPr>
          <a:bodyPr/>
          <a:lstStyle/>
          <a:p>
            <a:pPr>
              <a:defRPr sz="1400" b="1"/>
            </a:pPr>
            <a:endParaRPr lang="en-US"/>
          </a:p>
        </c:txPr>
        <c:crossAx val="116225920"/>
        <c:crosses val="autoZero"/>
        <c:auto val="1"/>
        <c:lblAlgn val="ctr"/>
        <c:lblOffset val="100"/>
        <c:noMultiLvlLbl val="0"/>
      </c:catAx>
      <c:valAx>
        <c:axId val="116225920"/>
        <c:scaling>
          <c:orientation val="minMax"/>
        </c:scaling>
        <c:delete val="0"/>
        <c:axPos val="l"/>
        <c:numFmt formatCode="0%" sourceLinked="1"/>
        <c:majorTickMark val="out"/>
        <c:minorTickMark val="none"/>
        <c:tickLblPos val="nextTo"/>
        <c:crossAx val="116224384"/>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bg1">
                <a:lumMod val="85000"/>
              </a:schemeClr>
            </a:solidFill>
            <a:ln>
              <a:solidFill>
                <a:schemeClr val="tx1"/>
              </a:solidFill>
            </a:ln>
          </c:spPr>
          <c:invertIfNegative val="0"/>
          <c:dPt>
            <c:idx val="0"/>
            <c:invertIfNegative val="0"/>
            <c:bubble3D val="0"/>
            <c:spPr>
              <a:solidFill>
                <a:schemeClr val="bg2">
                  <a:lumMod val="50000"/>
                </a:schemeClr>
              </a:solidFill>
              <a:ln>
                <a:solidFill>
                  <a:schemeClr val="tx1"/>
                </a:solidFill>
              </a:ln>
            </c:spPr>
          </c:dPt>
          <c:dPt>
            <c:idx val="1"/>
            <c:invertIfNegative val="0"/>
            <c:bubble3D val="0"/>
            <c:spPr>
              <a:solidFill>
                <a:schemeClr val="bg1">
                  <a:lumMod val="50000"/>
                </a:schemeClr>
              </a:solidFill>
              <a:ln>
                <a:solidFill>
                  <a:schemeClr val="tx1"/>
                </a:solidFill>
              </a:ln>
            </c:spPr>
          </c:dPt>
          <c:dPt>
            <c:idx val="2"/>
            <c:invertIfNegative val="0"/>
            <c:bubble3D val="0"/>
            <c:spPr>
              <a:solidFill>
                <a:schemeClr val="bg2">
                  <a:lumMod val="40000"/>
                  <a:lumOff val="60000"/>
                </a:schemeClr>
              </a:solidFill>
              <a:ln>
                <a:solidFill>
                  <a:schemeClr val="tx1"/>
                </a:solidFill>
              </a:ln>
            </c:spPr>
          </c:dPt>
          <c:dLbls>
            <c:txPr>
              <a:bodyPr/>
              <a:lstStyle/>
              <a:p>
                <a:pPr>
                  <a:defRPr sz="120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0.33</c:v>
                </c:pt>
                <c:pt idx="1">
                  <c:v>0.25</c:v>
                </c:pt>
                <c:pt idx="2">
                  <c:v>0.2</c:v>
                </c:pt>
                <c:pt idx="3">
                  <c:v>0.38</c:v>
                </c:pt>
              </c:numCache>
            </c:numRef>
          </c:val>
        </c:ser>
        <c:dLbls>
          <c:showLegendKey val="0"/>
          <c:showVal val="0"/>
          <c:showCatName val="0"/>
          <c:showSerName val="0"/>
          <c:showPercent val="0"/>
          <c:showBubbleSize val="0"/>
        </c:dLbls>
        <c:gapWidth val="150"/>
        <c:axId val="116457472"/>
        <c:axId val="116459008"/>
      </c:barChart>
      <c:catAx>
        <c:axId val="116457472"/>
        <c:scaling>
          <c:orientation val="minMax"/>
        </c:scaling>
        <c:delete val="0"/>
        <c:axPos val="b"/>
        <c:majorTickMark val="out"/>
        <c:minorTickMark val="none"/>
        <c:tickLblPos val="nextTo"/>
        <c:txPr>
          <a:bodyPr/>
          <a:lstStyle/>
          <a:p>
            <a:pPr>
              <a:defRPr sz="1400" b="1"/>
            </a:pPr>
            <a:endParaRPr lang="en-US"/>
          </a:p>
        </c:txPr>
        <c:crossAx val="116459008"/>
        <c:crosses val="autoZero"/>
        <c:auto val="1"/>
        <c:lblAlgn val="ctr"/>
        <c:lblOffset val="100"/>
        <c:noMultiLvlLbl val="0"/>
      </c:catAx>
      <c:valAx>
        <c:axId val="116459008"/>
        <c:scaling>
          <c:orientation val="minMax"/>
        </c:scaling>
        <c:delete val="0"/>
        <c:axPos val="l"/>
        <c:numFmt formatCode="0%" sourceLinked="1"/>
        <c:majorTickMark val="out"/>
        <c:minorTickMark val="none"/>
        <c:tickLblPos val="nextTo"/>
        <c:txPr>
          <a:bodyPr/>
          <a:lstStyle/>
          <a:p>
            <a:pPr>
              <a:defRPr sz="1200"/>
            </a:pPr>
            <a:endParaRPr lang="en-US"/>
          </a:p>
        </c:txPr>
        <c:crossAx val="11645747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10% or less</c:v>
                </c:pt>
              </c:strCache>
            </c:strRef>
          </c:tx>
          <c:spPr>
            <a:solidFill>
              <a:schemeClr val="accent1"/>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7.0000000000000007E-2</c:v>
                </c:pt>
                <c:pt idx="1">
                  <c:v>0.28000000000000003</c:v>
                </c:pt>
                <c:pt idx="2">
                  <c:v>0.64</c:v>
                </c:pt>
              </c:numCache>
            </c:numRef>
          </c:val>
        </c:ser>
        <c:ser>
          <c:idx val="1"/>
          <c:order val="1"/>
          <c:tx>
            <c:strRef>
              <c:f>Sheet1!$C$1</c:f>
              <c:strCache>
                <c:ptCount val="1"/>
                <c:pt idx="0">
                  <c:v>&gt;10% - 20%</c:v>
                </c:pt>
              </c:strCache>
            </c:strRef>
          </c:tx>
          <c:spPr>
            <a:solidFill>
              <a:schemeClr val="accent2"/>
            </a:solidFill>
            <a:ln>
              <a:solidFill>
                <a:schemeClr val="tx1"/>
              </a:solidFill>
            </a:ln>
          </c:spPr>
          <c:invertIfNegative val="0"/>
          <c:dLbls>
            <c:dLbl>
              <c:idx val="3"/>
              <c:delete val="1"/>
            </c:dLbl>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0.28000000000000003</c:v>
                </c:pt>
                <c:pt idx="1">
                  <c:v>0.33</c:v>
                </c:pt>
                <c:pt idx="2">
                  <c:v>0.05</c:v>
                </c:pt>
              </c:numCache>
            </c:numRef>
          </c:val>
        </c:ser>
        <c:ser>
          <c:idx val="2"/>
          <c:order val="2"/>
          <c:tx>
            <c:strRef>
              <c:f>Sheet1!$D$1</c:f>
              <c:strCache>
                <c:ptCount val="1"/>
                <c:pt idx="0">
                  <c:v>&gt;20% - 30%</c:v>
                </c:pt>
              </c:strCache>
            </c:strRef>
          </c:tx>
          <c:spPr>
            <a:solidFill>
              <a:schemeClr val="accent3"/>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0.19</c:v>
                </c:pt>
                <c:pt idx="1">
                  <c:v>0.12</c:v>
                </c:pt>
                <c:pt idx="2">
                  <c:v>0.09</c:v>
                </c:pt>
                <c:pt idx="3">
                  <c:v>0.5</c:v>
                </c:pt>
              </c:numCache>
            </c:numRef>
          </c:val>
        </c:ser>
        <c:ser>
          <c:idx val="3"/>
          <c:order val="3"/>
          <c:tx>
            <c:strRef>
              <c:f>Sheet1!$E$1</c:f>
              <c:strCache>
                <c:ptCount val="1"/>
                <c:pt idx="0">
                  <c:v>&gt;30% - 40%</c:v>
                </c:pt>
              </c:strCache>
            </c:strRef>
          </c:tx>
          <c:spPr>
            <a:solidFill>
              <a:schemeClr val="accent4"/>
            </a:solidFill>
            <a:ln>
              <a:solidFill>
                <a:schemeClr val="tx1"/>
              </a:solidFill>
            </a:ln>
          </c:spPr>
          <c:invertIfNegative val="0"/>
          <c:dLbls>
            <c:dLbl>
              <c:idx val="3"/>
              <c:delete val="1"/>
            </c:dLbl>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Sheet1!$E$2:$E$5</c:f>
              <c:numCache>
                <c:formatCode>0%</c:formatCode>
                <c:ptCount val="4"/>
                <c:pt idx="0">
                  <c:v>0.18</c:v>
                </c:pt>
                <c:pt idx="1">
                  <c:v>0.09</c:v>
                </c:pt>
                <c:pt idx="2">
                  <c:v>0.09</c:v>
                </c:pt>
              </c:numCache>
            </c:numRef>
          </c:val>
        </c:ser>
        <c:ser>
          <c:idx val="4"/>
          <c:order val="4"/>
          <c:tx>
            <c:strRef>
              <c:f>Sheet1!$F$1</c:f>
              <c:strCache>
                <c:ptCount val="1"/>
                <c:pt idx="0">
                  <c:v>40% or more</c:v>
                </c:pt>
              </c:strCache>
            </c:strRef>
          </c:tx>
          <c:spPr>
            <a:solidFill>
              <a:schemeClr val="accent6"/>
            </a:solidFill>
            <a:ln>
              <a:solidFill>
                <a:schemeClr val="tx1"/>
              </a:solidFill>
            </a:ln>
          </c:spPr>
          <c:invertIfNegative val="0"/>
          <c:dLbls>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Sheet1!$F$2:$F$5</c:f>
              <c:numCache>
                <c:formatCode>0%</c:formatCode>
                <c:ptCount val="4"/>
                <c:pt idx="0">
                  <c:v>0.28999999999999998</c:v>
                </c:pt>
                <c:pt idx="1">
                  <c:v>0.17</c:v>
                </c:pt>
                <c:pt idx="2">
                  <c:v>0.14000000000000001</c:v>
                </c:pt>
                <c:pt idx="3">
                  <c:v>0.5</c:v>
                </c:pt>
              </c:numCache>
            </c:numRef>
          </c:val>
        </c:ser>
        <c:dLbls>
          <c:showLegendKey val="0"/>
          <c:showVal val="0"/>
          <c:showCatName val="0"/>
          <c:showSerName val="0"/>
          <c:showPercent val="0"/>
          <c:showBubbleSize val="0"/>
        </c:dLbls>
        <c:gapWidth val="150"/>
        <c:overlap val="100"/>
        <c:axId val="116509312"/>
        <c:axId val="116519296"/>
      </c:barChart>
      <c:catAx>
        <c:axId val="116509312"/>
        <c:scaling>
          <c:orientation val="minMax"/>
        </c:scaling>
        <c:delete val="0"/>
        <c:axPos val="b"/>
        <c:majorTickMark val="out"/>
        <c:minorTickMark val="none"/>
        <c:tickLblPos val="nextTo"/>
        <c:txPr>
          <a:bodyPr/>
          <a:lstStyle/>
          <a:p>
            <a:pPr>
              <a:defRPr sz="1400" b="1"/>
            </a:pPr>
            <a:endParaRPr lang="en-US"/>
          </a:p>
        </c:txPr>
        <c:crossAx val="116519296"/>
        <c:crosses val="autoZero"/>
        <c:auto val="1"/>
        <c:lblAlgn val="ctr"/>
        <c:lblOffset val="100"/>
        <c:noMultiLvlLbl val="0"/>
      </c:catAx>
      <c:valAx>
        <c:axId val="116519296"/>
        <c:scaling>
          <c:orientation val="minMax"/>
        </c:scaling>
        <c:delete val="0"/>
        <c:axPos val="l"/>
        <c:numFmt formatCode="0%" sourceLinked="1"/>
        <c:majorTickMark val="out"/>
        <c:minorTickMark val="none"/>
        <c:tickLblPos val="nextTo"/>
        <c:crossAx val="116509312"/>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4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No Charge after Deductible</c:v>
                </c:pt>
              </c:strCache>
            </c:strRef>
          </c:tx>
          <c:spPr>
            <a:solidFill>
              <a:schemeClr val="accent1"/>
            </a:solidFill>
            <a:ln>
              <a:solidFill>
                <a:schemeClr val="accent1"/>
              </a:solidFill>
            </a:ln>
          </c:spPr>
          <c:invertIfNegative val="0"/>
          <c:dLbls>
            <c:dLbl>
              <c:idx val="3"/>
              <c:delete val="1"/>
            </c:dLbl>
            <c:txPr>
              <a:bodyPr/>
              <a:lstStyle/>
              <a:p>
                <a:pPr algn="ctr">
                  <a:defRPr lang="en-US" sz="1050" b="0" i="0" u="none" strike="noStrike" kern="1200" baseline="0">
                    <a:solidFill>
                      <a:srgbClr val="FFFFFF"/>
                    </a:solidFill>
                    <a:latin typeface="+mn-lt"/>
                    <a:ea typeface="+mn-ea"/>
                    <a:cs typeface="+mn-cs"/>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0.38</c:v>
                </c:pt>
                <c:pt idx="1">
                  <c:v>0.13</c:v>
                </c:pt>
                <c:pt idx="2">
                  <c:v>0.09</c:v>
                </c:pt>
                <c:pt idx="3">
                  <c:v>0</c:v>
                </c:pt>
              </c:numCache>
            </c:numRef>
          </c:val>
        </c:ser>
        <c:ser>
          <c:idx val="1"/>
          <c:order val="1"/>
          <c:tx>
            <c:strRef>
              <c:f>Sheet1!$C$1</c:f>
              <c:strCache>
                <c:ptCount val="1"/>
                <c:pt idx="0">
                  <c:v>Copayment</c:v>
                </c:pt>
              </c:strCache>
            </c:strRef>
          </c:tx>
          <c:spPr>
            <a:solidFill>
              <a:schemeClr val="accent2"/>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0.2</c:v>
                </c:pt>
                <c:pt idx="1">
                  <c:v>0.61</c:v>
                </c:pt>
                <c:pt idx="2">
                  <c:v>0.7</c:v>
                </c:pt>
                <c:pt idx="3">
                  <c:v>0.76</c:v>
                </c:pt>
              </c:numCache>
            </c:numRef>
          </c:val>
        </c:ser>
        <c:ser>
          <c:idx val="2"/>
          <c:order val="2"/>
          <c:tx>
            <c:strRef>
              <c:f>Sheet1!$D$1</c:f>
              <c:strCache>
                <c:ptCount val="1"/>
                <c:pt idx="0">
                  <c:v>Coinsurance</c:v>
                </c:pt>
              </c:strCache>
            </c:strRef>
          </c:tx>
          <c:spPr>
            <a:solidFill>
              <a:schemeClr val="accent4"/>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0.42</c:v>
                </c:pt>
                <c:pt idx="1">
                  <c:v>0.26</c:v>
                </c:pt>
                <c:pt idx="2">
                  <c:v>0.21</c:v>
                </c:pt>
                <c:pt idx="3">
                  <c:v>0.24</c:v>
                </c:pt>
              </c:numCache>
            </c:numRef>
          </c:val>
        </c:ser>
        <c:dLbls>
          <c:showLegendKey val="0"/>
          <c:showVal val="0"/>
          <c:showCatName val="0"/>
          <c:showSerName val="0"/>
          <c:showPercent val="0"/>
          <c:showBubbleSize val="0"/>
        </c:dLbls>
        <c:gapWidth val="150"/>
        <c:overlap val="100"/>
        <c:axId val="118824320"/>
        <c:axId val="118838400"/>
      </c:barChart>
      <c:catAx>
        <c:axId val="118824320"/>
        <c:scaling>
          <c:orientation val="minMax"/>
        </c:scaling>
        <c:delete val="0"/>
        <c:axPos val="b"/>
        <c:majorTickMark val="out"/>
        <c:minorTickMark val="none"/>
        <c:tickLblPos val="nextTo"/>
        <c:txPr>
          <a:bodyPr/>
          <a:lstStyle/>
          <a:p>
            <a:pPr>
              <a:defRPr sz="1400" b="1"/>
            </a:pPr>
            <a:endParaRPr lang="en-US"/>
          </a:p>
        </c:txPr>
        <c:crossAx val="118838400"/>
        <c:crosses val="autoZero"/>
        <c:auto val="1"/>
        <c:lblAlgn val="ctr"/>
        <c:lblOffset val="100"/>
        <c:noMultiLvlLbl val="0"/>
      </c:catAx>
      <c:valAx>
        <c:axId val="118838400"/>
        <c:scaling>
          <c:orientation val="minMax"/>
        </c:scaling>
        <c:delete val="0"/>
        <c:axPos val="l"/>
        <c:numFmt formatCode="0%" sourceLinked="1"/>
        <c:majorTickMark val="out"/>
        <c:minorTickMark val="none"/>
        <c:tickLblPos val="nextTo"/>
        <c:crossAx val="118824320"/>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4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Copayment</c:v>
                </c:pt>
              </c:strCache>
            </c:strRef>
          </c:tx>
          <c:spPr>
            <a:solidFill>
              <a:schemeClr val="accent1"/>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0.87</c:v>
                </c:pt>
                <c:pt idx="1">
                  <c:v>0.9</c:v>
                </c:pt>
                <c:pt idx="2">
                  <c:v>0.9</c:v>
                </c:pt>
                <c:pt idx="3">
                  <c:v>0.96</c:v>
                </c:pt>
              </c:numCache>
            </c:numRef>
          </c:val>
        </c:ser>
        <c:ser>
          <c:idx val="1"/>
          <c:order val="1"/>
          <c:tx>
            <c:strRef>
              <c:f>Sheet1!$C$1</c:f>
              <c:strCache>
                <c:ptCount val="1"/>
                <c:pt idx="0">
                  <c:v>Coinsurance</c:v>
                </c:pt>
              </c:strCache>
            </c:strRef>
          </c:tx>
          <c:spPr>
            <a:solidFill>
              <a:schemeClr val="accent5"/>
            </a:solidFill>
            <a:ln>
              <a:solidFill>
                <a:schemeClr val="tx1"/>
              </a:solidFill>
            </a:ln>
          </c:spPr>
          <c:invertIfNegative val="0"/>
          <c:dLbls>
            <c:dLbl>
              <c:idx val="3"/>
              <c:layout>
                <c:manualLayout>
                  <c:x val="2.8247475421504516E-3"/>
                  <c:y val="5.612065321788976E-3"/>
                </c:manualLayout>
              </c:layout>
              <c:spPr/>
              <c:txPr>
                <a:bodyPr/>
                <a:lstStyle/>
                <a:p>
                  <a:pPr>
                    <a:defRPr sz="1050">
                      <a:solidFill>
                        <a:schemeClr val="tx1"/>
                      </a:solidFill>
                    </a:defRPr>
                  </a:pPr>
                  <a:endParaRPr lang="en-US"/>
                </a:p>
              </c:txPr>
              <c:showLegendKey val="0"/>
              <c:showVal val="1"/>
              <c:showCatName val="0"/>
              <c:showSerName val="0"/>
              <c:showPercent val="0"/>
              <c:showBubbleSize val="0"/>
            </c:dLbl>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0.13</c:v>
                </c:pt>
                <c:pt idx="1">
                  <c:v>0.1</c:v>
                </c:pt>
                <c:pt idx="2">
                  <c:v>0.1</c:v>
                </c:pt>
                <c:pt idx="3">
                  <c:v>0.04</c:v>
                </c:pt>
              </c:numCache>
            </c:numRef>
          </c:val>
        </c:ser>
        <c:dLbls>
          <c:showLegendKey val="0"/>
          <c:showVal val="0"/>
          <c:showCatName val="0"/>
          <c:showSerName val="0"/>
          <c:showPercent val="0"/>
          <c:showBubbleSize val="0"/>
        </c:dLbls>
        <c:gapWidth val="150"/>
        <c:overlap val="100"/>
        <c:axId val="118878976"/>
        <c:axId val="118880512"/>
      </c:barChart>
      <c:catAx>
        <c:axId val="118878976"/>
        <c:scaling>
          <c:orientation val="minMax"/>
        </c:scaling>
        <c:delete val="0"/>
        <c:axPos val="b"/>
        <c:majorTickMark val="out"/>
        <c:minorTickMark val="none"/>
        <c:tickLblPos val="nextTo"/>
        <c:txPr>
          <a:bodyPr/>
          <a:lstStyle/>
          <a:p>
            <a:pPr>
              <a:defRPr sz="1400" b="1"/>
            </a:pPr>
            <a:endParaRPr lang="en-US"/>
          </a:p>
        </c:txPr>
        <c:crossAx val="118880512"/>
        <c:crosses val="autoZero"/>
        <c:auto val="1"/>
        <c:lblAlgn val="ctr"/>
        <c:lblOffset val="100"/>
        <c:noMultiLvlLbl val="0"/>
      </c:catAx>
      <c:valAx>
        <c:axId val="118880512"/>
        <c:scaling>
          <c:orientation val="minMax"/>
          <c:max val="1"/>
          <c:min val="0"/>
        </c:scaling>
        <c:delete val="0"/>
        <c:axPos val="l"/>
        <c:numFmt formatCode="0%" sourceLinked="1"/>
        <c:majorTickMark val="out"/>
        <c:minorTickMark val="none"/>
        <c:tickLblPos val="nextTo"/>
        <c:crossAx val="118878976"/>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4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Series 1</c:v>
                </c:pt>
              </c:strCache>
            </c:strRef>
          </c:tx>
          <c:spPr>
            <a:ln>
              <a:solidFill>
                <a:schemeClr val="tx1"/>
              </a:solidFill>
            </a:ln>
          </c:spPr>
          <c:invertIfNegative val="0"/>
          <c:dPt>
            <c:idx val="0"/>
            <c:invertIfNegative val="0"/>
            <c:bubble3D val="0"/>
            <c:spPr>
              <a:solidFill>
                <a:schemeClr val="bg2">
                  <a:lumMod val="50000"/>
                </a:schemeClr>
              </a:solidFill>
              <a:ln>
                <a:solidFill>
                  <a:schemeClr val="tx1"/>
                </a:solidFill>
              </a:ln>
            </c:spPr>
          </c:dPt>
          <c:dPt>
            <c:idx val="1"/>
            <c:invertIfNegative val="0"/>
            <c:bubble3D val="0"/>
            <c:spPr>
              <a:solidFill>
                <a:schemeClr val="bg1">
                  <a:lumMod val="50000"/>
                </a:schemeClr>
              </a:solidFill>
              <a:ln>
                <a:solidFill>
                  <a:schemeClr val="tx1"/>
                </a:solidFill>
              </a:ln>
            </c:spPr>
          </c:dPt>
          <c:dPt>
            <c:idx val="2"/>
            <c:invertIfNegative val="0"/>
            <c:bubble3D val="0"/>
            <c:spPr>
              <a:solidFill>
                <a:schemeClr val="bg2">
                  <a:lumMod val="20000"/>
                  <a:lumOff val="80000"/>
                </a:schemeClr>
              </a:solidFill>
              <a:ln>
                <a:solidFill>
                  <a:schemeClr val="tx1"/>
                </a:solidFill>
              </a:ln>
            </c:spPr>
          </c:dPt>
          <c:dPt>
            <c:idx val="3"/>
            <c:invertIfNegative val="0"/>
            <c:bubble3D val="0"/>
            <c:spPr>
              <a:solidFill>
                <a:schemeClr val="bg1">
                  <a:lumMod val="75000"/>
                </a:schemeClr>
              </a:solidFill>
              <a:ln>
                <a:solidFill>
                  <a:schemeClr val="tx1"/>
                </a:solidFill>
              </a:ln>
            </c:spPr>
          </c:dPt>
          <c:dLbls>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_("$"* #,##0_);_("$"* \(#,##0\);_("$"* "-"??_);_(@_)</c:formatCode>
                <c:ptCount val="4"/>
                <c:pt idx="0">
                  <c:v>67</c:v>
                </c:pt>
                <c:pt idx="1">
                  <c:v>48</c:v>
                </c:pt>
                <c:pt idx="2">
                  <c:v>39</c:v>
                </c:pt>
                <c:pt idx="3">
                  <c:v>30</c:v>
                </c:pt>
              </c:numCache>
            </c:numRef>
          </c:val>
        </c:ser>
        <c:dLbls>
          <c:showLegendKey val="0"/>
          <c:showVal val="0"/>
          <c:showCatName val="0"/>
          <c:showSerName val="0"/>
          <c:showPercent val="0"/>
          <c:showBubbleSize val="0"/>
        </c:dLbls>
        <c:gapWidth val="150"/>
        <c:axId val="119089024"/>
        <c:axId val="119090560"/>
      </c:barChart>
      <c:catAx>
        <c:axId val="119089024"/>
        <c:scaling>
          <c:orientation val="minMax"/>
        </c:scaling>
        <c:delete val="0"/>
        <c:axPos val="b"/>
        <c:majorTickMark val="out"/>
        <c:minorTickMark val="none"/>
        <c:tickLblPos val="nextTo"/>
        <c:txPr>
          <a:bodyPr/>
          <a:lstStyle/>
          <a:p>
            <a:pPr>
              <a:defRPr sz="1400" b="1"/>
            </a:pPr>
            <a:endParaRPr lang="en-US"/>
          </a:p>
        </c:txPr>
        <c:crossAx val="119090560"/>
        <c:crosses val="autoZero"/>
        <c:auto val="1"/>
        <c:lblAlgn val="ctr"/>
        <c:lblOffset val="100"/>
        <c:noMultiLvlLbl val="0"/>
      </c:catAx>
      <c:valAx>
        <c:axId val="119090560"/>
        <c:scaling>
          <c:orientation val="minMax"/>
        </c:scaling>
        <c:delete val="0"/>
        <c:axPos val="l"/>
        <c:numFmt formatCode="_(&quot;$&quot;* #,##0_);_(&quot;$&quot;* \(#,##0\);_(&quot;$&quot;* &quot;-&quot;??_);_(@_)" sourceLinked="1"/>
        <c:majorTickMark val="out"/>
        <c:minorTickMark val="none"/>
        <c:tickLblPos val="nextTo"/>
        <c:crossAx val="119089024"/>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4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$20 or less</c:v>
                </c:pt>
              </c:strCache>
            </c:strRef>
          </c:tx>
          <c:spPr>
            <a:solidFill>
              <a:schemeClr val="accent1"/>
            </a:solidFill>
            <a:ln>
              <a:solidFill>
                <a:schemeClr val="tx1"/>
              </a:solidFill>
            </a:ln>
          </c:spPr>
          <c:invertIfNegative val="0"/>
          <c:dLbls>
            <c:dLbl>
              <c:idx val="0"/>
              <c:delete val="1"/>
            </c:dLbl>
            <c:dLbl>
              <c:idx val="1"/>
              <c:delete val="1"/>
            </c:dLbl>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c:v>
                </c:pt>
                <c:pt idx="1">
                  <c:v>0</c:v>
                </c:pt>
                <c:pt idx="2">
                  <c:v>0.05</c:v>
                </c:pt>
                <c:pt idx="3">
                  <c:v>0.23</c:v>
                </c:pt>
              </c:numCache>
            </c:numRef>
          </c:val>
        </c:ser>
        <c:ser>
          <c:idx val="1"/>
          <c:order val="1"/>
          <c:tx>
            <c:strRef>
              <c:f>Sheet1!$C$1</c:f>
              <c:strCache>
                <c:ptCount val="1"/>
                <c:pt idx="0">
                  <c:v>&gt;$20 - $30</c:v>
                </c:pt>
              </c:strCache>
            </c:strRef>
          </c:tx>
          <c:spPr>
            <a:solidFill>
              <a:schemeClr val="accent2"/>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0.03</c:v>
                </c:pt>
                <c:pt idx="1">
                  <c:v>0.05</c:v>
                </c:pt>
                <c:pt idx="2">
                  <c:v>0.25</c:v>
                </c:pt>
                <c:pt idx="3">
                  <c:v>0.53</c:v>
                </c:pt>
              </c:numCache>
            </c:numRef>
          </c:val>
        </c:ser>
        <c:ser>
          <c:idx val="2"/>
          <c:order val="2"/>
          <c:tx>
            <c:strRef>
              <c:f>Sheet1!$D$1</c:f>
              <c:strCache>
                <c:ptCount val="1"/>
                <c:pt idx="0">
                  <c:v>&gt;$30 - $40</c:v>
                </c:pt>
              </c:strCache>
            </c:strRef>
          </c:tx>
          <c:spPr>
            <a:solidFill>
              <a:schemeClr val="accent3"/>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0.13</c:v>
                </c:pt>
                <c:pt idx="1">
                  <c:v>0.3</c:v>
                </c:pt>
                <c:pt idx="2">
                  <c:v>0.4</c:v>
                </c:pt>
                <c:pt idx="3">
                  <c:v>0.16</c:v>
                </c:pt>
              </c:numCache>
            </c:numRef>
          </c:val>
        </c:ser>
        <c:ser>
          <c:idx val="3"/>
          <c:order val="3"/>
          <c:tx>
            <c:strRef>
              <c:f>Sheet1!$E$1</c:f>
              <c:strCache>
                <c:ptCount val="1"/>
                <c:pt idx="0">
                  <c:v>&gt;$40 - $50</c:v>
                </c:pt>
              </c:strCache>
            </c:strRef>
          </c:tx>
          <c:spPr>
            <a:solidFill>
              <a:schemeClr val="accent4"/>
            </a:solidFill>
            <a:ln>
              <a:solidFill>
                <a:schemeClr val="tx1"/>
              </a:solidFill>
            </a:ln>
          </c:spPr>
          <c:invertIfNegative val="0"/>
          <c:dLbls>
            <c:dLbl>
              <c:idx val="0"/>
              <c:layout/>
              <c:showLegendKey val="0"/>
              <c:showVal val="1"/>
              <c:showCatName val="0"/>
              <c:showSerName val="0"/>
              <c:showPercent val="0"/>
              <c:showBubbleSize val="0"/>
            </c:dLbl>
            <c:dLbl>
              <c:idx val="1"/>
              <c:layout/>
              <c:showLegendKey val="0"/>
              <c:showVal val="1"/>
              <c:showCatName val="0"/>
              <c:showSerName val="0"/>
              <c:showPercent val="0"/>
              <c:showBubbleSize val="0"/>
            </c:dLbl>
            <c:dLbl>
              <c:idx val="2"/>
              <c:layout/>
              <c:showLegendKey val="0"/>
              <c:showVal val="1"/>
              <c:showCatName val="0"/>
              <c:showSerName val="0"/>
              <c:showPercent val="0"/>
              <c:showBubbleSize val="0"/>
            </c:dLbl>
            <c:dLbl>
              <c:idx val="3"/>
              <c:layout/>
              <c:showLegendKey val="0"/>
              <c:showVal val="1"/>
              <c:showCatName val="0"/>
              <c:showSerName val="0"/>
              <c:showPercent val="0"/>
              <c:showBubbleSize val="0"/>
            </c:dLbl>
            <c:txPr>
              <a:bodyPr/>
              <a:lstStyle/>
              <a:p>
                <a:pPr>
                  <a:defRPr sz="1050"/>
                </a:pPr>
                <a:endParaRPr lang="en-US"/>
              </a:p>
            </c:txPr>
            <c:showLegendKey val="0"/>
            <c:showVal val="0"/>
            <c:showCatName val="0"/>
            <c:showSerName val="0"/>
            <c:showPercent val="0"/>
            <c:showBubbleSize val="0"/>
          </c:dLbls>
          <c:cat>
            <c:strRef>
              <c:f>Sheet1!$A$2:$A$5</c:f>
              <c:strCache>
                <c:ptCount val="4"/>
                <c:pt idx="0">
                  <c:v>Bronze</c:v>
                </c:pt>
                <c:pt idx="1">
                  <c:v>Silver</c:v>
                </c:pt>
                <c:pt idx="2">
                  <c:v>Gold</c:v>
                </c:pt>
                <c:pt idx="3">
                  <c:v>Platinum</c:v>
                </c:pt>
              </c:strCache>
            </c:strRef>
          </c:cat>
          <c:val>
            <c:numRef>
              <c:f>Sheet1!$E$2:$E$5</c:f>
              <c:numCache>
                <c:formatCode>0%</c:formatCode>
                <c:ptCount val="4"/>
                <c:pt idx="0">
                  <c:v>0.28000000000000003</c:v>
                </c:pt>
                <c:pt idx="1">
                  <c:v>0.48</c:v>
                </c:pt>
                <c:pt idx="2">
                  <c:v>0.25</c:v>
                </c:pt>
                <c:pt idx="3">
                  <c:v>0.09</c:v>
                </c:pt>
              </c:numCache>
            </c:numRef>
          </c:val>
        </c:ser>
        <c:ser>
          <c:idx val="4"/>
          <c:order val="4"/>
          <c:tx>
            <c:strRef>
              <c:f>Sheet1!$F$1</c:f>
              <c:strCache>
                <c:ptCount val="1"/>
                <c:pt idx="0">
                  <c:v>&gt;$50 - $60</c:v>
                </c:pt>
              </c:strCache>
            </c:strRef>
          </c:tx>
          <c:spPr>
            <a:solidFill>
              <a:schemeClr val="accent5"/>
            </a:solidFill>
            <a:ln>
              <a:solidFill>
                <a:schemeClr val="tx1"/>
              </a:solidFill>
            </a:ln>
          </c:spPr>
          <c:invertIfNegative val="0"/>
          <c:dLbls>
            <c:dLbl>
              <c:idx val="3"/>
              <c:delete val="1"/>
            </c:dLbl>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Sheet1!$F$2:$F$5</c:f>
              <c:numCache>
                <c:formatCode>0%</c:formatCode>
                <c:ptCount val="4"/>
                <c:pt idx="0">
                  <c:v>0.08</c:v>
                </c:pt>
                <c:pt idx="1">
                  <c:v>0.11</c:v>
                </c:pt>
                <c:pt idx="2">
                  <c:v>0.04</c:v>
                </c:pt>
                <c:pt idx="3">
                  <c:v>0</c:v>
                </c:pt>
              </c:numCache>
            </c:numRef>
          </c:val>
        </c:ser>
        <c:ser>
          <c:idx val="5"/>
          <c:order val="5"/>
          <c:tx>
            <c:strRef>
              <c:f>Sheet1!$G$1</c:f>
              <c:strCache>
                <c:ptCount val="1"/>
                <c:pt idx="0">
                  <c:v>Over $60</c:v>
                </c:pt>
              </c:strCache>
            </c:strRef>
          </c:tx>
          <c:spPr>
            <a:solidFill>
              <a:schemeClr val="accent6"/>
            </a:solidFill>
            <a:ln>
              <a:solidFill>
                <a:schemeClr val="tx1"/>
              </a:solidFill>
            </a:ln>
          </c:spPr>
          <c:invertIfNegative val="0"/>
          <c:dLbls>
            <c:dLbl>
              <c:idx val="2"/>
              <c:layout/>
              <c:dLblPos val="inBase"/>
              <c:showLegendKey val="0"/>
              <c:showVal val="1"/>
              <c:showCatName val="0"/>
              <c:showSerName val="0"/>
              <c:showPercent val="0"/>
              <c:showBubbleSize val="0"/>
            </c:dLbl>
            <c:dLbl>
              <c:idx val="3"/>
              <c:delete val="1"/>
            </c:dLbl>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Sheet1!$G$2:$G$5</c:f>
              <c:numCache>
                <c:formatCode>0%</c:formatCode>
                <c:ptCount val="4"/>
                <c:pt idx="0">
                  <c:v>0.48</c:v>
                </c:pt>
                <c:pt idx="1">
                  <c:v>0.06</c:v>
                </c:pt>
                <c:pt idx="2">
                  <c:v>0.01</c:v>
                </c:pt>
                <c:pt idx="3">
                  <c:v>0</c:v>
                </c:pt>
              </c:numCache>
            </c:numRef>
          </c:val>
        </c:ser>
        <c:dLbls>
          <c:showLegendKey val="0"/>
          <c:showVal val="0"/>
          <c:showCatName val="0"/>
          <c:showSerName val="0"/>
          <c:showPercent val="0"/>
          <c:showBubbleSize val="0"/>
        </c:dLbls>
        <c:gapWidth val="150"/>
        <c:overlap val="100"/>
        <c:axId val="118974336"/>
        <c:axId val="118975872"/>
      </c:barChart>
      <c:catAx>
        <c:axId val="118974336"/>
        <c:scaling>
          <c:orientation val="minMax"/>
        </c:scaling>
        <c:delete val="0"/>
        <c:axPos val="b"/>
        <c:majorTickMark val="out"/>
        <c:minorTickMark val="none"/>
        <c:tickLblPos val="nextTo"/>
        <c:txPr>
          <a:bodyPr/>
          <a:lstStyle/>
          <a:p>
            <a:pPr>
              <a:defRPr sz="1400" b="1"/>
            </a:pPr>
            <a:endParaRPr lang="en-US"/>
          </a:p>
        </c:txPr>
        <c:crossAx val="118975872"/>
        <c:crosses val="autoZero"/>
        <c:auto val="1"/>
        <c:lblAlgn val="ctr"/>
        <c:lblOffset val="100"/>
        <c:noMultiLvlLbl val="0"/>
      </c:catAx>
      <c:valAx>
        <c:axId val="118975872"/>
        <c:scaling>
          <c:orientation val="minMax"/>
        </c:scaling>
        <c:delete val="0"/>
        <c:axPos val="l"/>
        <c:numFmt formatCode="0%" sourceLinked="1"/>
        <c:majorTickMark val="out"/>
        <c:minorTickMark val="none"/>
        <c:tickLblPos val="nextTo"/>
        <c:crossAx val="118974336"/>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4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Series 1</c:v>
                </c:pt>
              </c:strCache>
            </c:strRef>
          </c:tx>
          <c:invertIfNegative val="0"/>
          <c:dPt>
            <c:idx val="0"/>
            <c:invertIfNegative val="0"/>
            <c:bubble3D val="0"/>
            <c:spPr>
              <a:solidFill>
                <a:schemeClr val="bg2">
                  <a:lumMod val="50000"/>
                </a:schemeClr>
              </a:solidFill>
              <a:ln>
                <a:solidFill>
                  <a:schemeClr val="tx1"/>
                </a:solidFill>
              </a:ln>
            </c:spPr>
          </c:dPt>
          <c:dPt>
            <c:idx val="1"/>
            <c:invertIfNegative val="0"/>
            <c:bubble3D val="0"/>
            <c:spPr>
              <a:solidFill>
                <a:schemeClr val="bg1">
                  <a:lumMod val="50000"/>
                </a:schemeClr>
              </a:solidFill>
              <a:ln>
                <a:solidFill>
                  <a:schemeClr val="tx1"/>
                </a:solidFill>
              </a:ln>
            </c:spPr>
          </c:dPt>
          <c:dPt>
            <c:idx val="2"/>
            <c:invertIfNegative val="0"/>
            <c:bubble3D val="0"/>
            <c:spPr>
              <a:solidFill>
                <a:schemeClr val="bg2">
                  <a:lumMod val="40000"/>
                  <a:lumOff val="60000"/>
                </a:schemeClr>
              </a:solidFill>
              <a:ln>
                <a:solidFill>
                  <a:schemeClr val="tx1"/>
                </a:solidFill>
              </a:ln>
            </c:spPr>
          </c:dPt>
          <c:dPt>
            <c:idx val="3"/>
            <c:invertIfNegative val="0"/>
            <c:bubble3D val="0"/>
            <c:spPr>
              <a:solidFill>
                <a:schemeClr val="bg1">
                  <a:lumMod val="85000"/>
                </a:schemeClr>
              </a:solidFill>
              <a:ln>
                <a:solidFill>
                  <a:schemeClr val="tx1"/>
                </a:solidFill>
              </a:ln>
            </c:spPr>
          </c:dPt>
          <c:dLbls>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0.36</c:v>
                </c:pt>
                <c:pt idx="1">
                  <c:v>0.3</c:v>
                </c:pt>
                <c:pt idx="2">
                  <c:v>0.27</c:v>
                </c:pt>
                <c:pt idx="3">
                  <c:v>0.23</c:v>
                </c:pt>
              </c:numCache>
            </c:numRef>
          </c:val>
        </c:ser>
        <c:dLbls>
          <c:showLegendKey val="0"/>
          <c:showVal val="0"/>
          <c:showCatName val="0"/>
          <c:showSerName val="0"/>
          <c:showPercent val="0"/>
          <c:showBubbleSize val="0"/>
        </c:dLbls>
        <c:gapWidth val="150"/>
        <c:axId val="120563584"/>
        <c:axId val="120565120"/>
      </c:barChart>
      <c:catAx>
        <c:axId val="120563584"/>
        <c:scaling>
          <c:orientation val="minMax"/>
        </c:scaling>
        <c:delete val="0"/>
        <c:axPos val="b"/>
        <c:majorTickMark val="out"/>
        <c:minorTickMark val="none"/>
        <c:tickLblPos val="nextTo"/>
        <c:txPr>
          <a:bodyPr/>
          <a:lstStyle/>
          <a:p>
            <a:pPr>
              <a:defRPr sz="1400" b="1"/>
            </a:pPr>
            <a:endParaRPr lang="en-US"/>
          </a:p>
        </c:txPr>
        <c:crossAx val="120565120"/>
        <c:crosses val="autoZero"/>
        <c:auto val="1"/>
        <c:lblAlgn val="ctr"/>
        <c:lblOffset val="100"/>
        <c:noMultiLvlLbl val="0"/>
      </c:catAx>
      <c:valAx>
        <c:axId val="120565120"/>
        <c:scaling>
          <c:orientation val="minMax"/>
        </c:scaling>
        <c:delete val="0"/>
        <c:axPos val="l"/>
        <c:numFmt formatCode="0%" sourceLinked="1"/>
        <c:majorTickMark val="out"/>
        <c:minorTickMark val="none"/>
        <c:tickLblPos val="nextTo"/>
        <c:crossAx val="120563584"/>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4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10% or less</c:v>
                </c:pt>
              </c:strCache>
            </c:strRef>
          </c:tx>
          <c:spPr>
            <a:solidFill>
              <a:schemeClr val="accent1"/>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0.04</c:v>
                </c:pt>
                <c:pt idx="1">
                  <c:v>0.13</c:v>
                </c:pt>
                <c:pt idx="2">
                  <c:v>0.16</c:v>
                </c:pt>
                <c:pt idx="3">
                  <c:v>0.33</c:v>
                </c:pt>
              </c:numCache>
            </c:numRef>
          </c:val>
        </c:ser>
        <c:ser>
          <c:idx val="1"/>
          <c:order val="1"/>
          <c:tx>
            <c:strRef>
              <c:f>Sheet1!$C$1</c:f>
              <c:strCache>
                <c:ptCount val="1"/>
                <c:pt idx="0">
                  <c:v>&gt;10% - 20%</c:v>
                </c:pt>
              </c:strCache>
            </c:strRef>
          </c:tx>
          <c:spPr>
            <a:solidFill>
              <a:schemeClr val="accent2"/>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0.17</c:v>
                </c:pt>
                <c:pt idx="1">
                  <c:v>0.23</c:v>
                </c:pt>
                <c:pt idx="2">
                  <c:v>0.21</c:v>
                </c:pt>
                <c:pt idx="3">
                  <c:v>0.17</c:v>
                </c:pt>
              </c:numCache>
            </c:numRef>
          </c:val>
        </c:ser>
        <c:ser>
          <c:idx val="2"/>
          <c:order val="2"/>
          <c:tx>
            <c:strRef>
              <c:f>Sheet1!$D$1</c:f>
              <c:strCache>
                <c:ptCount val="1"/>
                <c:pt idx="0">
                  <c:v>&gt;20% - 30%</c:v>
                </c:pt>
              </c:strCache>
            </c:strRef>
          </c:tx>
          <c:spPr>
            <a:solidFill>
              <a:schemeClr val="accent3"/>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0.26</c:v>
                </c:pt>
                <c:pt idx="1">
                  <c:v>0.25</c:v>
                </c:pt>
                <c:pt idx="2">
                  <c:v>0.37</c:v>
                </c:pt>
                <c:pt idx="3">
                  <c:v>0.33</c:v>
                </c:pt>
              </c:numCache>
            </c:numRef>
          </c:val>
        </c:ser>
        <c:ser>
          <c:idx val="3"/>
          <c:order val="3"/>
          <c:tx>
            <c:strRef>
              <c:f>Sheet1!$E$1</c:f>
              <c:strCache>
                <c:ptCount val="1"/>
                <c:pt idx="0">
                  <c:v>&gt;30% - 40%</c:v>
                </c:pt>
              </c:strCache>
            </c:strRef>
          </c:tx>
          <c:spPr>
            <a:solidFill>
              <a:schemeClr val="accent4"/>
            </a:solidFill>
            <a:ln>
              <a:solidFill>
                <a:schemeClr val="tx1"/>
              </a:solidFill>
            </a:ln>
          </c:spPr>
          <c:invertIfNegative val="0"/>
          <c:dLbls>
            <c:dLbl>
              <c:idx val="3"/>
              <c:delete val="1"/>
            </c:dLbl>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Sheet1!$E$2:$E$5</c:f>
              <c:numCache>
                <c:formatCode>0%</c:formatCode>
                <c:ptCount val="4"/>
                <c:pt idx="0">
                  <c:v>0.19</c:v>
                </c:pt>
                <c:pt idx="1">
                  <c:v>0.15</c:v>
                </c:pt>
                <c:pt idx="2">
                  <c:v>0.14000000000000001</c:v>
                </c:pt>
                <c:pt idx="3">
                  <c:v>0</c:v>
                </c:pt>
              </c:numCache>
            </c:numRef>
          </c:val>
        </c:ser>
        <c:ser>
          <c:idx val="4"/>
          <c:order val="4"/>
          <c:tx>
            <c:strRef>
              <c:f>Sheet1!$F$1</c:f>
              <c:strCache>
                <c:ptCount val="1"/>
                <c:pt idx="0">
                  <c:v>40% or more</c:v>
                </c:pt>
              </c:strCache>
            </c:strRef>
          </c:tx>
          <c:spPr>
            <a:solidFill>
              <a:schemeClr val="accent5"/>
            </a:solidFill>
            <a:ln>
              <a:solidFill>
                <a:schemeClr val="tx1"/>
              </a:solidFill>
            </a:ln>
          </c:spPr>
          <c:invertIfNegative val="0"/>
          <c:dLbls>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Sheet1!$F$2:$F$5</c:f>
              <c:numCache>
                <c:formatCode>0%</c:formatCode>
                <c:ptCount val="4"/>
                <c:pt idx="0">
                  <c:v>0.34</c:v>
                </c:pt>
                <c:pt idx="1">
                  <c:v>0.23</c:v>
                </c:pt>
                <c:pt idx="2">
                  <c:v>0.11</c:v>
                </c:pt>
                <c:pt idx="3">
                  <c:v>0.17</c:v>
                </c:pt>
              </c:numCache>
            </c:numRef>
          </c:val>
        </c:ser>
        <c:dLbls>
          <c:showLegendKey val="0"/>
          <c:showVal val="0"/>
          <c:showCatName val="0"/>
          <c:showSerName val="0"/>
          <c:showPercent val="0"/>
          <c:showBubbleSize val="0"/>
        </c:dLbls>
        <c:gapWidth val="150"/>
        <c:overlap val="100"/>
        <c:axId val="119055104"/>
        <c:axId val="119056640"/>
      </c:barChart>
      <c:catAx>
        <c:axId val="119055104"/>
        <c:scaling>
          <c:orientation val="minMax"/>
        </c:scaling>
        <c:delete val="0"/>
        <c:axPos val="b"/>
        <c:majorTickMark val="out"/>
        <c:minorTickMark val="none"/>
        <c:tickLblPos val="nextTo"/>
        <c:txPr>
          <a:bodyPr/>
          <a:lstStyle/>
          <a:p>
            <a:pPr>
              <a:defRPr sz="1400" b="1"/>
            </a:pPr>
            <a:endParaRPr lang="en-US"/>
          </a:p>
        </c:txPr>
        <c:crossAx val="119056640"/>
        <c:crosses val="autoZero"/>
        <c:auto val="1"/>
        <c:lblAlgn val="ctr"/>
        <c:lblOffset val="100"/>
        <c:noMultiLvlLbl val="0"/>
      </c:catAx>
      <c:valAx>
        <c:axId val="119056640"/>
        <c:scaling>
          <c:orientation val="minMax"/>
        </c:scaling>
        <c:delete val="0"/>
        <c:axPos val="l"/>
        <c:numFmt formatCode="0%" sourceLinked="1"/>
        <c:majorTickMark val="out"/>
        <c:minorTickMark val="none"/>
        <c:tickLblPos val="nextTo"/>
        <c:crossAx val="119055104"/>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4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12365813648293963"/>
          <c:y val="3.5917218059449446E-2"/>
          <c:w val="0.66785640857392825"/>
          <c:h val="0.84335797707581805"/>
        </c:manualLayout>
      </c:layout>
      <c:barChart>
        <c:barDir val="col"/>
        <c:grouping val="percentStacked"/>
        <c:varyColors val="0"/>
        <c:ser>
          <c:idx val="0"/>
          <c:order val="0"/>
          <c:tx>
            <c:strRef>
              <c:f>Sheet1!$B$1</c:f>
              <c:strCache>
                <c:ptCount val="1"/>
                <c:pt idx="0">
                  <c:v>No Charge after Deductible</c:v>
                </c:pt>
              </c:strCache>
            </c:strRef>
          </c:tx>
          <c:spPr>
            <a:solidFill>
              <a:schemeClr val="accent1"/>
            </a:solidFill>
            <a:ln>
              <a:solidFill>
                <a:schemeClr val="tx1"/>
              </a:solidFill>
            </a:ln>
          </c:spPr>
          <c:invertIfNegative val="0"/>
          <c:dLbls>
            <c:dLbl>
              <c:idx val="0"/>
              <c:layout>
                <c:manualLayout>
                  <c:x val="3.0864197530864196E-3"/>
                  <c:y val="-1.6836195965366927E-2"/>
                </c:manualLayout>
              </c:layout>
              <c:showLegendKey val="0"/>
              <c:showVal val="1"/>
              <c:showCatName val="0"/>
              <c:showSerName val="0"/>
              <c:showPercent val="0"/>
              <c:showBubbleSize val="0"/>
            </c:dLbl>
            <c:dLbl>
              <c:idx val="3"/>
              <c:delete val="1"/>
            </c:dLbl>
            <c:txPr>
              <a:bodyPr/>
              <a:lstStyle/>
              <a:p>
                <a:pPr algn="ctr">
                  <a:defRPr lang="en-US" sz="1050" b="0" i="0" u="none" strike="noStrike" kern="1200" baseline="0">
                    <a:solidFill>
                      <a:srgbClr val="FFFFFF"/>
                    </a:solidFill>
                    <a:latin typeface="+mn-lt"/>
                    <a:ea typeface="+mn-ea"/>
                    <a:cs typeface="+mn-cs"/>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0.37</c:v>
                </c:pt>
                <c:pt idx="1">
                  <c:v>0.17</c:v>
                </c:pt>
                <c:pt idx="2">
                  <c:v>0.15</c:v>
                </c:pt>
                <c:pt idx="3">
                  <c:v>0</c:v>
                </c:pt>
              </c:numCache>
            </c:numRef>
          </c:val>
        </c:ser>
        <c:ser>
          <c:idx val="1"/>
          <c:order val="1"/>
          <c:tx>
            <c:strRef>
              <c:f>Sheet1!$C$1</c:f>
              <c:strCache>
                <c:ptCount val="1"/>
                <c:pt idx="0">
                  <c:v>Copayment</c:v>
                </c:pt>
              </c:strCache>
            </c:strRef>
          </c:tx>
          <c:spPr>
            <a:solidFill>
              <a:schemeClr val="accent2"/>
            </a:solidFill>
            <a:ln>
              <a:solidFill>
                <a:schemeClr val="tx1"/>
              </a:solidFill>
            </a:ln>
          </c:spPr>
          <c:invertIfNegative val="0"/>
          <c:dLbls>
            <c:dLbl>
              <c:idx val="3"/>
              <c:layout>
                <c:manualLayout>
                  <c:x val="4.6296296296296294E-3"/>
                  <c:y val="-1.9642228626261415E-2"/>
                </c:manualLayout>
              </c:layout>
              <c:showLegendKey val="0"/>
              <c:showVal val="1"/>
              <c:showCatName val="0"/>
              <c:showSerName val="0"/>
              <c:showPercent val="0"/>
              <c:showBubbleSize val="0"/>
            </c:dLbl>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0.08</c:v>
                </c:pt>
                <c:pt idx="1">
                  <c:v>0.23</c:v>
                </c:pt>
                <c:pt idx="2">
                  <c:v>0.33</c:v>
                </c:pt>
                <c:pt idx="3">
                  <c:v>0.71</c:v>
                </c:pt>
              </c:numCache>
            </c:numRef>
          </c:val>
        </c:ser>
        <c:ser>
          <c:idx val="2"/>
          <c:order val="2"/>
          <c:tx>
            <c:strRef>
              <c:f>Sheet1!$D$1</c:f>
              <c:strCache>
                <c:ptCount val="1"/>
                <c:pt idx="0">
                  <c:v>Coinsurance</c:v>
                </c:pt>
              </c:strCache>
            </c:strRef>
          </c:tx>
          <c:spPr>
            <a:solidFill>
              <a:schemeClr val="accent3"/>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0.5</c:v>
                </c:pt>
                <c:pt idx="1">
                  <c:v>0.54</c:v>
                </c:pt>
                <c:pt idx="2">
                  <c:v>0.52</c:v>
                </c:pt>
                <c:pt idx="3">
                  <c:v>0.28999999999999998</c:v>
                </c:pt>
              </c:numCache>
            </c:numRef>
          </c:val>
        </c:ser>
        <c:ser>
          <c:idx val="3"/>
          <c:order val="3"/>
          <c:tx>
            <c:strRef>
              <c:f>Sheet1!$E$1</c:f>
              <c:strCache>
                <c:ptCount val="1"/>
                <c:pt idx="0">
                  <c:v>Copayment &amp; Coinsurance</c:v>
                </c:pt>
              </c:strCache>
            </c:strRef>
          </c:tx>
          <c:spPr>
            <a:solidFill>
              <a:schemeClr val="accent5"/>
            </a:solidFill>
            <a:ln>
              <a:solidFill>
                <a:schemeClr val="tx1"/>
              </a:solidFill>
            </a:ln>
          </c:spPr>
          <c:invertIfNegative val="0"/>
          <c:dLbls>
            <c:dLbl>
              <c:idx val="2"/>
              <c:delete val="1"/>
            </c:dLbl>
            <c:dLbl>
              <c:idx val="3"/>
              <c:delete val="1"/>
            </c:dLbl>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Sheet1!$E$2:$E$5</c:f>
              <c:numCache>
                <c:formatCode>0%</c:formatCode>
                <c:ptCount val="4"/>
                <c:pt idx="0">
                  <c:v>0.05</c:v>
                </c:pt>
                <c:pt idx="1">
                  <c:v>0.06</c:v>
                </c:pt>
                <c:pt idx="2">
                  <c:v>0</c:v>
                </c:pt>
                <c:pt idx="3">
                  <c:v>0</c:v>
                </c:pt>
              </c:numCache>
            </c:numRef>
          </c:val>
        </c:ser>
        <c:dLbls>
          <c:showLegendKey val="0"/>
          <c:showVal val="0"/>
          <c:showCatName val="0"/>
          <c:showSerName val="0"/>
          <c:showPercent val="0"/>
          <c:showBubbleSize val="0"/>
        </c:dLbls>
        <c:gapWidth val="150"/>
        <c:overlap val="100"/>
        <c:axId val="120257152"/>
        <c:axId val="120275328"/>
      </c:barChart>
      <c:catAx>
        <c:axId val="120257152"/>
        <c:scaling>
          <c:orientation val="minMax"/>
        </c:scaling>
        <c:delete val="0"/>
        <c:axPos val="b"/>
        <c:majorTickMark val="out"/>
        <c:minorTickMark val="none"/>
        <c:tickLblPos val="nextTo"/>
        <c:txPr>
          <a:bodyPr/>
          <a:lstStyle/>
          <a:p>
            <a:pPr>
              <a:defRPr sz="1400" b="1"/>
            </a:pPr>
            <a:endParaRPr lang="en-US"/>
          </a:p>
        </c:txPr>
        <c:crossAx val="120275328"/>
        <c:crosses val="autoZero"/>
        <c:auto val="1"/>
        <c:lblAlgn val="ctr"/>
        <c:lblOffset val="100"/>
        <c:noMultiLvlLbl val="0"/>
      </c:catAx>
      <c:valAx>
        <c:axId val="120275328"/>
        <c:scaling>
          <c:orientation val="minMax"/>
        </c:scaling>
        <c:delete val="0"/>
        <c:axPos val="l"/>
        <c:numFmt formatCode="0%" sourceLinked="1"/>
        <c:majorTickMark val="out"/>
        <c:minorTickMark val="none"/>
        <c:tickLblPos val="nextTo"/>
        <c:crossAx val="120257152"/>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spPr>
            <a:solidFill>
              <a:schemeClr val="bg1">
                <a:lumMod val="50000"/>
              </a:schemeClr>
            </a:solidFill>
            <a:ln>
              <a:solidFill>
                <a:schemeClr val="tx1"/>
              </a:solidFill>
            </a:ln>
          </c:spPr>
          <c:invertIfNegative val="0"/>
          <c:dLbls>
            <c:txPr>
              <a:bodyPr/>
              <a:lstStyle/>
              <a:p>
                <a:pPr>
                  <a:defRPr sz="1200"/>
                </a:pPr>
                <a:endParaRPr lang="en-US"/>
              </a:p>
            </c:txPr>
            <c:showLegendKey val="0"/>
            <c:showVal val="1"/>
            <c:showCatName val="0"/>
            <c:showSerName val="0"/>
            <c:showPercent val="0"/>
            <c:showBubbleSize val="0"/>
            <c:showLeaderLines val="0"/>
          </c:dLbls>
          <c:cat>
            <c:strRef>
              <c:f>Sheet1!$A$1:$E$1</c:f>
              <c:strCache>
                <c:ptCount val="5"/>
                <c:pt idx="0">
                  <c:v>$0 </c:v>
                </c:pt>
                <c:pt idx="1">
                  <c:v>&gt;0 - $1500</c:v>
                </c:pt>
                <c:pt idx="2">
                  <c:v>&gt;$1500 -$2500</c:v>
                </c:pt>
                <c:pt idx="3">
                  <c:v>&gt;$2500 - $4000</c:v>
                </c:pt>
                <c:pt idx="4">
                  <c:v>Over $4000</c:v>
                </c:pt>
              </c:strCache>
            </c:strRef>
          </c:cat>
          <c:val>
            <c:numRef>
              <c:f>Sheet1!$A$2:$E$2</c:f>
              <c:numCache>
                <c:formatCode>0%</c:formatCode>
                <c:ptCount val="5"/>
                <c:pt idx="0">
                  <c:v>0.02</c:v>
                </c:pt>
                <c:pt idx="1">
                  <c:v>7.0000000000000007E-2</c:v>
                </c:pt>
                <c:pt idx="2">
                  <c:v>0.31</c:v>
                </c:pt>
                <c:pt idx="3">
                  <c:v>0.43</c:v>
                </c:pt>
                <c:pt idx="4">
                  <c:v>0.17</c:v>
                </c:pt>
              </c:numCache>
            </c:numRef>
          </c:val>
        </c:ser>
        <c:dLbls>
          <c:showLegendKey val="0"/>
          <c:showVal val="0"/>
          <c:showCatName val="0"/>
          <c:showSerName val="0"/>
          <c:showPercent val="0"/>
          <c:showBubbleSize val="0"/>
        </c:dLbls>
        <c:gapWidth val="150"/>
        <c:axId val="101826944"/>
        <c:axId val="101828480"/>
      </c:barChart>
      <c:catAx>
        <c:axId val="101826944"/>
        <c:scaling>
          <c:orientation val="minMax"/>
        </c:scaling>
        <c:delete val="0"/>
        <c:axPos val="b"/>
        <c:numFmt formatCode="General" sourceLinked="1"/>
        <c:majorTickMark val="out"/>
        <c:minorTickMark val="none"/>
        <c:tickLblPos val="nextTo"/>
        <c:txPr>
          <a:bodyPr/>
          <a:lstStyle/>
          <a:p>
            <a:pPr>
              <a:defRPr sz="1200" b="1"/>
            </a:pPr>
            <a:endParaRPr lang="en-US"/>
          </a:p>
        </c:txPr>
        <c:crossAx val="101828480"/>
        <c:crosses val="autoZero"/>
        <c:auto val="1"/>
        <c:lblAlgn val="ctr"/>
        <c:lblOffset val="100"/>
        <c:noMultiLvlLbl val="0"/>
      </c:catAx>
      <c:valAx>
        <c:axId val="101828480"/>
        <c:scaling>
          <c:orientation val="minMax"/>
        </c:scaling>
        <c:delete val="0"/>
        <c:axPos val="l"/>
        <c:majorGridlines>
          <c:spPr>
            <a:ln>
              <a:noFill/>
            </a:ln>
          </c:spPr>
        </c:majorGridlines>
        <c:numFmt formatCode="0%" sourceLinked="1"/>
        <c:majorTickMark val="out"/>
        <c:minorTickMark val="none"/>
        <c:tickLblPos val="nextTo"/>
        <c:txPr>
          <a:bodyPr/>
          <a:lstStyle/>
          <a:p>
            <a:pPr>
              <a:defRPr sz="1200"/>
            </a:pPr>
            <a:endParaRPr lang="en-US"/>
          </a:p>
        </c:txPr>
        <c:crossAx val="10182694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5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Copayment</c:v>
                </c:pt>
              </c:strCache>
            </c:strRef>
          </c:tx>
          <c:spPr>
            <a:solidFill>
              <a:schemeClr val="accent1"/>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0.62</c:v>
                </c:pt>
                <c:pt idx="1">
                  <c:v>0.61</c:v>
                </c:pt>
                <c:pt idx="2">
                  <c:v>0.59</c:v>
                </c:pt>
                <c:pt idx="3">
                  <c:v>0.71</c:v>
                </c:pt>
              </c:numCache>
            </c:numRef>
          </c:val>
        </c:ser>
        <c:ser>
          <c:idx val="1"/>
          <c:order val="1"/>
          <c:tx>
            <c:strRef>
              <c:f>Sheet1!$C$1</c:f>
              <c:strCache>
                <c:ptCount val="1"/>
                <c:pt idx="0">
                  <c:v>Coinsurance</c:v>
                </c:pt>
              </c:strCache>
            </c:strRef>
          </c:tx>
          <c:spPr>
            <a:solidFill>
              <a:schemeClr val="accent4"/>
            </a:solidFill>
            <a:ln>
              <a:solidFill>
                <a:schemeClr val="tx1"/>
              </a:solidFill>
            </a:ln>
          </c:spPr>
          <c:invertIfNegative val="0"/>
          <c:dLbls>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0.38</c:v>
                </c:pt>
                <c:pt idx="1">
                  <c:v>0.28000000000000003</c:v>
                </c:pt>
                <c:pt idx="2">
                  <c:v>0.28000000000000003</c:v>
                </c:pt>
                <c:pt idx="3">
                  <c:v>0.28999999999999998</c:v>
                </c:pt>
              </c:numCache>
            </c:numRef>
          </c:val>
        </c:ser>
        <c:ser>
          <c:idx val="2"/>
          <c:order val="2"/>
          <c:tx>
            <c:strRef>
              <c:f>Sheet1!$D$1</c:f>
              <c:strCache>
                <c:ptCount val="1"/>
                <c:pt idx="0">
                  <c:v>Copayment and Coinsurance</c:v>
                </c:pt>
              </c:strCache>
            </c:strRef>
          </c:tx>
          <c:spPr>
            <a:solidFill>
              <a:schemeClr val="accent5"/>
            </a:solidFill>
            <a:ln>
              <a:solidFill>
                <a:schemeClr val="tx1"/>
              </a:solidFill>
            </a:ln>
          </c:spPr>
          <c:invertIfNegative val="0"/>
          <c:dLbls>
            <c:dLbl>
              <c:idx val="0"/>
              <c:delete val="1"/>
            </c:dLbl>
            <c:dLbl>
              <c:idx val="3"/>
              <c:delete val="1"/>
            </c:dLbl>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c:v>
                </c:pt>
                <c:pt idx="1">
                  <c:v>0.11</c:v>
                </c:pt>
                <c:pt idx="2">
                  <c:v>0.13</c:v>
                </c:pt>
                <c:pt idx="3">
                  <c:v>0</c:v>
                </c:pt>
              </c:numCache>
            </c:numRef>
          </c:val>
        </c:ser>
        <c:dLbls>
          <c:showLegendKey val="0"/>
          <c:showVal val="0"/>
          <c:showCatName val="0"/>
          <c:showSerName val="0"/>
          <c:showPercent val="0"/>
          <c:showBubbleSize val="0"/>
        </c:dLbls>
        <c:gapWidth val="150"/>
        <c:overlap val="100"/>
        <c:axId val="120312576"/>
        <c:axId val="120314112"/>
      </c:barChart>
      <c:catAx>
        <c:axId val="120312576"/>
        <c:scaling>
          <c:orientation val="minMax"/>
        </c:scaling>
        <c:delete val="0"/>
        <c:axPos val="b"/>
        <c:majorTickMark val="out"/>
        <c:minorTickMark val="none"/>
        <c:tickLblPos val="nextTo"/>
        <c:txPr>
          <a:bodyPr/>
          <a:lstStyle/>
          <a:p>
            <a:pPr>
              <a:defRPr sz="1400" b="1"/>
            </a:pPr>
            <a:endParaRPr lang="en-US"/>
          </a:p>
        </c:txPr>
        <c:crossAx val="120314112"/>
        <c:crosses val="autoZero"/>
        <c:auto val="1"/>
        <c:lblAlgn val="ctr"/>
        <c:lblOffset val="100"/>
        <c:noMultiLvlLbl val="0"/>
      </c:catAx>
      <c:valAx>
        <c:axId val="120314112"/>
        <c:scaling>
          <c:orientation val="minMax"/>
        </c:scaling>
        <c:delete val="0"/>
        <c:axPos val="l"/>
        <c:numFmt formatCode="0%" sourceLinked="1"/>
        <c:majorTickMark val="out"/>
        <c:minorTickMark val="none"/>
        <c:tickLblPos val="nextTo"/>
        <c:crossAx val="120312576"/>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5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Series 1</c:v>
                </c:pt>
              </c:strCache>
            </c:strRef>
          </c:tx>
          <c:invertIfNegative val="0"/>
          <c:dPt>
            <c:idx val="0"/>
            <c:invertIfNegative val="0"/>
            <c:bubble3D val="0"/>
            <c:spPr>
              <a:solidFill>
                <a:schemeClr val="bg2">
                  <a:lumMod val="50000"/>
                </a:schemeClr>
              </a:solidFill>
              <a:ln>
                <a:solidFill>
                  <a:schemeClr val="tx1"/>
                </a:solidFill>
              </a:ln>
            </c:spPr>
          </c:dPt>
          <c:dPt>
            <c:idx val="1"/>
            <c:invertIfNegative val="0"/>
            <c:bubble3D val="0"/>
            <c:spPr>
              <a:solidFill>
                <a:schemeClr val="bg1">
                  <a:lumMod val="50000"/>
                </a:schemeClr>
              </a:solidFill>
              <a:ln>
                <a:solidFill>
                  <a:schemeClr val="tx1"/>
                </a:solidFill>
              </a:ln>
            </c:spPr>
          </c:dPt>
          <c:dPt>
            <c:idx val="2"/>
            <c:invertIfNegative val="0"/>
            <c:bubble3D val="0"/>
            <c:spPr>
              <a:solidFill>
                <a:schemeClr val="bg2">
                  <a:lumMod val="40000"/>
                  <a:lumOff val="60000"/>
                </a:schemeClr>
              </a:solidFill>
              <a:ln>
                <a:solidFill>
                  <a:schemeClr val="tx1"/>
                </a:solidFill>
              </a:ln>
            </c:spPr>
          </c:dPt>
          <c:dPt>
            <c:idx val="3"/>
            <c:invertIfNegative val="0"/>
            <c:bubble3D val="0"/>
            <c:spPr>
              <a:solidFill>
                <a:schemeClr val="bg1">
                  <a:lumMod val="85000"/>
                </a:schemeClr>
              </a:solidFill>
              <a:ln>
                <a:solidFill>
                  <a:schemeClr val="tx1"/>
                </a:solidFill>
              </a:ln>
            </c:spPr>
          </c:dPt>
          <c:dLbls>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124</c:v>
                </c:pt>
                <c:pt idx="1">
                  <c:v>98</c:v>
                </c:pt>
                <c:pt idx="2">
                  <c:v>83</c:v>
                </c:pt>
                <c:pt idx="3">
                  <c:v>66</c:v>
                </c:pt>
              </c:numCache>
            </c:numRef>
          </c:val>
        </c:ser>
        <c:dLbls>
          <c:showLegendKey val="0"/>
          <c:showVal val="0"/>
          <c:showCatName val="0"/>
          <c:showSerName val="0"/>
          <c:showPercent val="0"/>
          <c:showBubbleSize val="0"/>
        </c:dLbls>
        <c:gapWidth val="150"/>
        <c:axId val="120465280"/>
        <c:axId val="120466816"/>
      </c:barChart>
      <c:catAx>
        <c:axId val="120465280"/>
        <c:scaling>
          <c:orientation val="minMax"/>
        </c:scaling>
        <c:delete val="0"/>
        <c:axPos val="b"/>
        <c:majorTickMark val="out"/>
        <c:minorTickMark val="none"/>
        <c:tickLblPos val="nextTo"/>
        <c:txPr>
          <a:bodyPr/>
          <a:lstStyle/>
          <a:p>
            <a:pPr>
              <a:defRPr sz="1400" b="1"/>
            </a:pPr>
            <a:endParaRPr lang="en-US"/>
          </a:p>
        </c:txPr>
        <c:crossAx val="120466816"/>
        <c:crosses val="autoZero"/>
        <c:auto val="1"/>
        <c:lblAlgn val="ctr"/>
        <c:lblOffset val="100"/>
        <c:noMultiLvlLbl val="0"/>
      </c:catAx>
      <c:valAx>
        <c:axId val="120466816"/>
        <c:scaling>
          <c:orientation val="minMax"/>
        </c:scaling>
        <c:delete val="0"/>
        <c:axPos val="l"/>
        <c:numFmt formatCode="&quot;$&quot;#,##0" sourceLinked="1"/>
        <c:majorTickMark val="out"/>
        <c:minorTickMark val="none"/>
        <c:tickLblPos val="nextTo"/>
        <c:crossAx val="120465280"/>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5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$50 or less</c:v>
                </c:pt>
              </c:strCache>
            </c:strRef>
          </c:tx>
          <c:spPr>
            <a:solidFill>
              <a:schemeClr val="accent1"/>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0.04</c:v>
                </c:pt>
                <c:pt idx="1">
                  <c:v>0.04</c:v>
                </c:pt>
                <c:pt idx="2">
                  <c:v>7.0000000000000007E-2</c:v>
                </c:pt>
                <c:pt idx="3">
                  <c:v>0.28999999999999998</c:v>
                </c:pt>
              </c:numCache>
            </c:numRef>
          </c:val>
        </c:ser>
        <c:ser>
          <c:idx val="1"/>
          <c:order val="1"/>
          <c:tx>
            <c:strRef>
              <c:f>Sheet1!$C$1</c:f>
              <c:strCache>
                <c:ptCount val="1"/>
                <c:pt idx="0">
                  <c:v>&gt;$50 - $75</c:v>
                </c:pt>
              </c:strCache>
            </c:strRef>
          </c:tx>
          <c:spPr>
            <a:solidFill>
              <a:schemeClr val="accent2"/>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0.15</c:v>
                </c:pt>
                <c:pt idx="1">
                  <c:v>0.24</c:v>
                </c:pt>
                <c:pt idx="2">
                  <c:v>0.51</c:v>
                </c:pt>
                <c:pt idx="3">
                  <c:v>0.6</c:v>
                </c:pt>
              </c:numCache>
            </c:numRef>
          </c:val>
        </c:ser>
        <c:ser>
          <c:idx val="2"/>
          <c:order val="2"/>
          <c:tx>
            <c:strRef>
              <c:f>Sheet1!$D$1</c:f>
              <c:strCache>
                <c:ptCount val="1"/>
                <c:pt idx="0">
                  <c:v>&gt;$75 - $100</c:v>
                </c:pt>
              </c:strCache>
            </c:strRef>
          </c:tx>
          <c:spPr>
            <a:solidFill>
              <a:schemeClr val="accent3"/>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0.26</c:v>
                </c:pt>
                <c:pt idx="1">
                  <c:v>0.42</c:v>
                </c:pt>
                <c:pt idx="2">
                  <c:v>0.3</c:v>
                </c:pt>
                <c:pt idx="3">
                  <c:v>0.09</c:v>
                </c:pt>
              </c:numCache>
            </c:numRef>
          </c:val>
        </c:ser>
        <c:ser>
          <c:idx val="3"/>
          <c:order val="3"/>
          <c:tx>
            <c:strRef>
              <c:f>Sheet1!$E$1</c:f>
              <c:strCache>
                <c:ptCount val="1"/>
                <c:pt idx="0">
                  <c:v>&gt;$100 - $150</c:v>
                </c:pt>
              </c:strCache>
            </c:strRef>
          </c:tx>
          <c:spPr>
            <a:solidFill>
              <a:schemeClr val="accent4"/>
            </a:solidFill>
            <a:ln>
              <a:solidFill>
                <a:schemeClr val="tx1"/>
              </a:solidFill>
            </a:ln>
          </c:spPr>
          <c:invertIfNegative val="0"/>
          <c:dLbls>
            <c:dLbl>
              <c:idx val="3"/>
              <c:delete val="1"/>
            </c:dLbl>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Sheet1!$E$2:$E$5</c:f>
              <c:numCache>
                <c:formatCode>0%</c:formatCode>
                <c:ptCount val="4"/>
                <c:pt idx="0">
                  <c:v>0.36</c:v>
                </c:pt>
                <c:pt idx="1">
                  <c:v>0.27</c:v>
                </c:pt>
                <c:pt idx="2">
                  <c:v>0.09</c:v>
                </c:pt>
                <c:pt idx="3">
                  <c:v>0</c:v>
                </c:pt>
              </c:numCache>
            </c:numRef>
          </c:val>
        </c:ser>
        <c:ser>
          <c:idx val="4"/>
          <c:order val="4"/>
          <c:tx>
            <c:strRef>
              <c:f>Sheet1!$F$1</c:f>
              <c:strCache>
                <c:ptCount val="1"/>
                <c:pt idx="0">
                  <c:v>Over $150</c:v>
                </c:pt>
              </c:strCache>
            </c:strRef>
          </c:tx>
          <c:spPr>
            <a:solidFill>
              <a:schemeClr val="accent5"/>
            </a:solidFill>
            <a:ln>
              <a:solidFill>
                <a:schemeClr val="tx1"/>
              </a:solidFill>
            </a:ln>
          </c:spPr>
          <c:invertIfNegative val="0"/>
          <c:dLbls>
            <c:dLbl>
              <c:idx val="3"/>
              <c:layout/>
              <c:dLblPos val="inBase"/>
              <c:showLegendKey val="0"/>
              <c:showVal val="1"/>
              <c:showCatName val="0"/>
              <c:showSerName val="0"/>
              <c:showPercent val="0"/>
              <c:showBubbleSize val="0"/>
            </c:dLbl>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Sheet1!$F$2:$F$5</c:f>
              <c:numCache>
                <c:formatCode>0%</c:formatCode>
                <c:ptCount val="4"/>
                <c:pt idx="0">
                  <c:v>0.2</c:v>
                </c:pt>
                <c:pt idx="1">
                  <c:v>0.03</c:v>
                </c:pt>
                <c:pt idx="2">
                  <c:v>0.03</c:v>
                </c:pt>
                <c:pt idx="3">
                  <c:v>0.02</c:v>
                </c:pt>
              </c:numCache>
            </c:numRef>
          </c:val>
        </c:ser>
        <c:dLbls>
          <c:showLegendKey val="0"/>
          <c:showVal val="0"/>
          <c:showCatName val="0"/>
          <c:showSerName val="0"/>
          <c:showPercent val="0"/>
          <c:showBubbleSize val="0"/>
        </c:dLbls>
        <c:gapWidth val="150"/>
        <c:overlap val="100"/>
        <c:axId val="120611584"/>
        <c:axId val="120613120"/>
      </c:barChart>
      <c:catAx>
        <c:axId val="120611584"/>
        <c:scaling>
          <c:orientation val="minMax"/>
        </c:scaling>
        <c:delete val="0"/>
        <c:axPos val="b"/>
        <c:majorTickMark val="out"/>
        <c:minorTickMark val="none"/>
        <c:tickLblPos val="nextTo"/>
        <c:txPr>
          <a:bodyPr/>
          <a:lstStyle/>
          <a:p>
            <a:pPr>
              <a:defRPr b="1"/>
            </a:pPr>
            <a:endParaRPr lang="en-US"/>
          </a:p>
        </c:txPr>
        <c:crossAx val="120613120"/>
        <c:crosses val="autoZero"/>
        <c:auto val="1"/>
        <c:lblAlgn val="ctr"/>
        <c:lblOffset val="100"/>
        <c:noMultiLvlLbl val="0"/>
      </c:catAx>
      <c:valAx>
        <c:axId val="120613120"/>
        <c:scaling>
          <c:orientation val="minMax"/>
        </c:scaling>
        <c:delete val="0"/>
        <c:axPos val="l"/>
        <c:numFmt formatCode="0%" sourceLinked="1"/>
        <c:majorTickMark val="out"/>
        <c:minorTickMark val="none"/>
        <c:tickLblPos val="nextTo"/>
        <c:crossAx val="120611584"/>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5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Series 1</c:v>
                </c:pt>
              </c:strCache>
            </c:strRef>
          </c:tx>
          <c:spPr>
            <a:ln>
              <a:solidFill>
                <a:schemeClr val="tx1"/>
              </a:solidFill>
            </a:ln>
          </c:spPr>
          <c:invertIfNegative val="0"/>
          <c:dPt>
            <c:idx val="0"/>
            <c:invertIfNegative val="0"/>
            <c:bubble3D val="0"/>
            <c:spPr>
              <a:solidFill>
                <a:schemeClr val="bg2">
                  <a:lumMod val="50000"/>
                </a:schemeClr>
              </a:solidFill>
              <a:ln>
                <a:solidFill>
                  <a:schemeClr val="tx1"/>
                </a:solidFill>
              </a:ln>
            </c:spPr>
          </c:dPt>
          <c:dPt>
            <c:idx val="1"/>
            <c:invertIfNegative val="0"/>
            <c:bubble3D val="0"/>
            <c:spPr>
              <a:solidFill>
                <a:schemeClr val="bg1">
                  <a:lumMod val="50000"/>
                </a:schemeClr>
              </a:solidFill>
              <a:ln>
                <a:solidFill>
                  <a:schemeClr val="tx1"/>
                </a:solidFill>
              </a:ln>
            </c:spPr>
          </c:dPt>
          <c:dPt>
            <c:idx val="2"/>
            <c:invertIfNegative val="0"/>
            <c:bubble3D val="0"/>
            <c:spPr>
              <a:solidFill>
                <a:schemeClr val="bg2">
                  <a:lumMod val="40000"/>
                  <a:lumOff val="60000"/>
                </a:schemeClr>
              </a:solidFill>
              <a:ln>
                <a:solidFill>
                  <a:schemeClr val="tx1"/>
                </a:solidFill>
              </a:ln>
            </c:spPr>
          </c:dPt>
          <c:dPt>
            <c:idx val="3"/>
            <c:invertIfNegative val="0"/>
            <c:bubble3D val="0"/>
            <c:spPr>
              <a:solidFill>
                <a:schemeClr val="bg1">
                  <a:lumMod val="85000"/>
                </a:schemeClr>
              </a:solidFill>
              <a:ln>
                <a:solidFill>
                  <a:schemeClr val="tx1"/>
                </a:solidFill>
              </a:ln>
            </c:spPr>
          </c:dPt>
          <c:dLbls>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0.37</c:v>
                </c:pt>
                <c:pt idx="1">
                  <c:v>0.34</c:v>
                </c:pt>
                <c:pt idx="2">
                  <c:v>0.32</c:v>
                </c:pt>
                <c:pt idx="3">
                  <c:v>0.37</c:v>
                </c:pt>
              </c:numCache>
            </c:numRef>
          </c:val>
        </c:ser>
        <c:dLbls>
          <c:showLegendKey val="0"/>
          <c:showVal val="0"/>
          <c:showCatName val="0"/>
          <c:showSerName val="0"/>
          <c:showPercent val="0"/>
          <c:showBubbleSize val="0"/>
        </c:dLbls>
        <c:gapWidth val="150"/>
        <c:axId val="121062144"/>
        <c:axId val="121063680"/>
      </c:barChart>
      <c:catAx>
        <c:axId val="121062144"/>
        <c:scaling>
          <c:orientation val="minMax"/>
        </c:scaling>
        <c:delete val="0"/>
        <c:axPos val="b"/>
        <c:majorTickMark val="out"/>
        <c:minorTickMark val="none"/>
        <c:tickLblPos val="nextTo"/>
        <c:txPr>
          <a:bodyPr/>
          <a:lstStyle/>
          <a:p>
            <a:pPr>
              <a:defRPr b="1"/>
            </a:pPr>
            <a:endParaRPr lang="en-US"/>
          </a:p>
        </c:txPr>
        <c:crossAx val="121063680"/>
        <c:crosses val="autoZero"/>
        <c:auto val="1"/>
        <c:lblAlgn val="ctr"/>
        <c:lblOffset val="100"/>
        <c:noMultiLvlLbl val="0"/>
      </c:catAx>
      <c:valAx>
        <c:axId val="121063680"/>
        <c:scaling>
          <c:orientation val="minMax"/>
        </c:scaling>
        <c:delete val="0"/>
        <c:axPos val="l"/>
        <c:numFmt formatCode="0%" sourceLinked="1"/>
        <c:majorTickMark val="out"/>
        <c:minorTickMark val="none"/>
        <c:tickLblPos val="nextTo"/>
        <c:crossAx val="121062144"/>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5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10% or less</c:v>
                </c:pt>
              </c:strCache>
            </c:strRef>
          </c:tx>
          <c:spPr>
            <a:solidFill>
              <a:schemeClr val="accent1"/>
            </a:solidFill>
            <a:ln>
              <a:solidFill>
                <a:schemeClr val="tx1"/>
              </a:solidFill>
            </a:ln>
          </c:spPr>
          <c:invertIfNegative val="0"/>
          <c:dLbls>
            <c:dLbl>
              <c:idx val="3"/>
              <c:delete val="1"/>
            </c:dLbl>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0.03</c:v>
                </c:pt>
                <c:pt idx="1">
                  <c:v>0.06</c:v>
                </c:pt>
                <c:pt idx="2">
                  <c:v>0.12</c:v>
                </c:pt>
                <c:pt idx="3">
                  <c:v>0</c:v>
                </c:pt>
              </c:numCache>
            </c:numRef>
          </c:val>
        </c:ser>
        <c:ser>
          <c:idx val="1"/>
          <c:order val="1"/>
          <c:tx>
            <c:strRef>
              <c:f>Sheet1!$C$1</c:f>
              <c:strCache>
                <c:ptCount val="1"/>
                <c:pt idx="0">
                  <c:v>&gt;10% - 20%</c:v>
                </c:pt>
              </c:strCache>
            </c:strRef>
          </c:tx>
          <c:spPr>
            <a:solidFill>
              <a:schemeClr val="accent2"/>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0.21</c:v>
                </c:pt>
                <c:pt idx="1">
                  <c:v>0.33</c:v>
                </c:pt>
                <c:pt idx="2">
                  <c:v>0.32</c:v>
                </c:pt>
                <c:pt idx="3">
                  <c:v>0.06</c:v>
                </c:pt>
              </c:numCache>
            </c:numRef>
          </c:val>
        </c:ser>
        <c:ser>
          <c:idx val="2"/>
          <c:order val="2"/>
          <c:tx>
            <c:strRef>
              <c:f>Sheet1!$D$1</c:f>
              <c:strCache>
                <c:ptCount val="1"/>
                <c:pt idx="0">
                  <c:v>&gt;20% - 30%</c:v>
                </c:pt>
              </c:strCache>
            </c:strRef>
          </c:tx>
          <c:spPr>
            <a:solidFill>
              <a:schemeClr val="accent3"/>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0.13</c:v>
                </c:pt>
                <c:pt idx="1">
                  <c:v>0.14000000000000001</c:v>
                </c:pt>
                <c:pt idx="2">
                  <c:v>0.08</c:v>
                </c:pt>
                <c:pt idx="3">
                  <c:v>0.11</c:v>
                </c:pt>
              </c:numCache>
            </c:numRef>
          </c:val>
        </c:ser>
        <c:ser>
          <c:idx val="3"/>
          <c:order val="3"/>
          <c:tx>
            <c:strRef>
              <c:f>Sheet1!$E$1</c:f>
              <c:strCache>
                <c:ptCount val="1"/>
                <c:pt idx="0">
                  <c:v>&gt;30% - 50%</c:v>
                </c:pt>
              </c:strCache>
            </c:strRef>
          </c:tx>
          <c:spPr>
            <a:solidFill>
              <a:schemeClr val="accent4"/>
            </a:solidFill>
            <a:ln>
              <a:solidFill>
                <a:schemeClr val="tx1"/>
              </a:solidFill>
            </a:ln>
          </c:spPr>
          <c:invertIfNegative val="0"/>
          <c:dLbls>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Sheet1!$E$2:$E$5</c:f>
              <c:numCache>
                <c:formatCode>0%</c:formatCode>
                <c:ptCount val="4"/>
                <c:pt idx="0">
                  <c:v>0.61</c:v>
                </c:pt>
                <c:pt idx="1">
                  <c:v>0.45</c:v>
                </c:pt>
                <c:pt idx="2">
                  <c:v>0.48</c:v>
                </c:pt>
                <c:pt idx="3">
                  <c:v>0.83</c:v>
                </c:pt>
              </c:numCache>
            </c:numRef>
          </c:val>
        </c:ser>
        <c:ser>
          <c:idx val="4"/>
          <c:order val="4"/>
          <c:tx>
            <c:strRef>
              <c:f>Sheet1!$F$1</c:f>
              <c:strCache>
                <c:ptCount val="1"/>
                <c:pt idx="0">
                  <c:v>Greater than 50%</c:v>
                </c:pt>
              </c:strCache>
            </c:strRef>
          </c:tx>
          <c:spPr>
            <a:solidFill>
              <a:schemeClr val="accent6"/>
            </a:solidFill>
            <a:ln>
              <a:solidFill>
                <a:schemeClr val="tx1"/>
              </a:solidFill>
            </a:ln>
          </c:spPr>
          <c:invertIfNegative val="0"/>
          <c:dLbls>
            <c:dLbl>
              <c:idx val="0"/>
              <c:layout/>
              <c:dLblPos val="inBase"/>
              <c:showLegendKey val="0"/>
              <c:showVal val="1"/>
              <c:showCatName val="0"/>
              <c:showSerName val="0"/>
              <c:showPercent val="0"/>
              <c:showBubbleSize val="0"/>
            </c:dLbl>
            <c:dLbl>
              <c:idx val="1"/>
              <c:layout/>
              <c:dLblPos val="inBase"/>
              <c:showLegendKey val="0"/>
              <c:showVal val="1"/>
              <c:showCatName val="0"/>
              <c:showSerName val="0"/>
              <c:showPercent val="0"/>
              <c:showBubbleSize val="0"/>
            </c:dLbl>
            <c:dLbl>
              <c:idx val="2"/>
              <c:delete val="1"/>
            </c:dLbl>
            <c:dLbl>
              <c:idx val="3"/>
              <c:delete val="1"/>
            </c:dLbl>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Sheet1!$F$2:$F$5</c:f>
              <c:numCache>
                <c:formatCode>0%</c:formatCode>
                <c:ptCount val="4"/>
                <c:pt idx="0">
                  <c:v>0.02</c:v>
                </c:pt>
                <c:pt idx="1">
                  <c:v>0.01</c:v>
                </c:pt>
                <c:pt idx="2">
                  <c:v>0</c:v>
                </c:pt>
                <c:pt idx="3">
                  <c:v>0</c:v>
                </c:pt>
              </c:numCache>
            </c:numRef>
          </c:val>
        </c:ser>
        <c:dLbls>
          <c:showLegendKey val="0"/>
          <c:showVal val="0"/>
          <c:showCatName val="0"/>
          <c:showSerName val="0"/>
          <c:showPercent val="0"/>
          <c:showBubbleSize val="0"/>
        </c:dLbls>
        <c:gapWidth val="150"/>
        <c:overlap val="100"/>
        <c:axId val="120728960"/>
        <c:axId val="120747136"/>
      </c:barChart>
      <c:catAx>
        <c:axId val="120728960"/>
        <c:scaling>
          <c:orientation val="minMax"/>
        </c:scaling>
        <c:delete val="0"/>
        <c:axPos val="b"/>
        <c:majorTickMark val="out"/>
        <c:minorTickMark val="none"/>
        <c:tickLblPos val="nextTo"/>
        <c:txPr>
          <a:bodyPr/>
          <a:lstStyle/>
          <a:p>
            <a:pPr>
              <a:defRPr b="1"/>
            </a:pPr>
            <a:endParaRPr lang="en-US"/>
          </a:p>
        </c:txPr>
        <c:crossAx val="120747136"/>
        <c:crosses val="autoZero"/>
        <c:auto val="1"/>
        <c:lblAlgn val="ctr"/>
        <c:lblOffset val="100"/>
        <c:noMultiLvlLbl val="0"/>
      </c:catAx>
      <c:valAx>
        <c:axId val="120747136"/>
        <c:scaling>
          <c:orientation val="minMax"/>
        </c:scaling>
        <c:delete val="0"/>
        <c:axPos val="l"/>
        <c:numFmt formatCode="0%" sourceLinked="1"/>
        <c:majorTickMark val="out"/>
        <c:minorTickMark val="none"/>
        <c:tickLblPos val="nextTo"/>
        <c:crossAx val="120728960"/>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5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6.3839025037600639E-2"/>
          <c:y val="3.4584463019251374E-2"/>
          <c:w val="0.70983289834557195"/>
          <c:h val="0.88469503617241241"/>
        </c:manualLayout>
      </c:layout>
      <c:barChart>
        <c:barDir val="col"/>
        <c:grouping val="percentStacked"/>
        <c:varyColors val="0"/>
        <c:ser>
          <c:idx val="0"/>
          <c:order val="0"/>
          <c:tx>
            <c:strRef>
              <c:f>Sheet1!$B$1</c:f>
              <c:strCache>
                <c:ptCount val="1"/>
                <c:pt idx="0">
                  <c:v>No Charge after Deductible</c:v>
                </c:pt>
              </c:strCache>
            </c:strRef>
          </c:tx>
          <c:spPr>
            <a:solidFill>
              <a:schemeClr val="accent1"/>
            </a:solidFill>
            <a:ln>
              <a:solidFill>
                <a:schemeClr val="tx1"/>
              </a:solidFill>
            </a:ln>
          </c:spPr>
          <c:invertIfNegative val="0"/>
          <c:dLbls>
            <c:dLbl>
              <c:idx val="3"/>
              <c:delete val="1"/>
            </c:dLbl>
            <c:txPr>
              <a:bodyPr/>
              <a:lstStyle/>
              <a:p>
                <a:pPr algn="ctr">
                  <a:defRPr lang="en-US" sz="1050" b="0" i="0" u="none" strike="noStrike" kern="1200" baseline="0">
                    <a:solidFill>
                      <a:srgbClr val="FFFFFF"/>
                    </a:solidFill>
                    <a:latin typeface="+mn-lt"/>
                    <a:ea typeface="+mn-ea"/>
                    <a:cs typeface="+mn-cs"/>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0.38</c:v>
                </c:pt>
                <c:pt idx="1">
                  <c:v>0.18</c:v>
                </c:pt>
                <c:pt idx="2">
                  <c:v>0.15</c:v>
                </c:pt>
                <c:pt idx="3">
                  <c:v>0</c:v>
                </c:pt>
              </c:numCache>
            </c:numRef>
          </c:val>
        </c:ser>
        <c:ser>
          <c:idx val="1"/>
          <c:order val="1"/>
          <c:tx>
            <c:strRef>
              <c:f>Sheet1!$C$1</c:f>
              <c:strCache>
                <c:ptCount val="1"/>
                <c:pt idx="0">
                  <c:v>Copayment</c:v>
                </c:pt>
              </c:strCache>
            </c:strRef>
          </c:tx>
          <c:spPr>
            <a:solidFill>
              <a:schemeClr val="accent2"/>
            </a:solidFill>
            <a:ln>
              <a:solidFill>
                <a:schemeClr val="tx1"/>
              </a:solidFill>
            </a:ln>
          </c:spPr>
          <c:invertIfNegative val="0"/>
          <c:dLbls>
            <c:dLbl>
              <c:idx val="3"/>
              <c:layout/>
              <c:dLblPos val="ctr"/>
              <c:showLegendKey val="0"/>
              <c:showVal val="1"/>
              <c:showCatName val="0"/>
              <c:showSerName val="0"/>
              <c:showPercent val="0"/>
              <c:showBubbleSize val="0"/>
            </c:dLbl>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0.05</c:v>
                </c:pt>
                <c:pt idx="1">
                  <c:v>0.12</c:v>
                </c:pt>
                <c:pt idx="2">
                  <c:v>0.14000000000000001</c:v>
                </c:pt>
                <c:pt idx="3">
                  <c:v>0.47</c:v>
                </c:pt>
              </c:numCache>
            </c:numRef>
          </c:val>
        </c:ser>
        <c:ser>
          <c:idx val="2"/>
          <c:order val="2"/>
          <c:tx>
            <c:strRef>
              <c:f>Sheet1!$D$1</c:f>
              <c:strCache>
                <c:ptCount val="1"/>
                <c:pt idx="0">
                  <c:v>Coinsurance</c:v>
                </c:pt>
              </c:strCache>
            </c:strRef>
          </c:tx>
          <c:spPr>
            <a:solidFill>
              <a:schemeClr val="accent4"/>
            </a:solidFill>
            <a:ln>
              <a:solidFill>
                <a:schemeClr val="tx1"/>
              </a:solidFill>
            </a:ln>
          </c:spPr>
          <c:invertIfNegative val="0"/>
          <c:dLbls>
            <c:dLbl>
              <c:idx val="3"/>
              <c:layout>
                <c:manualLayout>
                  <c:x val="-1.4044943820224719E-3"/>
                  <c:y val="-1.964244957371503E-2"/>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0.52</c:v>
                </c:pt>
                <c:pt idx="1">
                  <c:v>0.63</c:v>
                </c:pt>
                <c:pt idx="2">
                  <c:v>0.7</c:v>
                </c:pt>
                <c:pt idx="3">
                  <c:v>0.53</c:v>
                </c:pt>
              </c:numCache>
            </c:numRef>
          </c:val>
        </c:ser>
        <c:ser>
          <c:idx val="3"/>
          <c:order val="3"/>
          <c:tx>
            <c:strRef>
              <c:f>Sheet1!$E$1</c:f>
              <c:strCache>
                <c:ptCount val="1"/>
                <c:pt idx="0">
                  <c:v>Copayment and Coinsurance</c:v>
                </c:pt>
              </c:strCache>
            </c:strRef>
          </c:tx>
          <c:spPr>
            <a:solidFill>
              <a:schemeClr val="accent5"/>
            </a:solidFill>
            <a:ln>
              <a:solidFill>
                <a:schemeClr val="tx1"/>
              </a:solidFill>
            </a:ln>
          </c:spPr>
          <c:invertIfNegative val="0"/>
          <c:dLbls>
            <c:dLbl>
              <c:idx val="2"/>
              <c:layout/>
              <c:dLblPos val="inBase"/>
              <c:showLegendKey val="0"/>
              <c:showVal val="1"/>
              <c:showCatName val="0"/>
              <c:showSerName val="0"/>
              <c:showPercent val="0"/>
              <c:showBubbleSize val="0"/>
            </c:dLbl>
            <c:dLbl>
              <c:idx val="3"/>
              <c:delete val="1"/>
            </c:dLbl>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Sheet1!$E$2:$E$5</c:f>
              <c:numCache>
                <c:formatCode>0%</c:formatCode>
                <c:ptCount val="4"/>
                <c:pt idx="0">
                  <c:v>0.05</c:v>
                </c:pt>
                <c:pt idx="1">
                  <c:v>7.0000000000000007E-2</c:v>
                </c:pt>
                <c:pt idx="2">
                  <c:v>0.01</c:v>
                </c:pt>
                <c:pt idx="3">
                  <c:v>0</c:v>
                </c:pt>
              </c:numCache>
            </c:numRef>
          </c:val>
        </c:ser>
        <c:dLbls>
          <c:showLegendKey val="0"/>
          <c:showVal val="0"/>
          <c:showCatName val="0"/>
          <c:showSerName val="0"/>
          <c:showPercent val="0"/>
          <c:showBubbleSize val="0"/>
        </c:dLbls>
        <c:gapWidth val="150"/>
        <c:overlap val="100"/>
        <c:axId val="120972800"/>
        <c:axId val="120974336"/>
      </c:barChart>
      <c:catAx>
        <c:axId val="120972800"/>
        <c:scaling>
          <c:orientation val="minMax"/>
        </c:scaling>
        <c:delete val="0"/>
        <c:axPos val="b"/>
        <c:majorTickMark val="out"/>
        <c:minorTickMark val="none"/>
        <c:tickLblPos val="nextTo"/>
        <c:txPr>
          <a:bodyPr/>
          <a:lstStyle/>
          <a:p>
            <a:pPr>
              <a:defRPr b="1"/>
            </a:pPr>
            <a:endParaRPr lang="en-US"/>
          </a:p>
        </c:txPr>
        <c:crossAx val="120974336"/>
        <c:crosses val="autoZero"/>
        <c:auto val="1"/>
        <c:lblAlgn val="ctr"/>
        <c:lblOffset val="100"/>
        <c:noMultiLvlLbl val="0"/>
      </c:catAx>
      <c:valAx>
        <c:axId val="120974336"/>
        <c:scaling>
          <c:orientation val="minMax"/>
        </c:scaling>
        <c:delete val="0"/>
        <c:axPos val="l"/>
        <c:numFmt formatCode="0%" sourceLinked="1"/>
        <c:majorTickMark val="out"/>
        <c:minorTickMark val="none"/>
        <c:tickLblPos val="nextTo"/>
        <c:crossAx val="120972800"/>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5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Copayment</c:v>
                </c:pt>
              </c:strCache>
            </c:strRef>
          </c:tx>
          <c:spPr>
            <a:solidFill>
              <a:schemeClr val="accent1"/>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0.32</c:v>
                </c:pt>
                <c:pt idx="1">
                  <c:v>0.22</c:v>
                </c:pt>
                <c:pt idx="2">
                  <c:v>0.2</c:v>
                </c:pt>
                <c:pt idx="3">
                  <c:v>0.28999999999999998</c:v>
                </c:pt>
              </c:numCache>
            </c:numRef>
          </c:val>
        </c:ser>
        <c:ser>
          <c:idx val="1"/>
          <c:order val="1"/>
          <c:tx>
            <c:strRef>
              <c:f>Sheet1!$C$1</c:f>
              <c:strCache>
                <c:ptCount val="1"/>
                <c:pt idx="0">
                  <c:v>Coinsurance</c:v>
                </c:pt>
              </c:strCache>
            </c:strRef>
          </c:tx>
          <c:spPr>
            <a:solidFill>
              <a:schemeClr val="accent4"/>
            </a:solidFill>
            <a:ln>
              <a:solidFill>
                <a:schemeClr val="tx1"/>
              </a:solidFill>
            </a:ln>
          </c:spPr>
          <c:invertIfNegative val="0"/>
          <c:dLbls>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0.68</c:v>
                </c:pt>
                <c:pt idx="1">
                  <c:v>0.66</c:v>
                </c:pt>
                <c:pt idx="2">
                  <c:v>0.68</c:v>
                </c:pt>
                <c:pt idx="3">
                  <c:v>0.71</c:v>
                </c:pt>
              </c:numCache>
            </c:numRef>
          </c:val>
        </c:ser>
        <c:ser>
          <c:idx val="2"/>
          <c:order val="2"/>
          <c:tx>
            <c:strRef>
              <c:f>Sheet1!$D$1</c:f>
              <c:strCache>
                <c:ptCount val="1"/>
                <c:pt idx="0">
                  <c:v>Copayment and Coinsurance</c:v>
                </c:pt>
              </c:strCache>
            </c:strRef>
          </c:tx>
          <c:spPr>
            <a:solidFill>
              <a:schemeClr val="accent5"/>
            </a:solidFill>
            <a:ln>
              <a:solidFill>
                <a:schemeClr val="tx1"/>
              </a:solidFill>
            </a:ln>
          </c:spPr>
          <c:invertIfNegative val="0"/>
          <c:dLbls>
            <c:dLbl>
              <c:idx val="0"/>
              <c:delete val="1"/>
            </c:dLbl>
            <c:dLbl>
              <c:idx val="3"/>
              <c:delete val="1"/>
            </c:dLbl>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c:v>
                </c:pt>
                <c:pt idx="1">
                  <c:v>0.12</c:v>
                </c:pt>
                <c:pt idx="2">
                  <c:v>0.13</c:v>
                </c:pt>
                <c:pt idx="3">
                  <c:v>0</c:v>
                </c:pt>
              </c:numCache>
            </c:numRef>
          </c:val>
        </c:ser>
        <c:dLbls>
          <c:showLegendKey val="0"/>
          <c:showVal val="0"/>
          <c:showCatName val="0"/>
          <c:showSerName val="0"/>
          <c:showPercent val="0"/>
          <c:showBubbleSize val="0"/>
        </c:dLbls>
        <c:gapWidth val="150"/>
        <c:overlap val="100"/>
        <c:axId val="120823168"/>
        <c:axId val="120833152"/>
      </c:barChart>
      <c:catAx>
        <c:axId val="120823168"/>
        <c:scaling>
          <c:orientation val="minMax"/>
        </c:scaling>
        <c:delete val="0"/>
        <c:axPos val="b"/>
        <c:majorTickMark val="out"/>
        <c:minorTickMark val="none"/>
        <c:tickLblPos val="nextTo"/>
        <c:txPr>
          <a:bodyPr/>
          <a:lstStyle/>
          <a:p>
            <a:pPr>
              <a:defRPr b="1"/>
            </a:pPr>
            <a:endParaRPr lang="en-US"/>
          </a:p>
        </c:txPr>
        <c:crossAx val="120833152"/>
        <c:crosses val="autoZero"/>
        <c:auto val="1"/>
        <c:lblAlgn val="ctr"/>
        <c:lblOffset val="100"/>
        <c:noMultiLvlLbl val="0"/>
      </c:catAx>
      <c:valAx>
        <c:axId val="120833152"/>
        <c:scaling>
          <c:orientation val="minMax"/>
        </c:scaling>
        <c:delete val="0"/>
        <c:axPos val="l"/>
        <c:numFmt formatCode="0%" sourceLinked="1"/>
        <c:majorTickMark val="out"/>
        <c:minorTickMark val="none"/>
        <c:tickLblPos val="nextTo"/>
        <c:crossAx val="120823168"/>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5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bg1">
                <a:lumMod val="85000"/>
              </a:schemeClr>
            </a:solidFill>
            <a:ln>
              <a:solidFill>
                <a:schemeClr val="tx1"/>
              </a:solidFill>
            </a:ln>
          </c:spPr>
          <c:invertIfNegative val="0"/>
          <c:dPt>
            <c:idx val="0"/>
            <c:invertIfNegative val="0"/>
            <c:bubble3D val="0"/>
            <c:spPr>
              <a:solidFill>
                <a:schemeClr val="bg2">
                  <a:lumMod val="50000"/>
                </a:schemeClr>
              </a:solidFill>
              <a:ln>
                <a:solidFill>
                  <a:schemeClr val="tx1"/>
                </a:solidFill>
              </a:ln>
            </c:spPr>
          </c:dPt>
          <c:dPt>
            <c:idx val="1"/>
            <c:invertIfNegative val="0"/>
            <c:bubble3D val="0"/>
            <c:spPr>
              <a:solidFill>
                <a:schemeClr val="bg1">
                  <a:lumMod val="50000"/>
                </a:schemeClr>
              </a:solidFill>
              <a:ln>
                <a:solidFill>
                  <a:schemeClr val="tx1"/>
                </a:solidFill>
              </a:ln>
            </c:spPr>
          </c:dPt>
          <c:dPt>
            <c:idx val="2"/>
            <c:invertIfNegative val="0"/>
            <c:bubble3D val="0"/>
            <c:spPr>
              <a:solidFill>
                <a:schemeClr val="bg2">
                  <a:lumMod val="40000"/>
                  <a:lumOff val="60000"/>
                </a:schemeClr>
              </a:solidFill>
              <a:ln>
                <a:solidFill>
                  <a:schemeClr val="tx1"/>
                </a:solidFill>
              </a:ln>
            </c:spPr>
          </c:dPt>
          <c:dLbls>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268</c:v>
                </c:pt>
                <c:pt idx="1">
                  <c:v>258</c:v>
                </c:pt>
                <c:pt idx="2">
                  <c:v>194</c:v>
                </c:pt>
                <c:pt idx="3">
                  <c:v>193</c:v>
                </c:pt>
              </c:numCache>
            </c:numRef>
          </c:val>
        </c:ser>
        <c:dLbls>
          <c:showLegendKey val="0"/>
          <c:showVal val="0"/>
          <c:showCatName val="0"/>
          <c:showSerName val="0"/>
          <c:showPercent val="0"/>
          <c:showBubbleSize val="0"/>
        </c:dLbls>
        <c:gapWidth val="150"/>
        <c:axId val="124600704"/>
        <c:axId val="124602240"/>
      </c:barChart>
      <c:catAx>
        <c:axId val="124600704"/>
        <c:scaling>
          <c:orientation val="minMax"/>
        </c:scaling>
        <c:delete val="0"/>
        <c:axPos val="b"/>
        <c:majorTickMark val="out"/>
        <c:minorTickMark val="none"/>
        <c:tickLblPos val="nextTo"/>
        <c:txPr>
          <a:bodyPr/>
          <a:lstStyle/>
          <a:p>
            <a:pPr>
              <a:defRPr b="1"/>
            </a:pPr>
            <a:endParaRPr lang="en-US"/>
          </a:p>
        </c:txPr>
        <c:crossAx val="124602240"/>
        <c:crosses val="autoZero"/>
        <c:auto val="1"/>
        <c:lblAlgn val="ctr"/>
        <c:lblOffset val="100"/>
        <c:noMultiLvlLbl val="0"/>
      </c:catAx>
      <c:valAx>
        <c:axId val="124602240"/>
        <c:scaling>
          <c:orientation val="minMax"/>
        </c:scaling>
        <c:delete val="0"/>
        <c:axPos val="l"/>
        <c:numFmt formatCode="&quot;$&quot;#,##0" sourceLinked="1"/>
        <c:majorTickMark val="out"/>
        <c:minorTickMark val="none"/>
        <c:tickLblPos val="nextTo"/>
        <c:crossAx val="124600704"/>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5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$100 or less</c:v>
                </c:pt>
              </c:strCache>
            </c:strRef>
          </c:tx>
          <c:spPr>
            <a:solidFill>
              <a:schemeClr val="accent1"/>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7.0000000000000007E-2</c:v>
                </c:pt>
                <c:pt idx="1">
                  <c:v>0.09</c:v>
                </c:pt>
                <c:pt idx="2">
                  <c:v>0.24</c:v>
                </c:pt>
                <c:pt idx="3">
                  <c:v>0.41</c:v>
                </c:pt>
              </c:numCache>
            </c:numRef>
          </c:val>
        </c:ser>
        <c:ser>
          <c:idx val="1"/>
          <c:order val="1"/>
          <c:tx>
            <c:strRef>
              <c:f>Sheet1!$C$1</c:f>
              <c:strCache>
                <c:ptCount val="1"/>
                <c:pt idx="0">
                  <c:v>&gt;$100 - $150</c:v>
                </c:pt>
              </c:strCache>
            </c:strRef>
          </c:tx>
          <c:spPr>
            <a:solidFill>
              <a:schemeClr val="accent2"/>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0.11</c:v>
                </c:pt>
                <c:pt idx="1">
                  <c:v>0.12</c:v>
                </c:pt>
                <c:pt idx="2">
                  <c:v>0.17</c:v>
                </c:pt>
                <c:pt idx="3">
                  <c:v>0.09</c:v>
                </c:pt>
              </c:numCache>
            </c:numRef>
          </c:val>
        </c:ser>
        <c:ser>
          <c:idx val="2"/>
          <c:order val="2"/>
          <c:tx>
            <c:strRef>
              <c:f>Sheet1!$D$1</c:f>
              <c:strCache>
                <c:ptCount val="1"/>
                <c:pt idx="0">
                  <c:v>&gt;$150 - $200</c:v>
                </c:pt>
              </c:strCache>
            </c:strRef>
          </c:tx>
          <c:spPr>
            <a:solidFill>
              <a:schemeClr val="accent3"/>
            </a:solidFill>
            <a:ln>
              <a:solidFill>
                <a:schemeClr val="tx1"/>
              </a:solidFill>
            </a:ln>
          </c:spPr>
          <c:invertIfNegative val="0"/>
          <c:dLbls>
            <c:dLbl>
              <c:idx val="3"/>
              <c:delete val="1"/>
            </c:dLbl>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0.19</c:v>
                </c:pt>
                <c:pt idx="1">
                  <c:v>0.13</c:v>
                </c:pt>
                <c:pt idx="2">
                  <c:v>0.17</c:v>
                </c:pt>
                <c:pt idx="3">
                  <c:v>0</c:v>
                </c:pt>
              </c:numCache>
            </c:numRef>
          </c:val>
        </c:ser>
        <c:ser>
          <c:idx val="3"/>
          <c:order val="3"/>
          <c:tx>
            <c:strRef>
              <c:f>Sheet1!$E$1</c:f>
              <c:strCache>
                <c:ptCount val="1"/>
                <c:pt idx="0">
                  <c:v>&gt;$200 - $250</c:v>
                </c:pt>
              </c:strCache>
            </c:strRef>
          </c:tx>
          <c:spPr>
            <a:solidFill>
              <a:schemeClr val="accent4"/>
            </a:solidFill>
            <a:ln>
              <a:solidFill>
                <a:schemeClr val="tx1"/>
              </a:solidFill>
            </a:ln>
          </c:spPr>
          <c:invertIfNegative val="0"/>
          <c:dLbls>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Sheet1!$E$2:$E$5</c:f>
              <c:numCache>
                <c:formatCode>0%</c:formatCode>
                <c:ptCount val="4"/>
                <c:pt idx="0">
                  <c:v>0.15</c:v>
                </c:pt>
                <c:pt idx="1">
                  <c:v>0.37</c:v>
                </c:pt>
                <c:pt idx="2">
                  <c:v>0.26</c:v>
                </c:pt>
                <c:pt idx="3">
                  <c:v>0.05</c:v>
                </c:pt>
              </c:numCache>
            </c:numRef>
          </c:val>
        </c:ser>
        <c:ser>
          <c:idx val="4"/>
          <c:order val="4"/>
          <c:tx>
            <c:strRef>
              <c:f>Sheet1!$F$1</c:f>
              <c:strCache>
                <c:ptCount val="1"/>
                <c:pt idx="0">
                  <c:v>Over $250</c:v>
                </c:pt>
              </c:strCache>
            </c:strRef>
          </c:tx>
          <c:spPr>
            <a:solidFill>
              <a:schemeClr val="accent5"/>
            </a:solidFill>
            <a:ln>
              <a:solidFill>
                <a:schemeClr val="tx1"/>
              </a:solidFill>
            </a:ln>
          </c:spPr>
          <c:invertIfNegative val="0"/>
          <c:dLbls>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Sheet1!$F$2:$F$5</c:f>
              <c:numCache>
                <c:formatCode>0%</c:formatCode>
                <c:ptCount val="4"/>
                <c:pt idx="0">
                  <c:v>0.49</c:v>
                </c:pt>
                <c:pt idx="1">
                  <c:v>0.28999999999999998</c:v>
                </c:pt>
                <c:pt idx="2">
                  <c:v>0.16</c:v>
                </c:pt>
                <c:pt idx="3">
                  <c:v>0.45</c:v>
                </c:pt>
              </c:numCache>
            </c:numRef>
          </c:val>
        </c:ser>
        <c:dLbls>
          <c:showLegendKey val="0"/>
          <c:showVal val="0"/>
          <c:showCatName val="0"/>
          <c:showSerName val="0"/>
          <c:showPercent val="0"/>
          <c:showBubbleSize val="0"/>
        </c:dLbls>
        <c:gapWidth val="150"/>
        <c:overlap val="100"/>
        <c:axId val="120994816"/>
        <c:axId val="121017088"/>
      </c:barChart>
      <c:catAx>
        <c:axId val="120994816"/>
        <c:scaling>
          <c:orientation val="minMax"/>
        </c:scaling>
        <c:delete val="0"/>
        <c:axPos val="b"/>
        <c:majorTickMark val="out"/>
        <c:minorTickMark val="none"/>
        <c:tickLblPos val="nextTo"/>
        <c:txPr>
          <a:bodyPr/>
          <a:lstStyle/>
          <a:p>
            <a:pPr>
              <a:defRPr b="1"/>
            </a:pPr>
            <a:endParaRPr lang="en-US"/>
          </a:p>
        </c:txPr>
        <c:crossAx val="121017088"/>
        <c:crosses val="autoZero"/>
        <c:auto val="1"/>
        <c:lblAlgn val="ctr"/>
        <c:lblOffset val="100"/>
        <c:noMultiLvlLbl val="0"/>
      </c:catAx>
      <c:valAx>
        <c:axId val="121017088"/>
        <c:scaling>
          <c:orientation val="minMax"/>
        </c:scaling>
        <c:delete val="0"/>
        <c:axPos val="l"/>
        <c:numFmt formatCode="0%" sourceLinked="1"/>
        <c:majorTickMark val="out"/>
        <c:minorTickMark val="none"/>
        <c:tickLblPos val="nextTo"/>
        <c:crossAx val="120994816"/>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5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Series 1</c:v>
                </c:pt>
              </c:strCache>
            </c:strRef>
          </c:tx>
          <c:invertIfNegative val="0"/>
          <c:dPt>
            <c:idx val="0"/>
            <c:invertIfNegative val="0"/>
            <c:bubble3D val="0"/>
            <c:spPr>
              <a:solidFill>
                <a:schemeClr val="bg2">
                  <a:lumMod val="50000"/>
                </a:schemeClr>
              </a:solidFill>
              <a:ln>
                <a:solidFill>
                  <a:schemeClr val="tx1"/>
                </a:solidFill>
              </a:ln>
            </c:spPr>
          </c:dPt>
          <c:dPt>
            <c:idx val="1"/>
            <c:invertIfNegative val="0"/>
            <c:bubble3D val="0"/>
            <c:spPr>
              <a:solidFill>
                <a:schemeClr val="bg1">
                  <a:lumMod val="50000"/>
                </a:schemeClr>
              </a:solidFill>
              <a:ln>
                <a:solidFill>
                  <a:schemeClr val="tx1"/>
                </a:solidFill>
              </a:ln>
            </c:spPr>
          </c:dPt>
          <c:dPt>
            <c:idx val="2"/>
            <c:invertIfNegative val="0"/>
            <c:bubble3D val="0"/>
            <c:spPr>
              <a:solidFill>
                <a:schemeClr val="bg2">
                  <a:lumMod val="40000"/>
                  <a:lumOff val="60000"/>
                </a:schemeClr>
              </a:solidFill>
              <a:ln>
                <a:solidFill>
                  <a:schemeClr val="tx1"/>
                </a:solidFill>
              </a:ln>
            </c:spPr>
          </c:dPt>
          <c:dPt>
            <c:idx val="3"/>
            <c:invertIfNegative val="0"/>
            <c:bubble3D val="0"/>
            <c:spPr>
              <a:solidFill>
                <a:schemeClr val="bg1">
                  <a:lumMod val="85000"/>
                </a:schemeClr>
              </a:solidFill>
              <a:ln>
                <a:solidFill>
                  <a:schemeClr val="tx1"/>
                </a:solidFill>
              </a:ln>
            </c:spPr>
          </c:dPt>
          <c:dLbls>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0.38</c:v>
                </c:pt>
                <c:pt idx="1">
                  <c:v>0.34</c:v>
                </c:pt>
                <c:pt idx="2">
                  <c:v>0.32</c:v>
                </c:pt>
                <c:pt idx="3">
                  <c:v>0.34</c:v>
                </c:pt>
              </c:numCache>
            </c:numRef>
          </c:val>
        </c:ser>
        <c:dLbls>
          <c:showLegendKey val="0"/>
          <c:showVal val="0"/>
          <c:showCatName val="0"/>
          <c:showSerName val="0"/>
          <c:showPercent val="0"/>
          <c:showBubbleSize val="0"/>
        </c:dLbls>
        <c:gapWidth val="150"/>
        <c:axId val="124427264"/>
        <c:axId val="124429056"/>
      </c:barChart>
      <c:catAx>
        <c:axId val="124427264"/>
        <c:scaling>
          <c:orientation val="minMax"/>
        </c:scaling>
        <c:delete val="0"/>
        <c:axPos val="b"/>
        <c:majorTickMark val="out"/>
        <c:minorTickMark val="none"/>
        <c:tickLblPos val="nextTo"/>
        <c:txPr>
          <a:bodyPr/>
          <a:lstStyle/>
          <a:p>
            <a:pPr>
              <a:defRPr b="1"/>
            </a:pPr>
            <a:endParaRPr lang="en-US"/>
          </a:p>
        </c:txPr>
        <c:crossAx val="124429056"/>
        <c:crosses val="autoZero"/>
        <c:auto val="1"/>
        <c:lblAlgn val="ctr"/>
        <c:lblOffset val="100"/>
        <c:noMultiLvlLbl val="0"/>
      </c:catAx>
      <c:valAx>
        <c:axId val="124429056"/>
        <c:scaling>
          <c:orientation val="minMax"/>
        </c:scaling>
        <c:delete val="0"/>
        <c:axPos val="l"/>
        <c:numFmt formatCode="0%" sourceLinked="1"/>
        <c:majorTickMark val="out"/>
        <c:minorTickMark val="none"/>
        <c:tickLblPos val="nextTo"/>
        <c:crossAx val="124427264"/>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spPr>
            <a:solidFill>
              <a:schemeClr val="bg2">
                <a:lumMod val="60000"/>
                <a:lumOff val="40000"/>
              </a:schemeClr>
            </a:solidFill>
            <a:ln>
              <a:solidFill>
                <a:schemeClr val="tx1"/>
              </a:solidFill>
            </a:ln>
          </c:spPr>
          <c:invertIfNegative val="0"/>
          <c:dLbls>
            <c:txPr>
              <a:bodyPr/>
              <a:lstStyle/>
              <a:p>
                <a:pPr>
                  <a:defRPr sz="1200"/>
                </a:pPr>
                <a:endParaRPr lang="en-US"/>
              </a:p>
            </c:txPr>
            <c:showLegendKey val="0"/>
            <c:showVal val="1"/>
            <c:showCatName val="0"/>
            <c:showSerName val="0"/>
            <c:showPercent val="0"/>
            <c:showBubbleSize val="0"/>
            <c:showLeaderLines val="0"/>
          </c:dLbls>
          <c:cat>
            <c:strRef>
              <c:f>Sheet1!$A$1:$F$1</c:f>
              <c:strCache>
                <c:ptCount val="6"/>
                <c:pt idx="0">
                  <c:v>$0 </c:v>
                </c:pt>
                <c:pt idx="1">
                  <c:v>&gt;0 - $500</c:v>
                </c:pt>
                <c:pt idx="2">
                  <c:v>&gt;$500-$1000</c:v>
                </c:pt>
                <c:pt idx="3">
                  <c:v>&gt;$1000 - $1500</c:v>
                </c:pt>
                <c:pt idx="4">
                  <c:v>&gt;$1500 - $2000</c:v>
                </c:pt>
                <c:pt idx="5">
                  <c:v>Over $2000</c:v>
                </c:pt>
              </c:strCache>
            </c:strRef>
          </c:cat>
          <c:val>
            <c:numRef>
              <c:f>Sheet1!$A$2:$F$2</c:f>
              <c:numCache>
                <c:formatCode>0%</c:formatCode>
                <c:ptCount val="6"/>
                <c:pt idx="0">
                  <c:v>7.0000000000000007E-2</c:v>
                </c:pt>
                <c:pt idx="1">
                  <c:v>0.12</c:v>
                </c:pt>
                <c:pt idx="2">
                  <c:v>0.31</c:v>
                </c:pt>
                <c:pt idx="3">
                  <c:v>0.25</c:v>
                </c:pt>
                <c:pt idx="4">
                  <c:v>0.11</c:v>
                </c:pt>
                <c:pt idx="5">
                  <c:v>0.14000000000000001</c:v>
                </c:pt>
              </c:numCache>
            </c:numRef>
          </c:val>
        </c:ser>
        <c:dLbls>
          <c:showLegendKey val="0"/>
          <c:showVal val="0"/>
          <c:showCatName val="0"/>
          <c:showSerName val="0"/>
          <c:showPercent val="0"/>
          <c:showBubbleSize val="0"/>
        </c:dLbls>
        <c:gapWidth val="150"/>
        <c:axId val="101845248"/>
        <c:axId val="101863424"/>
      </c:barChart>
      <c:catAx>
        <c:axId val="101845248"/>
        <c:scaling>
          <c:orientation val="minMax"/>
        </c:scaling>
        <c:delete val="0"/>
        <c:axPos val="b"/>
        <c:numFmt formatCode="General" sourceLinked="1"/>
        <c:majorTickMark val="out"/>
        <c:minorTickMark val="none"/>
        <c:tickLblPos val="nextTo"/>
        <c:txPr>
          <a:bodyPr/>
          <a:lstStyle/>
          <a:p>
            <a:pPr>
              <a:defRPr sz="1200" b="1"/>
            </a:pPr>
            <a:endParaRPr lang="en-US"/>
          </a:p>
        </c:txPr>
        <c:crossAx val="101863424"/>
        <c:crosses val="autoZero"/>
        <c:auto val="1"/>
        <c:lblAlgn val="ctr"/>
        <c:lblOffset val="100"/>
        <c:noMultiLvlLbl val="0"/>
      </c:catAx>
      <c:valAx>
        <c:axId val="101863424"/>
        <c:scaling>
          <c:orientation val="minMax"/>
        </c:scaling>
        <c:delete val="0"/>
        <c:axPos val="l"/>
        <c:majorGridlines>
          <c:spPr>
            <a:ln>
              <a:noFill/>
            </a:ln>
          </c:spPr>
        </c:majorGridlines>
        <c:numFmt formatCode="0%" sourceLinked="1"/>
        <c:majorTickMark val="out"/>
        <c:minorTickMark val="none"/>
        <c:tickLblPos val="nextTo"/>
        <c:txPr>
          <a:bodyPr/>
          <a:lstStyle/>
          <a:p>
            <a:pPr>
              <a:defRPr sz="1200"/>
            </a:pPr>
            <a:endParaRPr lang="en-US"/>
          </a:p>
        </c:txPr>
        <c:crossAx val="10184524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10% or less</c:v>
                </c:pt>
              </c:strCache>
            </c:strRef>
          </c:tx>
          <c:spPr>
            <a:solidFill>
              <a:schemeClr val="accent1"/>
            </a:solidFill>
            <a:ln>
              <a:solidFill>
                <a:schemeClr val="tx1"/>
              </a:solidFill>
            </a:ln>
          </c:spPr>
          <c:invertIfNegative val="0"/>
          <c:dLbls>
            <c:dLbl>
              <c:idx val="3"/>
              <c:delete val="1"/>
            </c:dLbl>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0.03</c:v>
                </c:pt>
                <c:pt idx="1">
                  <c:v>0.06</c:v>
                </c:pt>
                <c:pt idx="2">
                  <c:v>0.09</c:v>
                </c:pt>
                <c:pt idx="3">
                  <c:v>0</c:v>
                </c:pt>
              </c:numCache>
            </c:numRef>
          </c:val>
        </c:ser>
        <c:ser>
          <c:idx val="1"/>
          <c:order val="1"/>
          <c:tx>
            <c:strRef>
              <c:f>Sheet1!$C$1</c:f>
              <c:strCache>
                <c:ptCount val="1"/>
                <c:pt idx="0">
                  <c:v>&gt;10% - 20%</c:v>
                </c:pt>
              </c:strCache>
            </c:strRef>
          </c:tx>
          <c:spPr>
            <a:solidFill>
              <a:schemeClr val="accent2"/>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0.14000000000000001</c:v>
                </c:pt>
                <c:pt idx="1">
                  <c:v>0.21</c:v>
                </c:pt>
                <c:pt idx="2">
                  <c:v>0.22</c:v>
                </c:pt>
                <c:pt idx="3">
                  <c:v>0.27</c:v>
                </c:pt>
              </c:numCache>
            </c:numRef>
          </c:val>
        </c:ser>
        <c:ser>
          <c:idx val="2"/>
          <c:order val="2"/>
          <c:tx>
            <c:strRef>
              <c:f>Sheet1!$D$1</c:f>
              <c:strCache>
                <c:ptCount val="1"/>
                <c:pt idx="0">
                  <c:v>&gt;20% - 30%</c:v>
                </c:pt>
              </c:strCache>
            </c:strRef>
          </c:tx>
          <c:spPr>
            <a:solidFill>
              <a:schemeClr val="accent3"/>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0.21</c:v>
                </c:pt>
                <c:pt idx="1">
                  <c:v>0.31</c:v>
                </c:pt>
                <c:pt idx="2">
                  <c:v>0.27</c:v>
                </c:pt>
                <c:pt idx="3">
                  <c:v>0.17</c:v>
                </c:pt>
              </c:numCache>
            </c:numRef>
          </c:val>
        </c:ser>
        <c:ser>
          <c:idx val="3"/>
          <c:order val="3"/>
          <c:tx>
            <c:strRef>
              <c:f>Sheet1!$E$1</c:f>
              <c:strCache>
                <c:ptCount val="1"/>
                <c:pt idx="0">
                  <c:v>&gt;30% - 50%</c:v>
                </c:pt>
              </c:strCache>
            </c:strRef>
          </c:tx>
          <c:spPr>
            <a:solidFill>
              <a:schemeClr val="accent4"/>
            </a:solidFill>
            <a:ln>
              <a:solidFill>
                <a:schemeClr val="tx1"/>
              </a:solidFill>
            </a:ln>
          </c:spPr>
          <c:invertIfNegative val="0"/>
          <c:dLbls>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Sheet1!$E$2:$E$5</c:f>
              <c:numCache>
                <c:formatCode>0%</c:formatCode>
                <c:ptCount val="4"/>
                <c:pt idx="0">
                  <c:v>0.6</c:v>
                </c:pt>
                <c:pt idx="1">
                  <c:v>0.43</c:v>
                </c:pt>
                <c:pt idx="2">
                  <c:v>0.42</c:v>
                </c:pt>
                <c:pt idx="3">
                  <c:v>0.56000000000000005</c:v>
                </c:pt>
              </c:numCache>
            </c:numRef>
          </c:val>
        </c:ser>
        <c:ser>
          <c:idx val="4"/>
          <c:order val="4"/>
          <c:tx>
            <c:strRef>
              <c:f>Sheet1!$F$1</c:f>
              <c:strCache>
                <c:ptCount val="1"/>
                <c:pt idx="0">
                  <c:v>50% or Greater</c:v>
                </c:pt>
              </c:strCache>
            </c:strRef>
          </c:tx>
          <c:spPr>
            <a:solidFill>
              <a:schemeClr val="accent5"/>
            </a:solidFill>
            <a:ln>
              <a:solidFill>
                <a:schemeClr val="tx1"/>
              </a:solidFill>
            </a:ln>
          </c:spPr>
          <c:invertIfNegative val="0"/>
          <c:dLbls>
            <c:dLbl>
              <c:idx val="0"/>
              <c:layout/>
              <c:dLblPos val="inBase"/>
              <c:showLegendKey val="0"/>
              <c:showVal val="1"/>
              <c:showCatName val="0"/>
              <c:showSerName val="0"/>
              <c:showPercent val="0"/>
              <c:showBubbleSize val="0"/>
            </c:dLbl>
            <c:dLblPos val="inBase"/>
            <c:showLegendKey val="0"/>
            <c:showVal val="0"/>
            <c:showCatName val="0"/>
            <c:showSerName val="0"/>
            <c:showPercent val="0"/>
            <c:showBubbleSize val="0"/>
          </c:dLbls>
          <c:cat>
            <c:strRef>
              <c:f>Sheet1!$A$2:$A$5</c:f>
              <c:strCache>
                <c:ptCount val="4"/>
                <c:pt idx="0">
                  <c:v>Bronze</c:v>
                </c:pt>
                <c:pt idx="1">
                  <c:v>Silver</c:v>
                </c:pt>
                <c:pt idx="2">
                  <c:v>Gold</c:v>
                </c:pt>
                <c:pt idx="3">
                  <c:v>Platinum</c:v>
                </c:pt>
              </c:strCache>
            </c:strRef>
          </c:cat>
          <c:val>
            <c:numRef>
              <c:f>Sheet1!$F$2:$F$5</c:f>
              <c:numCache>
                <c:formatCode>0%</c:formatCode>
                <c:ptCount val="4"/>
                <c:pt idx="0">
                  <c:v>0.01</c:v>
                </c:pt>
                <c:pt idx="1">
                  <c:v>0</c:v>
                </c:pt>
                <c:pt idx="2">
                  <c:v>0</c:v>
                </c:pt>
                <c:pt idx="3">
                  <c:v>0</c:v>
                </c:pt>
              </c:numCache>
            </c:numRef>
          </c:val>
        </c:ser>
        <c:dLbls>
          <c:showLegendKey val="0"/>
          <c:showVal val="0"/>
          <c:showCatName val="0"/>
          <c:showSerName val="0"/>
          <c:showPercent val="0"/>
          <c:showBubbleSize val="0"/>
        </c:dLbls>
        <c:gapWidth val="150"/>
        <c:overlap val="100"/>
        <c:axId val="124266752"/>
        <c:axId val="124289024"/>
      </c:barChart>
      <c:catAx>
        <c:axId val="124266752"/>
        <c:scaling>
          <c:orientation val="minMax"/>
        </c:scaling>
        <c:delete val="0"/>
        <c:axPos val="b"/>
        <c:majorTickMark val="out"/>
        <c:minorTickMark val="none"/>
        <c:tickLblPos val="nextTo"/>
        <c:txPr>
          <a:bodyPr/>
          <a:lstStyle/>
          <a:p>
            <a:pPr>
              <a:defRPr sz="1400" b="1"/>
            </a:pPr>
            <a:endParaRPr lang="en-US"/>
          </a:p>
        </c:txPr>
        <c:crossAx val="124289024"/>
        <c:crosses val="autoZero"/>
        <c:auto val="1"/>
        <c:lblAlgn val="ctr"/>
        <c:lblOffset val="100"/>
        <c:noMultiLvlLbl val="0"/>
      </c:catAx>
      <c:valAx>
        <c:axId val="124289024"/>
        <c:scaling>
          <c:orientation val="minMax"/>
        </c:scaling>
        <c:delete val="0"/>
        <c:axPos val="l"/>
        <c:numFmt formatCode="0%" sourceLinked="1"/>
        <c:majorTickMark val="out"/>
        <c:minorTickMark val="none"/>
        <c:tickLblPos val="nextTo"/>
        <c:crossAx val="124266752"/>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6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9.8658136482939598E-2"/>
          <c:y val="2.7401019407361484E-2"/>
          <c:w val="0.712647017095836"/>
          <c:h val="0.88508788074493761"/>
        </c:manualLayout>
      </c:layout>
      <c:barChart>
        <c:barDir val="col"/>
        <c:grouping val="percentStacked"/>
        <c:varyColors val="0"/>
        <c:ser>
          <c:idx val="0"/>
          <c:order val="0"/>
          <c:tx>
            <c:strRef>
              <c:f>Sheet1!$B$1</c:f>
              <c:strCache>
                <c:ptCount val="1"/>
                <c:pt idx="0">
                  <c:v>No Charge after Deductible</c:v>
                </c:pt>
              </c:strCache>
            </c:strRef>
          </c:tx>
          <c:spPr>
            <a:solidFill>
              <a:schemeClr val="accent1"/>
            </a:solidFill>
            <a:ln>
              <a:solidFill>
                <a:schemeClr val="tx1"/>
              </a:solidFill>
            </a:ln>
          </c:spPr>
          <c:invertIfNegative val="0"/>
          <c:dLbls>
            <c:txPr>
              <a:bodyPr/>
              <a:lstStyle/>
              <a:p>
                <a:pPr algn="ctr">
                  <a:defRPr lang="en-US" sz="1200" b="0" i="0" u="none" strike="noStrike" kern="1200" baseline="0">
                    <a:solidFill>
                      <a:srgbClr val="FFFFFF"/>
                    </a:solidFill>
                    <a:latin typeface="Calibri" panose="020F0502020204030204" pitchFamily="34" charset="0"/>
                    <a:ea typeface="+mn-ea"/>
                    <a:cs typeface="Calibri" panose="020F0502020204030204" pitchFamily="34" charset="0"/>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0.38</c:v>
                </c:pt>
                <c:pt idx="1">
                  <c:v>0.12</c:v>
                </c:pt>
                <c:pt idx="2">
                  <c:v>0.09</c:v>
                </c:pt>
                <c:pt idx="3">
                  <c:v>0.02</c:v>
                </c:pt>
              </c:numCache>
            </c:numRef>
          </c:val>
        </c:ser>
        <c:ser>
          <c:idx val="1"/>
          <c:order val="1"/>
          <c:tx>
            <c:strRef>
              <c:f>Sheet1!$C$1</c:f>
              <c:strCache>
                <c:ptCount val="1"/>
                <c:pt idx="0">
                  <c:v>Copayment</c:v>
                </c:pt>
              </c:strCache>
            </c:strRef>
          </c:tx>
          <c:spPr>
            <a:solidFill>
              <a:schemeClr val="accent2"/>
            </a:solidFill>
            <a:ln>
              <a:solidFill>
                <a:schemeClr val="tx1"/>
              </a:solidFill>
            </a:ln>
          </c:spPr>
          <c:invertIfNegative val="0"/>
          <c:dLbls>
            <c:txPr>
              <a:bodyPr/>
              <a:lstStyle/>
              <a:p>
                <a:pPr algn="ctr">
                  <a:defRPr lang="en-US" sz="1200" b="0" i="0" u="none" strike="noStrike" kern="1200" baseline="0">
                    <a:solidFill>
                      <a:srgbClr val="FFFFFF"/>
                    </a:solidFill>
                    <a:latin typeface="Calibri" panose="020F0502020204030204" pitchFamily="34" charset="0"/>
                    <a:ea typeface="+mn-ea"/>
                    <a:cs typeface="Calibri" panose="020F0502020204030204" pitchFamily="34" charset="0"/>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0.09</c:v>
                </c:pt>
                <c:pt idx="1">
                  <c:v>0.33</c:v>
                </c:pt>
                <c:pt idx="2">
                  <c:v>0.43</c:v>
                </c:pt>
                <c:pt idx="3">
                  <c:v>0.56000000000000005</c:v>
                </c:pt>
              </c:numCache>
            </c:numRef>
          </c:val>
        </c:ser>
        <c:ser>
          <c:idx val="2"/>
          <c:order val="2"/>
          <c:tx>
            <c:strRef>
              <c:f>Sheet1!$D$1</c:f>
              <c:strCache>
                <c:ptCount val="1"/>
                <c:pt idx="0">
                  <c:v>Coinsurance</c:v>
                </c:pt>
              </c:strCache>
            </c:strRef>
          </c:tx>
          <c:spPr>
            <a:solidFill>
              <a:schemeClr val="accent3"/>
            </a:solidFill>
            <a:ln>
              <a:solidFill>
                <a:schemeClr val="tx1"/>
              </a:solidFill>
            </a:ln>
          </c:spPr>
          <c:invertIfNegative val="0"/>
          <c:dLbls>
            <c:txPr>
              <a:bodyPr/>
              <a:lstStyle/>
              <a:p>
                <a:pPr>
                  <a:defRPr sz="120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0.37</c:v>
                </c:pt>
                <c:pt idx="1">
                  <c:v>0.32</c:v>
                </c:pt>
                <c:pt idx="2">
                  <c:v>0.22</c:v>
                </c:pt>
                <c:pt idx="3">
                  <c:v>0.25</c:v>
                </c:pt>
              </c:numCache>
            </c:numRef>
          </c:val>
        </c:ser>
        <c:ser>
          <c:idx val="3"/>
          <c:order val="3"/>
          <c:tx>
            <c:strRef>
              <c:f>Sheet1!$E$1</c:f>
              <c:strCache>
                <c:ptCount val="1"/>
                <c:pt idx="0">
                  <c:v>Copay &amp; Coinsurance</c:v>
                </c:pt>
              </c:strCache>
            </c:strRef>
          </c:tx>
          <c:spPr>
            <a:solidFill>
              <a:schemeClr val="accent4"/>
            </a:solidFill>
            <a:ln>
              <a:solidFill>
                <a:schemeClr val="tx1"/>
              </a:solidFill>
            </a:ln>
          </c:spPr>
          <c:invertIfNegative val="0"/>
          <c:dLbls>
            <c:txPr>
              <a:bodyPr/>
              <a:lstStyle/>
              <a:p>
                <a:pPr>
                  <a:defRPr sz="120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Sheet1!$E$2:$E$5</c:f>
              <c:numCache>
                <c:formatCode>0%</c:formatCode>
                <c:ptCount val="4"/>
                <c:pt idx="0">
                  <c:v>0.16</c:v>
                </c:pt>
                <c:pt idx="1">
                  <c:v>0.22</c:v>
                </c:pt>
                <c:pt idx="2">
                  <c:v>0.26</c:v>
                </c:pt>
                <c:pt idx="3">
                  <c:v>0.17</c:v>
                </c:pt>
              </c:numCache>
            </c:numRef>
          </c:val>
        </c:ser>
        <c:dLbls>
          <c:showLegendKey val="0"/>
          <c:showVal val="0"/>
          <c:showCatName val="0"/>
          <c:showSerName val="0"/>
          <c:showPercent val="0"/>
          <c:showBubbleSize val="0"/>
        </c:dLbls>
        <c:gapWidth val="150"/>
        <c:overlap val="100"/>
        <c:axId val="124566912"/>
        <c:axId val="124339328"/>
      </c:barChart>
      <c:catAx>
        <c:axId val="124566912"/>
        <c:scaling>
          <c:orientation val="minMax"/>
        </c:scaling>
        <c:delete val="0"/>
        <c:axPos val="b"/>
        <c:majorTickMark val="out"/>
        <c:minorTickMark val="none"/>
        <c:tickLblPos val="nextTo"/>
        <c:txPr>
          <a:bodyPr/>
          <a:lstStyle/>
          <a:p>
            <a:pPr>
              <a:defRPr sz="1400" b="1"/>
            </a:pPr>
            <a:endParaRPr lang="en-US"/>
          </a:p>
        </c:txPr>
        <c:crossAx val="124339328"/>
        <c:crosses val="autoZero"/>
        <c:auto val="1"/>
        <c:lblAlgn val="ctr"/>
        <c:lblOffset val="100"/>
        <c:noMultiLvlLbl val="0"/>
      </c:catAx>
      <c:valAx>
        <c:axId val="124339328"/>
        <c:scaling>
          <c:orientation val="minMax"/>
        </c:scaling>
        <c:delete val="0"/>
        <c:axPos val="l"/>
        <c:numFmt formatCode="0%" sourceLinked="1"/>
        <c:majorTickMark val="out"/>
        <c:minorTickMark val="none"/>
        <c:tickLblPos val="nextTo"/>
        <c:txPr>
          <a:bodyPr/>
          <a:lstStyle/>
          <a:p>
            <a:pPr>
              <a:defRPr sz="1400"/>
            </a:pPr>
            <a:endParaRPr lang="en-US"/>
          </a:p>
        </c:txPr>
        <c:crossAx val="124566912"/>
        <c:crosses val="autoZero"/>
        <c:crossBetween val="between"/>
      </c:valAx>
    </c:plotArea>
    <c:legend>
      <c:legendPos val="r"/>
      <c:layout/>
      <c:overlay val="0"/>
      <c:txPr>
        <a:bodyPr/>
        <a:lstStyle/>
        <a:p>
          <a:pPr>
            <a:defRPr sz="1200"/>
          </a:pPr>
          <a:endParaRPr lang="en-US"/>
        </a:p>
      </c:txPr>
    </c:legend>
    <c:plotVisOnly val="1"/>
    <c:dispBlanksAs val="gap"/>
    <c:showDLblsOverMax val="0"/>
  </c:chart>
  <c:txPr>
    <a:bodyPr/>
    <a:lstStyle/>
    <a:p>
      <a:pPr>
        <a:defRPr sz="1600">
          <a:latin typeface="Calibri" panose="020F0502020204030204" pitchFamily="34" charset="0"/>
          <a:cs typeface="Calibri" panose="020F0502020204030204" pitchFamily="34" charset="0"/>
        </a:defRPr>
      </a:pPr>
      <a:endParaRPr lang="en-US"/>
    </a:p>
  </c:txPr>
  <c:externalData r:id="rId1">
    <c:autoUpdate val="0"/>
  </c:externalData>
</c:chartSpace>
</file>

<file path=ppt/charts/chart6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8.2999052201808102E-2"/>
          <c:y val="4.1431182711833922E-2"/>
          <c:w val="0.91700094779819186"/>
          <c:h val="0.85702755413599274"/>
        </c:manualLayout>
      </c:layout>
      <c:barChart>
        <c:barDir val="col"/>
        <c:grouping val="clustered"/>
        <c:varyColors val="0"/>
        <c:ser>
          <c:idx val="0"/>
          <c:order val="0"/>
          <c:tx>
            <c:strRef>
              <c:f>Sheet1!$B$1</c:f>
              <c:strCache>
                <c:ptCount val="1"/>
                <c:pt idx="0">
                  <c:v>Column1</c:v>
                </c:pt>
              </c:strCache>
            </c:strRef>
          </c:tx>
          <c:spPr>
            <a:solidFill>
              <a:schemeClr val="accent1"/>
            </a:solidFill>
            <a:ln>
              <a:solidFill>
                <a:schemeClr val="tx1"/>
              </a:solidFill>
            </a:ln>
          </c:spPr>
          <c:invertIfNegative val="0"/>
          <c:dPt>
            <c:idx val="0"/>
            <c:invertIfNegative val="0"/>
            <c:bubble3D val="0"/>
            <c:spPr>
              <a:solidFill>
                <a:schemeClr val="bg2">
                  <a:lumMod val="50000"/>
                </a:schemeClr>
              </a:solidFill>
              <a:ln>
                <a:solidFill>
                  <a:schemeClr val="tx1"/>
                </a:solidFill>
              </a:ln>
            </c:spPr>
          </c:dPt>
          <c:dPt>
            <c:idx val="1"/>
            <c:invertIfNegative val="0"/>
            <c:bubble3D val="0"/>
            <c:spPr>
              <a:solidFill>
                <a:schemeClr val="bg1">
                  <a:lumMod val="50000"/>
                </a:schemeClr>
              </a:solidFill>
              <a:ln>
                <a:solidFill>
                  <a:schemeClr val="tx1"/>
                </a:solidFill>
              </a:ln>
            </c:spPr>
          </c:dPt>
          <c:dPt>
            <c:idx val="2"/>
            <c:invertIfNegative val="0"/>
            <c:bubble3D val="0"/>
            <c:spPr>
              <a:solidFill>
                <a:schemeClr val="bg2">
                  <a:lumMod val="40000"/>
                  <a:lumOff val="60000"/>
                </a:schemeClr>
              </a:solidFill>
              <a:ln>
                <a:solidFill>
                  <a:schemeClr val="tx1"/>
                </a:solidFill>
              </a:ln>
            </c:spPr>
          </c:dPt>
          <c:dPt>
            <c:idx val="3"/>
            <c:invertIfNegative val="0"/>
            <c:bubble3D val="0"/>
            <c:spPr>
              <a:solidFill>
                <a:schemeClr val="bg1">
                  <a:lumMod val="85000"/>
                </a:schemeClr>
              </a:solidFill>
              <a:ln>
                <a:solidFill>
                  <a:schemeClr val="tx1"/>
                </a:solidFill>
              </a:ln>
            </c:spPr>
          </c:dPt>
          <c:dLbls>
            <c:txPr>
              <a:bodyPr/>
              <a:lstStyle/>
              <a:p>
                <a:pPr>
                  <a:defRPr sz="120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"$"#,##0;[Red]"$"#,##0</c:formatCode>
                <c:ptCount val="4"/>
                <c:pt idx="0">
                  <c:v>430</c:v>
                </c:pt>
                <c:pt idx="1">
                  <c:v>363</c:v>
                </c:pt>
                <c:pt idx="2">
                  <c:v>284</c:v>
                </c:pt>
                <c:pt idx="3">
                  <c:v>171</c:v>
                </c:pt>
              </c:numCache>
            </c:numRef>
          </c:val>
        </c:ser>
        <c:dLbls>
          <c:showLegendKey val="0"/>
          <c:showVal val="0"/>
          <c:showCatName val="0"/>
          <c:showSerName val="0"/>
          <c:showPercent val="0"/>
          <c:showBubbleSize val="0"/>
        </c:dLbls>
        <c:gapWidth val="150"/>
        <c:axId val="124371712"/>
        <c:axId val="124373248"/>
      </c:barChart>
      <c:catAx>
        <c:axId val="124371712"/>
        <c:scaling>
          <c:orientation val="minMax"/>
        </c:scaling>
        <c:delete val="0"/>
        <c:axPos val="b"/>
        <c:majorTickMark val="out"/>
        <c:minorTickMark val="none"/>
        <c:tickLblPos val="nextTo"/>
        <c:txPr>
          <a:bodyPr/>
          <a:lstStyle/>
          <a:p>
            <a:pPr>
              <a:defRPr sz="1400" b="1"/>
            </a:pPr>
            <a:endParaRPr lang="en-US"/>
          </a:p>
        </c:txPr>
        <c:crossAx val="124373248"/>
        <c:crosses val="autoZero"/>
        <c:auto val="1"/>
        <c:lblAlgn val="ctr"/>
        <c:lblOffset val="100"/>
        <c:noMultiLvlLbl val="0"/>
      </c:catAx>
      <c:valAx>
        <c:axId val="124373248"/>
        <c:scaling>
          <c:orientation val="minMax"/>
        </c:scaling>
        <c:delete val="0"/>
        <c:axPos val="l"/>
        <c:numFmt formatCode="&quot;$&quot;#,##0;[Red]&quot;$&quot;#,##0" sourceLinked="1"/>
        <c:majorTickMark val="out"/>
        <c:minorTickMark val="none"/>
        <c:tickLblPos val="nextTo"/>
        <c:crossAx val="124371712"/>
        <c:crosses val="autoZero"/>
        <c:crossBetween val="between"/>
      </c:valAx>
    </c:plotArea>
    <c:plotVisOnly val="1"/>
    <c:dispBlanksAs val="gap"/>
    <c:showDLblsOverMax val="0"/>
  </c:chart>
  <c:txPr>
    <a:bodyPr/>
    <a:lstStyle/>
    <a:p>
      <a:pPr>
        <a:defRPr sz="1600">
          <a:latin typeface="Calibri" panose="020F0502020204030204" pitchFamily="34" charset="0"/>
          <a:cs typeface="Calibri" panose="020F0502020204030204" pitchFamily="34" charset="0"/>
        </a:defRPr>
      </a:pPr>
      <a:endParaRPr lang="en-US"/>
    </a:p>
  </c:txPr>
  <c:externalData r:id="rId1">
    <c:autoUpdate val="0"/>
  </c:externalData>
</c:chartSpace>
</file>

<file path=ppt/charts/chart6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8.2201427940471167E-2"/>
          <c:y val="3.2234947904239246E-2"/>
          <c:w val="0.91496420552147995"/>
          <c:h val="0.87133381054640902"/>
        </c:manualLayout>
      </c:layout>
      <c:barChart>
        <c:barDir val="col"/>
        <c:grouping val="clustered"/>
        <c:varyColors val="0"/>
        <c:ser>
          <c:idx val="0"/>
          <c:order val="0"/>
          <c:tx>
            <c:strRef>
              <c:f>Sheet1!$B$1</c:f>
              <c:strCache>
                <c:ptCount val="1"/>
                <c:pt idx="0">
                  <c:v>Column1</c:v>
                </c:pt>
              </c:strCache>
            </c:strRef>
          </c:tx>
          <c:spPr>
            <a:solidFill>
              <a:schemeClr val="accent1"/>
            </a:solidFill>
            <a:ln>
              <a:solidFill>
                <a:schemeClr val="tx1"/>
              </a:solidFill>
            </a:ln>
          </c:spPr>
          <c:invertIfNegative val="0"/>
          <c:dPt>
            <c:idx val="0"/>
            <c:invertIfNegative val="0"/>
            <c:bubble3D val="0"/>
            <c:spPr>
              <a:solidFill>
                <a:schemeClr val="bg2">
                  <a:lumMod val="50000"/>
                </a:schemeClr>
              </a:solidFill>
              <a:ln>
                <a:solidFill>
                  <a:schemeClr val="tx1"/>
                </a:solidFill>
              </a:ln>
            </c:spPr>
          </c:dPt>
          <c:dPt>
            <c:idx val="1"/>
            <c:invertIfNegative val="0"/>
            <c:bubble3D val="0"/>
            <c:spPr>
              <a:solidFill>
                <a:schemeClr val="bg1">
                  <a:lumMod val="50000"/>
                </a:schemeClr>
              </a:solidFill>
              <a:ln>
                <a:solidFill>
                  <a:schemeClr val="tx1"/>
                </a:solidFill>
              </a:ln>
            </c:spPr>
          </c:dPt>
          <c:dPt>
            <c:idx val="2"/>
            <c:invertIfNegative val="0"/>
            <c:bubble3D val="0"/>
            <c:spPr>
              <a:solidFill>
                <a:schemeClr val="bg2">
                  <a:lumMod val="40000"/>
                  <a:lumOff val="60000"/>
                </a:schemeClr>
              </a:solidFill>
              <a:ln>
                <a:solidFill>
                  <a:schemeClr val="tx1"/>
                </a:solidFill>
              </a:ln>
            </c:spPr>
          </c:dPt>
          <c:dPt>
            <c:idx val="3"/>
            <c:invertIfNegative val="0"/>
            <c:bubble3D val="0"/>
            <c:spPr>
              <a:solidFill>
                <a:schemeClr val="bg1">
                  <a:lumMod val="85000"/>
                </a:schemeClr>
              </a:solidFill>
              <a:ln>
                <a:solidFill>
                  <a:schemeClr val="tx1"/>
                </a:solidFill>
              </a:ln>
            </c:spPr>
          </c:dPt>
          <c:dLbls>
            <c:txPr>
              <a:bodyPr/>
              <a:lstStyle/>
              <a:p>
                <a:pPr>
                  <a:defRPr sz="120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0.34</c:v>
                </c:pt>
                <c:pt idx="1">
                  <c:v>0.26</c:v>
                </c:pt>
                <c:pt idx="2">
                  <c:v>0.21</c:v>
                </c:pt>
                <c:pt idx="3">
                  <c:v>0.19</c:v>
                </c:pt>
              </c:numCache>
            </c:numRef>
          </c:val>
        </c:ser>
        <c:dLbls>
          <c:showLegendKey val="0"/>
          <c:showVal val="0"/>
          <c:showCatName val="0"/>
          <c:showSerName val="0"/>
          <c:showPercent val="0"/>
          <c:showBubbleSize val="0"/>
        </c:dLbls>
        <c:gapWidth val="150"/>
        <c:axId val="124655104"/>
        <c:axId val="124656640"/>
      </c:barChart>
      <c:catAx>
        <c:axId val="124655104"/>
        <c:scaling>
          <c:orientation val="minMax"/>
        </c:scaling>
        <c:delete val="0"/>
        <c:axPos val="b"/>
        <c:majorTickMark val="out"/>
        <c:minorTickMark val="none"/>
        <c:tickLblPos val="nextTo"/>
        <c:txPr>
          <a:bodyPr/>
          <a:lstStyle/>
          <a:p>
            <a:pPr>
              <a:defRPr sz="1400" b="1"/>
            </a:pPr>
            <a:endParaRPr lang="en-US"/>
          </a:p>
        </c:txPr>
        <c:crossAx val="124656640"/>
        <c:crosses val="autoZero"/>
        <c:auto val="1"/>
        <c:lblAlgn val="ctr"/>
        <c:lblOffset val="100"/>
        <c:noMultiLvlLbl val="0"/>
      </c:catAx>
      <c:valAx>
        <c:axId val="124656640"/>
        <c:scaling>
          <c:orientation val="minMax"/>
        </c:scaling>
        <c:delete val="0"/>
        <c:axPos val="l"/>
        <c:numFmt formatCode="0%" sourceLinked="1"/>
        <c:majorTickMark val="out"/>
        <c:minorTickMark val="none"/>
        <c:tickLblPos val="nextTo"/>
        <c:crossAx val="124655104"/>
        <c:crosses val="autoZero"/>
        <c:crossBetween val="between"/>
      </c:valAx>
    </c:plotArea>
    <c:plotVisOnly val="1"/>
    <c:dispBlanksAs val="gap"/>
    <c:showDLblsOverMax val="0"/>
  </c:chart>
  <c:txPr>
    <a:bodyPr/>
    <a:lstStyle/>
    <a:p>
      <a:pPr>
        <a:defRPr sz="1600">
          <a:latin typeface="Calibri" panose="020F0502020204030204" pitchFamily="34" charset="0"/>
          <a:cs typeface="Calibri" panose="020F0502020204030204" pitchFamily="34" charset="0"/>
        </a:defRPr>
      </a:pPr>
      <a:endParaRPr lang="en-US"/>
    </a:p>
  </c:txPr>
  <c:externalData r:id="rId1">
    <c:autoUpdate val="0"/>
  </c:externalData>
</c:chartSpace>
</file>

<file path=ppt/charts/chart6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Series 1</c:v>
                </c:pt>
              </c:strCache>
            </c:strRef>
          </c:tx>
          <c:invertIfNegative val="0"/>
          <c:dPt>
            <c:idx val="0"/>
            <c:invertIfNegative val="0"/>
            <c:bubble3D val="0"/>
            <c:spPr>
              <a:solidFill>
                <a:schemeClr val="bg2">
                  <a:lumMod val="50000"/>
                </a:schemeClr>
              </a:solidFill>
              <a:ln>
                <a:solidFill>
                  <a:schemeClr val="tx1"/>
                </a:solidFill>
              </a:ln>
            </c:spPr>
          </c:dPt>
          <c:dPt>
            <c:idx val="1"/>
            <c:invertIfNegative val="0"/>
            <c:bubble3D val="0"/>
            <c:spPr>
              <a:solidFill>
                <a:schemeClr val="bg1">
                  <a:lumMod val="50000"/>
                </a:schemeClr>
              </a:solidFill>
              <a:ln>
                <a:solidFill>
                  <a:schemeClr val="tx1"/>
                </a:solidFill>
              </a:ln>
            </c:spPr>
          </c:dPt>
          <c:dPt>
            <c:idx val="2"/>
            <c:invertIfNegative val="0"/>
            <c:bubble3D val="0"/>
            <c:spPr>
              <a:solidFill>
                <a:schemeClr val="bg2">
                  <a:lumMod val="40000"/>
                  <a:lumOff val="60000"/>
                </a:schemeClr>
              </a:solidFill>
              <a:ln>
                <a:solidFill>
                  <a:schemeClr val="tx1"/>
                </a:solidFill>
              </a:ln>
            </c:spPr>
          </c:dPt>
          <c:dPt>
            <c:idx val="3"/>
            <c:invertIfNegative val="0"/>
            <c:bubble3D val="0"/>
            <c:spPr>
              <a:solidFill>
                <a:schemeClr val="bg1">
                  <a:lumMod val="85000"/>
                </a:schemeClr>
              </a:solidFill>
              <a:ln>
                <a:solidFill>
                  <a:schemeClr val="tx1"/>
                </a:solidFill>
              </a:ln>
            </c:spPr>
          </c:dPt>
          <c:dLbls>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6646</c:v>
                </c:pt>
                <c:pt idx="1">
                  <c:v>6160</c:v>
                </c:pt>
                <c:pt idx="2">
                  <c:v>4762</c:v>
                </c:pt>
                <c:pt idx="3">
                  <c:v>2437</c:v>
                </c:pt>
              </c:numCache>
            </c:numRef>
          </c:val>
        </c:ser>
        <c:dLbls>
          <c:showLegendKey val="0"/>
          <c:showVal val="0"/>
          <c:showCatName val="0"/>
          <c:showSerName val="0"/>
          <c:showPercent val="0"/>
          <c:showBubbleSize val="0"/>
        </c:dLbls>
        <c:gapWidth val="150"/>
        <c:axId val="124693888"/>
        <c:axId val="124699776"/>
      </c:barChart>
      <c:catAx>
        <c:axId val="124693888"/>
        <c:scaling>
          <c:orientation val="minMax"/>
        </c:scaling>
        <c:delete val="0"/>
        <c:axPos val="b"/>
        <c:majorTickMark val="out"/>
        <c:minorTickMark val="none"/>
        <c:tickLblPos val="nextTo"/>
        <c:txPr>
          <a:bodyPr/>
          <a:lstStyle/>
          <a:p>
            <a:pPr>
              <a:defRPr b="1"/>
            </a:pPr>
            <a:endParaRPr lang="en-US"/>
          </a:p>
        </c:txPr>
        <c:crossAx val="124699776"/>
        <c:crosses val="autoZero"/>
        <c:auto val="1"/>
        <c:lblAlgn val="ctr"/>
        <c:lblOffset val="100"/>
        <c:noMultiLvlLbl val="0"/>
      </c:catAx>
      <c:valAx>
        <c:axId val="124699776"/>
        <c:scaling>
          <c:orientation val="minMax"/>
        </c:scaling>
        <c:delete val="0"/>
        <c:axPos val="l"/>
        <c:numFmt formatCode="&quot;$&quot;#,##0" sourceLinked="1"/>
        <c:majorTickMark val="out"/>
        <c:minorTickMark val="none"/>
        <c:tickLblPos val="nextTo"/>
        <c:crossAx val="124693888"/>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6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&gt;$500 to $2,500</c:v>
                </c:pt>
              </c:strCache>
            </c:strRef>
          </c:tx>
          <c:spPr>
            <a:solidFill>
              <a:schemeClr val="accent1"/>
            </a:solidFill>
            <a:ln>
              <a:solidFill>
                <a:schemeClr val="tx1"/>
              </a:solidFill>
            </a:ln>
          </c:spPr>
          <c:invertIfNegative val="0"/>
          <c:dLbls>
            <c:dLbl>
              <c:idx val="0"/>
              <c:delete val="1"/>
            </c:dLbl>
            <c:dLbl>
              <c:idx val="1"/>
              <c:delete val="1"/>
            </c:dLbl>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0</c:v>
                </c:pt>
                <c:pt idx="1">
                  <c:v>0</c:v>
                </c:pt>
                <c:pt idx="2">
                  <c:v>7.0000000000000007E-2</c:v>
                </c:pt>
                <c:pt idx="3">
                  <c:v>0.72</c:v>
                </c:pt>
              </c:numCache>
            </c:numRef>
          </c:val>
        </c:ser>
        <c:ser>
          <c:idx val="1"/>
          <c:order val="1"/>
          <c:tx>
            <c:strRef>
              <c:f>Sheet1!$C$1</c:f>
              <c:strCache>
                <c:ptCount val="1"/>
                <c:pt idx="0">
                  <c:v>&gt;$2,500 to $4,500</c:v>
                </c:pt>
              </c:strCache>
            </c:strRef>
          </c:tx>
          <c:spPr>
            <a:solidFill>
              <a:schemeClr val="accent2"/>
            </a:solidFill>
            <a:ln>
              <a:solidFill>
                <a:schemeClr val="tx1"/>
              </a:solidFill>
            </a:ln>
          </c:spPr>
          <c:invertIfNegative val="0"/>
          <c:dLbls>
            <c:dLbl>
              <c:idx val="0"/>
              <c:delete val="1"/>
            </c:dLbl>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Sheet1!$C$2:$C$5</c:f>
              <c:numCache>
                <c:formatCode>0%</c:formatCode>
                <c:ptCount val="4"/>
                <c:pt idx="0">
                  <c:v>0</c:v>
                </c:pt>
                <c:pt idx="1">
                  <c:v>0.09</c:v>
                </c:pt>
                <c:pt idx="2">
                  <c:v>0.42</c:v>
                </c:pt>
                <c:pt idx="3">
                  <c:v>0.15</c:v>
                </c:pt>
              </c:numCache>
            </c:numRef>
          </c:val>
        </c:ser>
        <c:ser>
          <c:idx val="2"/>
          <c:order val="2"/>
          <c:tx>
            <c:strRef>
              <c:f>Sheet1!$D$1</c:f>
              <c:strCache>
                <c:ptCount val="1"/>
                <c:pt idx="0">
                  <c:v>&gt;$4,500 to &lt; $6,850</c:v>
                </c:pt>
              </c:strCache>
            </c:strRef>
          </c:tx>
          <c:spPr>
            <a:solidFill>
              <a:schemeClr val="accent3"/>
            </a:solidFill>
            <a:ln>
              <a:solidFill>
                <a:schemeClr val="tx1"/>
              </a:solidFill>
            </a:ln>
          </c:spPr>
          <c:invertIfNegative val="0"/>
          <c:dLbls>
            <c:txPr>
              <a:bodyPr/>
              <a:lstStyle/>
              <a:p>
                <a:pPr>
                  <a:defRPr sz="1050">
                    <a:solidFill>
                      <a:schemeClr val="bg1"/>
                    </a:solidFill>
                  </a:defRPr>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Sheet1!$D$2:$D$5</c:f>
              <c:numCache>
                <c:formatCode>0%</c:formatCode>
                <c:ptCount val="4"/>
                <c:pt idx="0">
                  <c:v>0.53</c:v>
                </c:pt>
                <c:pt idx="1">
                  <c:v>0.56000000000000005</c:v>
                </c:pt>
                <c:pt idx="2">
                  <c:v>0.36</c:v>
                </c:pt>
                <c:pt idx="3">
                  <c:v>0.08</c:v>
                </c:pt>
              </c:numCache>
            </c:numRef>
          </c:val>
        </c:ser>
        <c:ser>
          <c:idx val="3"/>
          <c:order val="3"/>
          <c:tx>
            <c:strRef>
              <c:f>Sheet1!$E$1</c:f>
              <c:strCache>
                <c:ptCount val="1"/>
                <c:pt idx="0">
                  <c:v>$6,850 </c:v>
                </c:pt>
              </c:strCache>
            </c:strRef>
          </c:tx>
          <c:spPr>
            <a:solidFill>
              <a:schemeClr val="accent4"/>
            </a:solidFill>
            <a:ln>
              <a:solidFill>
                <a:schemeClr val="tx1"/>
              </a:solidFill>
            </a:ln>
          </c:spPr>
          <c:invertIfNegative val="0"/>
          <c:dLbls>
            <c:dLbl>
              <c:idx val="3"/>
              <c:layout/>
              <c:dLblPos val="ctr"/>
              <c:showLegendKey val="0"/>
              <c:showVal val="1"/>
              <c:showCatName val="0"/>
              <c:showSerName val="0"/>
              <c:showPercent val="0"/>
              <c:showBubbleSize val="0"/>
            </c:dLbl>
            <c:txPr>
              <a:bodyPr/>
              <a:lstStyle/>
              <a:p>
                <a:pPr>
                  <a:defRPr sz="105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Sheet1!$E$2:$E$5</c:f>
              <c:numCache>
                <c:formatCode>0%</c:formatCode>
                <c:ptCount val="4"/>
                <c:pt idx="0">
                  <c:v>0.47</c:v>
                </c:pt>
                <c:pt idx="1">
                  <c:v>0.35</c:v>
                </c:pt>
                <c:pt idx="2">
                  <c:v>0.16</c:v>
                </c:pt>
                <c:pt idx="3">
                  <c:v>0.05</c:v>
                </c:pt>
              </c:numCache>
            </c:numRef>
          </c:val>
        </c:ser>
        <c:dLbls>
          <c:showLegendKey val="0"/>
          <c:showVal val="0"/>
          <c:showCatName val="0"/>
          <c:showSerName val="0"/>
          <c:showPercent val="0"/>
          <c:showBubbleSize val="0"/>
        </c:dLbls>
        <c:gapWidth val="150"/>
        <c:overlap val="100"/>
        <c:axId val="124806272"/>
        <c:axId val="124807808"/>
      </c:barChart>
      <c:catAx>
        <c:axId val="124806272"/>
        <c:scaling>
          <c:orientation val="minMax"/>
        </c:scaling>
        <c:delete val="0"/>
        <c:axPos val="b"/>
        <c:majorTickMark val="out"/>
        <c:minorTickMark val="none"/>
        <c:tickLblPos val="nextTo"/>
        <c:txPr>
          <a:bodyPr/>
          <a:lstStyle/>
          <a:p>
            <a:pPr>
              <a:defRPr sz="1400" b="1"/>
            </a:pPr>
            <a:endParaRPr lang="en-US"/>
          </a:p>
        </c:txPr>
        <c:crossAx val="124807808"/>
        <c:crosses val="autoZero"/>
        <c:auto val="1"/>
        <c:lblAlgn val="ctr"/>
        <c:lblOffset val="100"/>
        <c:noMultiLvlLbl val="0"/>
      </c:catAx>
      <c:valAx>
        <c:axId val="124807808"/>
        <c:scaling>
          <c:orientation val="minMax"/>
        </c:scaling>
        <c:delete val="0"/>
        <c:axPos val="l"/>
        <c:numFmt formatCode="0%" sourceLinked="1"/>
        <c:majorTickMark val="out"/>
        <c:minorTickMark val="none"/>
        <c:tickLblPos val="nextTo"/>
        <c:crossAx val="124806272"/>
        <c:crosses val="autoZero"/>
        <c:crossBetween val="between"/>
      </c:valAx>
    </c:plotArea>
    <c:legend>
      <c:legendPos val="r"/>
      <c:layout/>
      <c:overlay val="0"/>
    </c:legend>
    <c:plotVisOnly val="1"/>
    <c:dispBlanksAs val="gap"/>
    <c:showDLblsOverMax val="0"/>
  </c:chart>
  <c:txPr>
    <a:bodyPr/>
    <a:lstStyle/>
    <a:p>
      <a:pPr>
        <a:defRPr sz="12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spPr>
            <a:solidFill>
              <a:schemeClr val="bg1">
                <a:lumMod val="85000"/>
              </a:schemeClr>
            </a:solidFill>
            <a:ln>
              <a:solidFill>
                <a:schemeClr val="tx1"/>
              </a:solidFill>
            </a:ln>
          </c:spPr>
          <c:invertIfNegative val="0"/>
          <c:dLbls>
            <c:txPr>
              <a:bodyPr/>
              <a:lstStyle/>
              <a:p>
                <a:pPr>
                  <a:defRPr sz="1200"/>
                </a:pPr>
                <a:endParaRPr lang="en-US"/>
              </a:p>
            </c:txPr>
            <c:showLegendKey val="0"/>
            <c:showVal val="1"/>
            <c:showCatName val="0"/>
            <c:showSerName val="0"/>
            <c:showPercent val="0"/>
            <c:showBubbleSize val="0"/>
            <c:showLeaderLines val="0"/>
          </c:dLbls>
          <c:cat>
            <c:strRef>
              <c:f>Sheet1!$A$1:$B$1</c:f>
              <c:strCache>
                <c:ptCount val="2"/>
                <c:pt idx="0">
                  <c:v>$0 </c:v>
                </c:pt>
                <c:pt idx="1">
                  <c:v>&gt;0 - $500</c:v>
                </c:pt>
              </c:strCache>
            </c:strRef>
          </c:cat>
          <c:val>
            <c:numRef>
              <c:f>Sheet1!$A$2:$B$2</c:f>
              <c:numCache>
                <c:formatCode>0%</c:formatCode>
                <c:ptCount val="2"/>
                <c:pt idx="0">
                  <c:v>0.88</c:v>
                </c:pt>
                <c:pt idx="1">
                  <c:v>0.12</c:v>
                </c:pt>
              </c:numCache>
            </c:numRef>
          </c:val>
        </c:ser>
        <c:dLbls>
          <c:showLegendKey val="0"/>
          <c:showVal val="0"/>
          <c:showCatName val="0"/>
          <c:showSerName val="0"/>
          <c:showPercent val="0"/>
          <c:showBubbleSize val="0"/>
        </c:dLbls>
        <c:gapWidth val="150"/>
        <c:axId val="103174528"/>
        <c:axId val="103176064"/>
      </c:barChart>
      <c:catAx>
        <c:axId val="103174528"/>
        <c:scaling>
          <c:orientation val="minMax"/>
        </c:scaling>
        <c:delete val="0"/>
        <c:axPos val="b"/>
        <c:numFmt formatCode="General" sourceLinked="1"/>
        <c:majorTickMark val="out"/>
        <c:minorTickMark val="none"/>
        <c:tickLblPos val="nextTo"/>
        <c:txPr>
          <a:bodyPr/>
          <a:lstStyle/>
          <a:p>
            <a:pPr>
              <a:defRPr sz="1400" b="1"/>
            </a:pPr>
            <a:endParaRPr lang="en-US"/>
          </a:p>
        </c:txPr>
        <c:crossAx val="103176064"/>
        <c:crosses val="autoZero"/>
        <c:auto val="1"/>
        <c:lblAlgn val="ctr"/>
        <c:lblOffset val="100"/>
        <c:noMultiLvlLbl val="0"/>
      </c:catAx>
      <c:valAx>
        <c:axId val="103176064"/>
        <c:scaling>
          <c:orientation val="minMax"/>
        </c:scaling>
        <c:delete val="0"/>
        <c:axPos val="l"/>
        <c:numFmt formatCode="0%" sourceLinked="1"/>
        <c:majorTickMark val="out"/>
        <c:minorTickMark val="none"/>
        <c:tickLblPos val="nextTo"/>
        <c:txPr>
          <a:bodyPr/>
          <a:lstStyle/>
          <a:p>
            <a:pPr>
              <a:defRPr sz="1200"/>
            </a:pPr>
            <a:endParaRPr lang="en-US"/>
          </a:p>
        </c:txPr>
        <c:crossAx val="10317452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Column1</c:v>
                </c:pt>
              </c:strCache>
            </c:strRef>
          </c:tx>
          <c:spPr>
            <a:ln>
              <a:solidFill>
                <a:schemeClr val="tx1"/>
              </a:solidFill>
            </a:ln>
          </c:spPr>
          <c:invertIfNegative val="0"/>
          <c:dPt>
            <c:idx val="0"/>
            <c:invertIfNegative val="0"/>
            <c:bubble3D val="0"/>
            <c:spPr>
              <a:solidFill>
                <a:schemeClr val="bg2">
                  <a:lumMod val="50000"/>
                </a:schemeClr>
              </a:solidFill>
              <a:ln>
                <a:solidFill>
                  <a:schemeClr val="tx1"/>
                </a:solidFill>
              </a:ln>
            </c:spPr>
          </c:dPt>
          <c:dPt>
            <c:idx val="1"/>
            <c:invertIfNegative val="0"/>
            <c:bubble3D val="0"/>
            <c:spPr>
              <a:solidFill>
                <a:schemeClr val="bg1">
                  <a:lumMod val="50000"/>
                </a:schemeClr>
              </a:solidFill>
              <a:ln>
                <a:solidFill>
                  <a:schemeClr val="tx1"/>
                </a:solidFill>
              </a:ln>
            </c:spPr>
          </c:dPt>
          <c:dPt>
            <c:idx val="2"/>
            <c:invertIfNegative val="0"/>
            <c:bubble3D val="0"/>
            <c:spPr>
              <a:solidFill>
                <a:schemeClr val="bg2">
                  <a:lumMod val="60000"/>
                  <a:lumOff val="40000"/>
                </a:schemeClr>
              </a:solidFill>
              <a:ln>
                <a:solidFill>
                  <a:schemeClr val="tx1"/>
                </a:solidFill>
              </a:ln>
            </c:spPr>
          </c:dPt>
          <c:dPt>
            <c:idx val="3"/>
            <c:invertIfNegative val="0"/>
            <c:bubble3D val="0"/>
            <c:spPr>
              <a:solidFill>
                <a:schemeClr val="bg1">
                  <a:lumMod val="85000"/>
                </a:schemeClr>
              </a:solidFill>
              <a:ln>
                <a:solidFill>
                  <a:schemeClr val="tx1"/>
                </a:solidFill>
              </a:ln>
            </c:spPr>
          </c:dPt>
          <c:dLbls>
            <c:txPr>
              <a:bodyPr/>
              <a:lstStyle/>
              <a:p>
                <a:pPr>
                  <a:defRPr sz="1200" b="0"/>
                </a:pPr>
                <a:endParaRPr lang="en-US"/>
              </a:p>
            </c:txPr>
            <c:showLegendKey val="0"/>
            <c:showVal val="1"/>
            <c:showCatName val="0"/>
            <c:showSerName val="0"/>
            <c:showPercent val="0"/>
            <c:showBubbleSize val="0"/>
            <c:showLeaderLines val="0"/>
          </c:dLbls>
          <c:cat>
            <c:strRef>
              <c:f>Sheet1!$A$2:$A$5</c:f>
              <c:strCache>
                <c:ptCount val="4"/>
                <c:pt idx="0">
                  <c:v>Bronze</c:v>
                </c:pt>
                <c:pt idx="1">
                  <c:v>Silver</c:v>
                </c:pt>
                <c:pt idx="2">
                  <c:v>Gold</c:v>
                </c:pt>
                <c:pt idx="3">
                  <c:v>Platinum</c:v>
                </c:pt>
              </c:strCache>
            </c:strRef>
          </c:cat>
          <c:val>
            <c:numRef>
              <c:f>Sheet1!$B$2:$B$5</c:f>
              <c:numCache>
                <c:formatCode>"$"#,##0</c:formatCode>
                <c:ptCount val="4"/>
                <c:pt idx="0">
                  <c:v>5500</c:v>
                </c:pt>
                <c:pt idx="1">
                  <c:v>3198</c:v>
                </c:pt>
                <c:pt idx="2">
                  <c:v>1136</c:v>
                </c:pt>
                <c:pt idx="3">
                  <c:v>409</c:v>
                </c:pt>
              </c:numCache>
            </c:numRef>
          </c:val>
        </c:ser>
        <c:dLbls>
          <c:showLegendKey val="0"/>
          <c:showVal val="0"/>
          <c:showCatName val="0"/>
          <c:showSerName val="0"/>
          <c:showPercent val="0"/>
          <c:showBubbleSize val="0"/>
        </c:dLbls>
        <c:gapWidth val="150"/>
        <c:axId val="104271872"/>
        <c:axId val="104273408"/>
      </c:barChart>
      <c:catAx>
        <c:axId val="104271872"/>
        <c:scaling>
          <c:orientation val="minMax"/>
        </c:scaling>
        <c:delete val="0"/>
        <c:axPos val="b"/>
        <c:majorTickMark val="out"/>
        <c:minorTickMark val="none"/>
        <c:tickLblPos val="nextTo"/>
        <c:txPr>
          <a:bodyPr/>
          <a:lstStyle/>
          <a:p>
            <a:pPr>
              <a:defRPr sz="1400" b="1"/>
            </a:pPr>
            <a:endParaRPr lang="en-US"/>
          </a:p>
        </c:txPr>
        <c:crossAx val="104273408"/>
        <c:crosses val="autoZero"/>
        <c:auto val="1"/>
        <c:lblAlgn val="ctr"/>
        <c:lblOffset val="100"/>
        <c:noMultiLvlLbl val="0"/>
      </c:catAx>
      <c:valAx>
        <c:axId val="104273408"/>
        <c:scaling>
          <c:orientation val="minMax"/>
        </c:scaling>
        <c:delete val="0"/>
        <c:axPos val="l"/>
        <c:majorGridlines>
          <c:spPr>
            <a:ln>
              <a:noFill/>
            </a:ln>
          </c:spPr>
        </c:majorGridlines>
        <c:numFmt formatCode="&quot;$&quot;#,##0" sourceLinked="1"/>
        <c:majorTickMark val="out"/>
        <c:minorTickMark val="none"/>
        <c:tickLblPos val="nextTo"/>
        <c:txPr>
          <a:bodyPr/>
          <a:lstStyle/>
          <a:p>
            <a:pPr>
              <a:defRPr sz="1200"/>
            </a:pPr>
            <a:endParaRPr lang="en-US"/>
          </a:p>
        </c:txPr>
        <c:crossAx val="10427187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Bronze</c:v>
                </c:pt>
              </c:strCache>
            </c:strRef>
          </c:tx>
          <c:spPr>
            <a:solidFill>
              <a:schemeClr val="bg2">
                <a:lumMod val="50000"/>
              </a:schemeClr>
            </a:solidFill>
            <a:ln>
              <a:solidFill>
                <a:schemeClr val="tx1"/>
              </a:solidFill>
            </a:ln>
          </c:spPr>
          <c:invertIfNegative val="0"/>
          <c:dLbls>
            <c:dLbl>
              <c:idx val="0"/>
              <c:delete val="1"/>
            </c:dLbl>
            <c:dLbl>
              <c:idx val="1"/>
              <c:delete val="1"/>
            </c:dLbl>
            <c:txPr>
              <a:bodyPr/>
              <a:lstStyle/>
              <a:p>
                <a:pPr>
                  <a:defRPr sz="1200" baseline="0"/>
                </a:pPr>
                <a:endParaRPr lang="en-US"/>
              </a:p>
            </c:txPr>
            <c:showLegendKey val="0"/>
            <c:showVal val="1"/>
            <c:showCatName val="0"/>
            <c:showSerName val="0"/>
            <c:showPercent val="0"/>
            <c:showBubbleSize val="0"/>
            <c:showLeaderLines val="0"/>
          </c:dLbls>
          <c:cat>
            <c:strRef>
              <c:f>Sheet1!$A$2:$A$7</c:f>
              <c:strCache>
                <c:ptCount val="6"/>
                <c:pt idx="0">
                  <c:v>$500 or less</c:v>
                </c:pt>
                <c:pt idx="1">
                  <c:v>&gt;$500 - $1500</c:v>
                </c:pt>
                <c:pt idx="2">
                  <c:v>&gt;1500-$2500</c:v>
                </c:pt>
                <c:pt idx="3">
                  <c:v>&gt;2500-$4000</c:v>
                </c:pt>
                <c:pt idx="4">
                  <c:v>&gt;4000-$5500</c:v>
                </c:pt>
                <c:pt idx="5">
                  <c:v>Over $5500</c:v>
                </c:pt>
              </c:strCache>
            </c:strRef>
          </c:cat>
          <c:val>
            <c:numRef>
              <c:f>Sheet1!$B$2:$B$7</c:f>
              <c:numCache>
                <c:formatCode>General</c:formatCode>
                <c:ptCount val="6"/>
                <c:pt idx="2" formatCode="0%">
                  <c:v>0.01</c:v>
                </c:pt>
                <c:pt idx="3" formatCode="0%">
                  <c:v>0.12</c:v>
                </c:pt>
                <c:pt idx="4" formatCode="0%">
                  <c:v>0.37</c:v>
                </c:pt>
                <c:pt idx="5" formatCode="0%">
                  <c:v>0.5</c:v>
                </c:pt>
              </c:numCache>
            </c:numRef>
          </c:val>
        </c:ser>
        <c:ser>
          <c:idx val="1"/>
          <c:order val="1"/>
          <c:tx>
            <c:strRef>
              <c:f>Sheet1!$C$1</c:f>
              <c:strCache>
                <c:ptCount val="1"/>
                <c:pt idx="0">
                  <c:v>Silver</c:v>
                </c:pt>
              </c:strCache>
            </c:strRef>
          </c:tx>
          <c:spPr>
            <a:solidFill>
              <a:schemeClr val="bg1">
                <a:lumMod val="50000"/>
              </a:schemeClr>
            </a:solidFill>
            <a:ln>
              <a:solidFill>
                <a:schemeClr val="tx1"/>
              </a:solidFill>
            </a:ln>
          </c:spPr>
          <c:invertIfNegative val="0"/>
          <c:dLbls>
            <c:txPr>
              <a:bodyPr/>
              <a:lstStyle/>
              <a:p>
                <a:pPr>
                  <a:defRPr sz="1200" baseline="0"/>
                </a:pPr>
                <a:endParaRPr lang="en-US"/>
              </a:p>
            </c:txPr>
            <c:showLegendKey val="0"/>
            <c:showVal val="1"/>
            <c:showCatName val="0"/>
            <c:showSerName val="0"/>
            <c:showPercent val="0"/>
            <c:showBubbleSize val="0"/>
            <c:showLeaderLines val="0"/>
          </c:dLbls>
          <c:cat>
            <c:strRef>
              <c:f>Sheet1!$A$2:$A$7</c:f>
              <c:strCache>
                <c:ptCount val="6"/>
                <c:pt idx="0">
                  <c:v>$500 or less</c:v>
                </c:pt>
                <c:pt idx="1">
                  <c:v>&gt;$500 - $1500</c:v>
                </c:pt>
                <c:pt idx="2">
                  <c:v>&gt;1500-$2500</c:v>
                </c:pt>
                <c:pt idx="3">
                  <c:v>&gt;2500-$4000</c:v>
                </c:pt>
                <c:pt idx="4">
                  <c:v>&gt;4000-$5500</c:v>
                </c:pt>
                <c:pt idx="5">
                  <c:v>Over $5500</c:v>
                </c:pt>
              </c:strCache>
            </c:strRef>
          </c:cat>
          <c:val>
            <c:numRef>
              <c:f>Sheet1!$C$2:$C$7</c:f>
              <c:numCache>
                <c:formatCode>0%</c:formatCode>
                <c:ptCount val="6"/>
                <c:pt idx="0">
                  <c:v>0.02</c:v>
                </c:pt>
                <c:pt idx="1">
                  <c:v>0.04</c:v>
                </c:pt>
                <c:pt idx="2">
                  <c:v>0.34</c:v>
                </c:pt>
                <c:pt idx="3">
                  <c:v>0.4</c:v>
                </c:pt>
                <c:pt idx="4">
                  <c:v>0.19</c:v>
                </c:pt>
                <c:pt idx="5">
                  <c:v>0.01</c:v>
                </c:pt>
              </c:numCache>
            </c:numRef>
          </c:val>
        </c:ser>
        <c:ser>
          <c:idx val="2"/>
          <c:order val="2"/>
          <c:tx>
            <c:strRef>
              <c:f>Sheet1!$D$1</c:f>
              <c:strCache>
                <c:ptCount val="1"/>
                <c:pt idx="0">
                  <c:v>Gold</c:v>
                </c:pt>
              </c:strCache>
            </c:strRef>
          </c:tx>
          <c:spPr>
            <a:solidFill>
              <a:schemeClr val="bg2">
                <a:lumMod val="60000"/>
                <a:lumOff val="40000"/>
              </a:schemeClr>
            </a:solidFill>
            <a:ln>
              <a:solidFill>
                <a:schemeClr val="tx1"/>
              </a:solidFill>
            </a:ln>
          </c:spPr>
          <c:invertIfNegative val="0"/>
          <c:dLbls>
            <c:txPr>
              <a:bodyPr/>
              <a:lstStyle/>
              <a:p>
                <a:pPr>
                  <a:defRPr sz="1200" baseline="0"/>
                </a:pPr>
                <a:endParaRPr lang="en-US"/>
              </a:p>
            </c:txPr>
            <c:showLegendKey val="0"/>
            <c:showVal val="1"/>
            <c:showCatName val="0"/>
            <c:showSerName val="0"/>
            <c:showPercent val="0"/>
            <c:showBubbleSize val="0"/>
            <c:showLeaderLines val="0"/>
          </c:dLbls>
          <c:cat>
            <c:strRef>
              <c:f>Sheet1!$A$2:$A$7</c:f>
              <c:strCache>
                <c:ptCount val="6"/>
                <c:pt idx="0">
                  <c:v>$500 or less</c:v>
                </c:pt>
                <c:pt idx="1">
                  <c:v>&gt;$500 - $1500</c:v>
                </c:pt>
                <c:pt idx="2">
                  <c:v>&gt;1500-$2500</c:v>
                </c:pt>
                <c:pt idx="3">
                  <c:v>&gt;2500-$4000</c:v>
                </c:pt>
                <c:pt idx="4">
                  <c:v>&gt;4000-$5500</c:v>
                </c:pt>
                <c:pt idx="5">
                  <c:v>Over $5500</c:v>
                </c:pt>
              </c:strCache>
            </c:strRef>
          </c:cat>
          <c:val>
            <c:numRef>
              <c:f>Sheet1!$D$2:$D$7</c:f>
              <c:numCache>
                <c:formatCode>0%</c:formatCode>
                <c:ptCount val="6"/>
                <c:pt idx="0">
                  <c:v>0.23</c:v>
                </c:pt>
                <c:pt idx="1">
                  <c:v>0.61</c:v>
                </c:pt>
                <c:pt idx="2">
                  <c:v>0.14000000000000001</c:v>
                </c:pt>
                <c:pt idx="3">
                  <c:v>0.02</c:v>
                </c:pt>
              </c:numCache>
            </c:numRef>
          </c:val>
        </c:ser>
        <c:ser>
          <c:idx val="3"/>
          <c:order val="3"/>
          <c:tx>
            <c:strRef>
              <c:f>Sheet1!$E$1</c:f>
              <c:strCache>
                <c:ptCount val="1"/>
                <c:pt idx="0">
                  <c:v>Platinum</c:v>
                </c:pt>
              </c:strCache>
            </c:strRef>
          </c:tx>
          <c:spPr>
            <a:solidFill>
              <a:schemeClr val="bg1">
                <a:lumMod val="85000"/>
              </a:schemeClr>
            </a:solidFill>
            <a:ln>
              <a:solidFill>
                <a:schemeClr val="tx1"/>
              </a:solidFill>
            </a:ln>
          </c:spPr>
          <c:invertIfNegative val="0"/>
          <c:dLbls>
            <c:txPr>
              <a:bodyPr/>
              <a:lstStyle/>
              <a:p>
                <a:pPr>
                  <a:defRPr sz="1200" baseline="0"/>
                </a:pPr>
                <a:endParaRPr lang="en-US"/>
              </a:p>
            </c:txPr>
            <c:showLegendKey val="0"/>
            <c:showVal val="1"/>
            <c:showCatName val="0"/>
            <c:showSerName val="0"/>
            <c:showPercent val="0"/>
            <c:showBubbleSize val="0"/>
            <c:showLeaderLines val="0"/>
          </c:dLbls>
          <c:cat>
            <c:strRef>
              <c:f>Sheet1!$A$2:$A$7</c:f>
              <c:strCache>
                <c:ptCount val="6"/>
                <c:pt idx="0">
                  <c:v>$500 or less</c:v>
                </c:pt>
                <c:pt idx="1">
                  <c:v>&gt;$500 - $1500</c:v>
                </c:pt>
                <c:pt idx="2">
                  <c:v>&gt;1500-$2500</c:v>
                </c:pt>
                <c:pt idx="3">
                  <c:v>&gt;2500-$4000</c:v>
                </c:pt>
                <c:pt idx="4">
                  <c:v>&gt;4000-$5500</c:v>
                </c:pt>
                <c:pt idx="5">
                  <c:v>Over $5500</c:v>
                </c:pt>
              </c:strCache>
            </c:strRef>
          </c:cat>
          <c:val>
            <c:numRef>
              <c:f>Sheet1!$E$2:$E$7</c:f>
              <c:numCache>
                <c:formatCode>0%</c:formatCode>
                <c:ptCount val="6"/>
                <c:pt idx="0">
                  <c:v>0.8</c:v>
                </c:pt>
                <c:pt idx="1">
                  <c:v>0.2</c:v>
                </c:pt>
              </c:numCache>
            </c:numRef>
          </c:val>
        </c:ser>
        <c:dLbls>
          <c:showLegendKey val="0"/>
          <c:showVal val="0"/>
          <c:showCatName val="0"/>
          <c:showSerName val="0"/>
          <c:showPercent val="0"/>
          <c:showBubbleSize val="0"/>
        </c:dLbls>
        <c:gapWidth val="150"/>
        <c:axId val="104344192"/>
        <c:axId val="104366464"/>
      </c:barChart>
      <c:catAx>
        <c:axId val="104344192"/>
        <c:scaling>
          <c:orientation val="minMax"/>
        </c:scaling>
        <c:delete val="0"/>
        <c:axPos val="b"/>
        <c:majorTickMark val="out"/>
        <c:minorTickMark val="none"/>
        <c:tickLblPos val="nextTo"/>
        <c:txPr>
          <a:bodyPr/>
          <a:lstStyle/>
          <a:p>
            <a:pPr>
              <a:defRPr sz="1200" b="1"/>
            </a:pPr>
            <a:endParaRPr lang="en-US"/>
          </a:p>
        </c:txPr>
        <c:crossAx val="104366464"/>
        <c:crosses val="autoZero"/>
        <c:auto val="1"/>
        <c:lblAlgn val="ctr"/>
        <c:lblOffset val="100"/>
        <c:noMultiLvlLbl val="0"/>
      </c:catAx>
      <c:valAx>
        <c:axId val="104366464"/>
        <c:scaling>
          <c:orientation val="minMax"/>
        </c:scaling>
        <c:delete val="0"/>
        <c:axPos val="l"/>
        <c:majorGridlines>
          <c:spPr>
            <a:ln>
              <a:noFill/>
            </a:ln>
          </c:spPr>
        </c:majorGridlines>
        <c:numFmt formatCode="General" sourceLinked="1"/>
        <c:majorTickMark val="out"/>
        <c:minorTickMark val="none"/>
        <c:tickLblPos val="nextTo"/>
        <c:txPr>
          <a:bodyPr/>
          <a:lstStyle/>
          <a:p>
            <a:pPr>
              <a:defRPr sz="1200"/>
            </a:pPr>
            <a:endParaRPr lang="en-US"/>
          </a:p>
        </c:txPr>
        <c:crossAx val="104344192"/>
        <c:crosses val="autoZero"/>
        <c:crossBetween val="between"/>
      </c:valAx>
    </c:plotArea>
    <c:legend>
      <c:legendPos val="t"/>
      <c:layout/>
      <c:overlay val="0"/>
      <c:txPr>
        <a:bodyPr/>
        <a:lstStyle/>
        <a:p>
          <a:pPr>
            <a:defRPr sz="12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A4D92E5-9FFA-458A-9BEA-BDF5C2EF3530}" type="datetimeFigureOut">
              <a:rPr lang="en-US" smtClean="0"/>
              <a:t>11/13/2015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3E76084-7007-4F9A-9BF5-85CA96B02EE7}" type="slidenum">
              <a:rPr lang="en-US" smtClean="0"/>
              <a:t>‹#›</a:t>
            </a:fld>
            <a:endParaRPr lang="en-US" dirty="0"/>
          </a:p>
        </p:txBody>
      </p:sp>
    </p:spTree>
    <p:extLst>
      <p:ext uri="{BB962C8B-B14F-4D97-AF65-F5344CB8AC3E}">
        <p14:creationId xmlns:p14="http://schemas.microsoft.com/office/powerpoint/2010/main" val="2775093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t>0</a:t>
            </a:fld>
            <a:endParaRPr lang="en-US" dirty="0"/>
          </a:p>
        </p:txBody>
      </p:sp>
    </p:spTree>
    <p:extLst>
      <p:ext uri="{BB962C8B-B14F-4D97-AF65-F5344CB8AC3E}">
        <p14:creationId xmlns:p14="http://schemas.microsoft.com/office/powerpoint/2010/main" val="21785366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CEAAE-B02F-BE43-A70E-27CEBF56ABD5}" type="slidenum">
              <a:rPr lang="en-US" smtClean="0"/>
              <a:t>35</a:t>
            </a:fld>
            <a:endParaRPr lang="en-US" dirty="0"/>
          </a:p>
        </p:txBody>
      </p:sp>
    </p:spTree>
    <p:extLst>
      <p:ext uri="{BB962C8B-B14F-4D97-AF65-F5344CB8AC3E}">
        <p14:creationId xmlns:p14="http://schemas.microsoft.com/office/powerpoint/2010/main" val="31846170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CEAAE-B02F-BE43-A70E-27CEBF56ABD5}" type="slidenum">
              <a:rPr lang="en-US" smtClean="0"/>
              <a:t>37</a:t>
            </a:fld>
            <a:endParaRPr lang="en-US" dirty="0"/>
          </a:p>
        </p:txBody>
      </p:sp>
    </p:spTree>
    <p:extLst>
      <p:ext uri="{BB962C8B-B14F-4D97-AF65-F5344CB8AC3E}">
        <p14:creationId xmlns:p14="http://schemas.microsoft.com/office/powerpoint/2010/main" val="4079171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CEAAE-B02F-BE43-A70E-27CEBF56ABD5}" type="slidenum">
              <a:rPr lang="en-US" smtClean="0"/>
              <a:t>40</a:t>
            </a:fld>
            <a:endParaRPr lang="en-US" dirty="0"/>
          </a:p>
        </p:txBody>
      </p:sp>
    </p:spTree>
    <p:extLst>
      <p:ext uri="{BB962C8B-B14F-4D97-AF65-F5344CB8AC3E}">
        <p14:creationId xmlns:p14="http://schemas.microsoft.com/office/powerpoint/2010/main" val="31846170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CEAAE-B02F-BE43-A70E-27CEBF56ABD5}" type="slidenum">
              <a:rPr lang="en-US" smtClean="0"/>
              <a:t>41</a:t>
            </a:fld>
            <a:endParaRPr lang="en-US" dirty="0"/>
          </a:p>
        </p:txBody>
      </p:sp>
    </p:spTree>
    <p:extLst>
      <p:ext uri="{BB962C8B-B14F-4D97-AF65-F5344CB8AC3E}">
        <p14:creationId xmlns:p14="http://schemas.microsoft.com/office/powerpoint/2010/main" val="37835898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CEAAE-B02F-BE43-A70E-27CEBF56ABD5}" type="slidenum">
              <a:rPr lang="en-US" smtClean="0"/>
              <a:t>43</a:t>
            </a:fld>
            <a:endParaRPr lang="en-US" dirty="0"/>
          </a:p>
        </p:txBody>
      </p:sp>
    </p:spTree>
    <p:extLst>
      <p:ext uri="{BB962C8B-B14F-4D97-AF65-F5344CB8AC3E}">
        <p14:creationId xmlns:p14="http://schemas.microsoft.com/office/powerpoint/2010/main" val="4079171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CEAAE-B02F-BE43-A70E-27CEBF56ABD5}" type="slidenum">
              <a:rPr lang="en-US" smtClean="0"/>
              <a:t>44</a:t>
            </a:fld>
            <a:endParaRPr lang="en-US" dirty="0"/>
          </a:p>
        </p:txBody>
      </p:sp>
    </p:spTree>
    <p:extLst>
      <p:ext uri="{BB962C8B-B14F-4D97-AF65-F5344CB8AC3E}">
        <p14:creationId xmlns:p14="http://schemas.microsoft.com/office/powerpoint/2010/main" val="4079171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CEAAE-B02F-BE43-A70E-27CEBF56ABD5}" type="slidenum">
              <a:rPr lang="en-US" smtClean="0"/>
              <a:t>49</a:t>
            </a:fld>
            <a:endParaRPr lang="en-US" dirty="0"/>
          </a:p>
        </p:txBody>
      </p:sp>
    </p:spTree>
    <p:extLst>
      <p:ext uri="{BB962C8B-B14F-4D97-AF65-F5344CB8AC3E}">
        <p14:creationId xmlns:p14="http://schemas.microsoft.com/office/powerpoint/2010/main" val="4079171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CEAAE-B02F-BE43-A70E-27CEBF56ABD5}" type="slidenum">
              <a:rPr lang="en-US" smtClean="0"/>
              <a:t>50</a:t>
            </a:fld>
            <a:endParaRPr lang="en-US" dirty="0"/>
          </a:p>
        </p:txBody>
      </p:sp>
    </p:spTree>
    <p:extLst>
      <p:ext uri="{BB962C8B-B14F-4D97-AF65-F5344CB8AC3E}">
        <p14:creationId xmlns:p14="http://schemas.microsoft.com/office/powerpoint/2010/main" val="4079171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CEAAE-B02F-BE43-A70E-27CEBF56ABD5}" type="slidenum">
              <a:rPr lang="en-US" smtClean="0"/>
              <a:t>55</a:t>
            </a:fld>
            <a:endParaRPr lang="en-US" dirty="0"/>
          </a:p>
        </p:txBody>
      </p:sp>
    </p:spTree>
    <p:extLst>
      <p:ext uri="{BB962C8B-B14F-4D97-AF65-F5344CB8AC3E}">
        <p14:creationId xmlns:p14="http://schemas.microsoft.com/office/powerpoint/2010/main" val="4079171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CEAAE-B02F-BE43-A70E-27CEBF56ABD5}" type="slidenum">
              <a:rPr lang="en-US" smtClean="0"/>
              <a:t>56</a:t>
            </a:fld>
            <a:endParaRPr lang="en-US" dirty="0"/>
          </a:p>
        </p:txBody>
      </p:sp>
    </p:spTree>
    <p:extLst>
      <p:ext uri="{BB962C8B-B14F-4D97-AF65-F5344CB8AC3E}">
        <p14:creationId xmlns:p14="http://schemas.microsoft.com/office/powerpoint/2010/main" val="407917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CEAAE-B02F-BE43-A70E-27CEBF56ABD5}" type="slidenum">
              <a:rPr lang="en-US" smtClean="0"/>
              <a:t>3</a:t>
            </a:fld>
            <a:endParaRPr lang="en-US" dirty="0"/>
          </a:p>
        </p:txBody>
      </p:sp>
    </p:spTree>
    <p:extLst>
      <p:ext uri="{BB962C8B-B14F-4D97-AF65-F5344CB8AC3E}">
        <p14:creationId xmlns:p14="http://schemas.microsoft.com/office/powerpoint/2010/main" val="10363614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CEAAE-B02F-BE43-A70E-27CEBF56ABD5}" type="slidenum">
              <a:rPr lang="en-US" smtClean="0"/>
              <a:t>61</a:t>
            </a:fld>
            <a:endParaRPr lang="en-US" dirty="0"/>
          </a:p>
        </p:txBody>
      </p:sp>
    </p:spTree>
    <p:extLst>
      <p:ext uri="{BB962C8B-B14F-4D97-AF65-F5344CB8AC3E}">
        <p14:creationId xmlns:p14="http://schemas.microsoft.com/office/powerpoint/2010/main" val="4079171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CEAAE-B02F-BE43-A70E-27CEBF56ABD5}" type="slidenum">
              <a:rPr lang="en-US" smtClean="0"/>
              <a:t>62</a:t>
            </a:fld>
            <a:endParaRPr lang="en-US" dirty="0"/>
          </a:p>
        </p:txBody>
      </p:sp>
    </p:spTree>
    <p:extLst>
      <p:ext uri="{BB962C8B-B14F-4D97-AF65-F5344CB8AC3E}">
        <p14:creationId xmlns:p14="http://schemas.microsoft.com/office/powerpoint/2010/main" val="4079171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t>66</a:t>
            </a:fld>
            <a:endParaRPr lang="en-US" dirty="0"/>
          </a:p>
        </p:txBody>
      </p:sp>
    </p:spTree>
    <p:extLst>
      <p:ext uri="{BB962C8B-B14F-4D97-AF65-F5344CB8AC3E}">
        <p14:creationId xmlns:p14="http://schemas.microsoft.com/office/powerpoint/2010/main" val="18818807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CEAAE-B02F-BE43-A70E-27CEBF56ABD5}" type="slidenum">
              <a:rPr lang="en-US" smtClean="0"/>
              <a:t>68</a:t>
            </a:fld>
            <a:endParaRPr lang="en-US" dirty="0"/>
          </a:p>
        </p:txBody>
      </p:sp>
    </p:spTree>
    <p:extLst>
      <p:ext uri="{BB962C8B-B14F-4D97-AF65-F5344CB8AC3E}">
        <p14:creationId xmlns:p14="http://schemas.microsoft.com/office/powerpoint/2010/main" val="8705840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CEAAE-B02F-BE43-A70E-27CEBF56ABD5}" type="slidenum">
              <a:rPr lang="en-US" smtClean="0"/>
              <a:t>69</a:t>
            </a:fld>
            <a:endParaRPr lang="en-US" dirty="0"/>
          </a:p>
        </p:txBody>
      </p:sp>
    </p:spTree>
    <p:extLst>
      <p:ext uri="{BB962C8B-B14F-4D97-AF65-F5344CB8AC3E}">
        <p14:creationId xmlns:p14="http://schemas.microsoft.com/office/powerpoint/2010/main" val="34074347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t>73</a:t>
            </a:fld>
            <a:endParaRPr lang="en-US" dirty="0"/>
          </a:p>
        </p:txBody>
      </p:sp>
    </p:spTree>
    <p:extLst>
      <p:ext uri="{BB962C8B-B14F-4D97-AF65-F5344CB8AC3E}">
        <p14:creationId xmlns:p14="http://schemas.microsoft.com/office/powerpoint/2010/main" val="1881880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CEAAE-B02F-BE43-A70E-27CEBF56ABD5}" type="slidenum">
              <a:rPr lang="en-US" smtClean="0"/>
              <a:t>9</a:t>
            </a:fld>
            <a:endParaRPr lang="en-US" dirty="0"/>
          </a:p>
        </p:txBody>
      </p:sp>
    </p:spTree>
    <p:extLst>
      <p:ext uri="{BB962C8B-B14F-4D97-AF65-F5344CB8AC3E}">
        <p14:creationId xmlns:p14="http://schemas.microsoft.com/office/powerpoint/2010/main" val="10363614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CEAAE-B02F-BE43-A70E-27CEBF56ABD5}" type="slidenum">
              <a:rPr lang="en-US" smtClean="0"/>
              <a:t>16</a:t>
            </a:fld>
            <a:endParaRPr lang="en-US" dirty="0"/>
          </a:p>
        </p:txBody>
      </p:sp>
    </p:spTree>
    <p:extLst>
      <p:ext uri="{BB962C8B-B14F-4D97-AF65-F5344CB8AC3E}">
        <p14:creationId xmlns:p14="http://schemas.microsoft.com/office/powerpoint/2010/main" val="10363614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CEAAE-B02F-BE43-A70E-27CEBF56ABD5}" type="slidenum">
              <a:rPr lang="en-US" smtClean="0"/>
              <a:t>22</a:t>
            </a:fld>
            <a:endParaRPr lang="en-US" dirty="0"/>
          </a:p>
        </p:txBody>
      </p:sp>
    </p:spTree>
    <p:extLst>
      <p:ext uri="{BB962C8B-B14F-4D97-AF65-F5344CB8AC3E}">
        <p14:creationId xmlns:p14="http://schemas.microsoft.com/office/powerpoint/2010/main" val="8705840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CEAAE-B02F-BE43-A70E-27CEBF56ABD5}" type="slidenum">
              <a:rPr lang="en-US" smtClean="0"/>
              <a:t>23</a:t>
            </a:fld>
            <a:endParaRPr lang="en-US" dirty="0"/>
          </a:p>
        </p:txBody>
      </p:sp>
    </p:spTree>
    <p:extLst>
      <p:ext uri="{BB962C8B-B14F-4D97-AF65-F5344CB8AC3E}">
        <p14:creationId xmlns:p14="http://schemas.microsoft.com/office/powerpoint/2010/main" val="34074347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CEAAE-B02F-BE43-A70E-27CEBF56ABD5}" type="slidenum">
              <a:rPr lang="en-US" smtClean="0"/>
              <a:t>28</a:t>
            </a:fld>
            <a:endParaRPr lang="en-US" dirty="0"/>
          </a:p>
        </p:txBody>
      </p:sp>
    </p:spTree>
    <p:extLst>
      <p:ext uri="{BB962C8B-B14F-4D97-AF65-F5344CB8AC3E}">
        <p14:creationId xmlns:p14="http://schemas.microsoft.com/office/powerpoint/2010/main" val="4079171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CEAAE-B02F-BE43-A70E-27CEBF56ABD5}" type="slidenum">
              <a:rPr lang="en-US" smtClean="0"/>
              <a:t>32</a:t>
            </a:fld>
            <a:endParaRPr lang="en-US" dirty="0"/>
          </a:p>
        </p:txBody>
      </p:sp>
    </p:spTree>
    <p:extLst>
      <p:ext uri="{BB962C8B-B14F-4D97-AF65-F5344CB8AC3E}">
        <p14:creationId xmlns:p14="http://schemas.microsoft.com/office/powerpoint/2010/main" val="4079171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t>33</a:t>
            </a:fld>
            <a:endParaRPr lang="en-US" dirty="0"/>
          </a:p>
        </p:txBody>
      </p:sp>
    </p:spTree>
    <p:extLst>
      <p:ext uri="{BB962C8B-B14F-4D97-AF65-F5344CB8AC3E}">
        <p14:creationId xmlns:p14="http://schemas.microsoft.com/office/powerpoint/2010/main" val="36885277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hyperlink" Target="https://www.healthcare.gov/health-plan-information/" TargetMode="External"/><Relationship Id="rId2" Type="http://schemas.openxmlformats.org/officeDocument/2006/relationships/hyperlink" Target="http://healthcare.gov/" TargetMode="External"/><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hyperlink" Target="https://www.healthcare.gov/health-plan-information/" TargetMode="External"/><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hyperlink" Target="https://www.healthcare.gov/health-plan-information/" TargetMode="External"/><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s://www.healthcare.gov/health-plan-information/" TargetMode="External"/><Relationship Id="rId2" Type="http://schemas.openxmlformats.org/officeDocument/2006/relationships/hyperlink" Target="http://healthcare.gov/" TargetMode="External"/><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76200"/>
            <a:ext cx="8961120" cy="50292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6"/>
          <p:cNvSpPr>
            <a:spLocks noGrp="1"/>
          </p:cNvSpPr>
          <p:nvPr>
            <p:ph type="body" sz="quarter" idx="11" hasCustomPrompt="1"/>
          </p:nvPr>
        </p:nvSpPr>
        <p:spPr>
          <a:xfrm>
            <a:off x="609600" y="510540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10"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310786866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5"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r>
              <a:rPr lang="en-US" sz="1100" dirty="0" smtClean="0"/>
              <a:t>SOURCE: Kaiser Family Foundation analysis of Marketplace plans in the 38 states with Federally Facilitated or Partnership exchanges in 2016 (including Hawaii, New Mexico, Oregon, and Nevada). Data are from </a:t>
            </a:r>
            <a:r>
              <a:rPr lang="en-US" sz="1100" u="sng" dirty="0" smtClean="0">
                <a:hlinkClick r:id="rId2"/>
              </a:rPr>
              <a:t>Healthcare.gov</a:t>
            </a:r>
            <a:r>
              <a:rPr lang="en-US" sz="1100" dirty="0" smtClean="0"/>
              <a:t> Health plan information for individuals and families available here: </a:t>
            </a:r>
            <a:r>
              <a:rPr lang="en-US" sz="1100" u="sng" dirty="0" smtClean="0">
                <a:hlinkClick r:id="rId3"/>
              </a:rPr>
              <a:t>https://www.healthcare.gov/health-plan-information/</a:t>
            </a:r>
            <a:r>
              <a:rPr lang="en-US" sz="1100" dirty="0" smtClean="0"/>
              <a:t> </a:t>
            </a:r>
            <a:endParaRPr lang="en-US" sz="1100" dirty="0"/>
          </a:p>
        </p:txBody>
      </p:sp>
      <p:sp>
        <p:nvSpPr>
          <p:cNvPr id="4"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13147119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1371600"/>
            <a:ext cx="896112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32"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191577238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Figures">
    <p:spTree>
      <p:nvGrpSpPr>
        <p:cNvPr id="1" name=""/>
        <p:cNvGrpSpPr/>
        <p:nvPr/>
      </p:nvGrpSpPr>
      <p:grpSpPr>
        <a:xfrm>
          <a:off x="0" y="0"/>
          <a:ext cx="0" cy="0"/>
          <a:chOff x="0" y="0"/>
          <a:chExt cx="0" cy="0"/>
        </a:xfrm>
      </p:grpSpPr>
      <p:sp>
        <p:nvSpPr>
          <p:cNvPr id="16" name="Content Placeholder 2"/>
          <p:cNvSpPr>
            <a:spLocks noGrp="1"/>
          </p:cNvSpPr>
          <p:nvPr>
            <p:ph idx="1"/>
          </p:nvPr>
        </p:nvSpPr>
        <p:spPr>
          <a:xfrm>
            <a:off x="91440" y="1371600"/>
            <a:ext cx="443484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19" name="Content Placeholder 2"/>
          <p:cNvSpPr>
            <a:spLocks noGrp="1"/>
          </p:cNvSpPr>
          <p:nvPr>
            <p:ph idx="12"/>
          </p:nvPr>
        </p:nvSpPr>
        <p:spPr>
          <a:xfrm>
            <a:off x="4617720" y="1371600"/>
            <a:ext cx="443484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dirty="0" smtClean="0"/>
              <a:t>Click to edit Master title style</a:t>
            </a:r>
          </a:p>
        </p:txBody>
      </p:sp>
    </p:spTree>
    <p:extLst>
      <p:ext uri="{BB962C8B-B14F-4D97-AF65-F5344CB8AC3E}">
        <p14:creationId xmlns:p14="http://schemas.microsoft.com/office/powerpoint/2010/main" val="236532345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 Figures">
    <p:spTree>
      <p:nvGrpSpPr>
        <p:cNvPr id="1" name=""/>
        <p:cNvGrpSpPr/>
        <p:nvPr/>
      </p:nvGrpSpPr>
      <p:grpSpPr>
        <a:xfrm>
          <a:off x="0" y="0"/>
          <a:ext cx="0" cy="0"/>
          <a:chOff x="0" y="0"/>
          <a:chExt cx="0" cy="0"/>
        </a:xfrm>
      </p:grpSpPr>
      <p:sp>
        <p:nvSpPr>
          <p:cNvPr id="11" name="Content Placeholder 2"/>
          <p:cNvSpPr>
            <a:spLocks noGrp="1"/>
          </p:cNvSpPr>
          <p:nvPr>
            <p:ph idx="1"/>
          </p:nvPr>
        </p:nvSpPr>
        <p:spPr>
          <a:xfrm>
            <a:off x="9144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15" name="Content Placeholder 2"/>
          <p:cNvSpPr>
            <a:spLocks noGrp="1"/>
          </p:cNvSpPr>
          <p:nvPr>
            <p:ph idx="12"/>
          </p:nvPr>
        </p:nvSpPr>
        <p:spPr>
          <a:xfrm>
            <a:off x="310896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2"/>
          <p:cNvSpPr>
            <a:spLocks noGrp="1"/>
          </p:cNvSpPr>
          <p:nvPr>
            <p:ph idx="13"/>
          </p:nvPr>
        </p:nvSpPr>
        <p:spPr>
          <a:xfrm>
            <a:off x="612648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377088963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5"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4"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342407527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Rectangle 5"/>
          <p:cNvSpPr>
            <a:spLocks noGrp="1" noChangeArrowheads="1"/>
          </p:cNvSpPr>
          <p:nvPr>
            <p:ph type="title"/>
          </p:nvPr>
        </p:nvSpPr>
        <p:spPr bwMode="auto">
          <a:xfrm>
            <a:off x="452347" y="1817601"/>
            <a:ext cx="8223439" cy="10005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defRPr b="1" i="0">
                <a:latin typeface="Calibri" pitchFamily="34" charset="0"/>
                <a:cs typeface="Calibri" pitchFamily="34" charset="0"/>
              </a:defRPr>
            </a:lvl1pPr>
          </a:lstStyle>
          <a:p>
            <a:pPr lvl="0" algn="l" rtl="0" eaLnBrk="1" fontAlgn="base" hangingPunct="1">
              <a:spcBef>
                <a:spcPct val="0"/>
              </a:spcBef>
              <a:spcAft>
                <a:spcPct val="0"/>
              </a:spcAft>
            </a:pPr>
            <a:r>
              <a:rPr lang="en-US" dirty="0" smtClean="0"/>
              <a:t>Click to edit Master title style</a:t>
            </a:r>
          </a:p>
        </p:txBody>
      </p:sp>
      <p:sp>
        <p:nvSpPr>
          <p:cNvPr id="13" name="Text Placeholder 12"/>
          <p:cNvSpPr>
            <a:spLocks noGrp="1"/>
          </p:cNvSpPr>
          <p:nvPr>
            <p:ph type="body" sz="quarter" idx="10" hasCustomPrompt="1"/>
          </p:nvPr>
        </p:nvSpPr>
        <p:spPr>
          <a:xfrm>
            <a:off x="444467" y="2946400"/>
            <a:ext cx="6391275" cy="884238"/>
          </a:xfrm>
          <a:prstGeom prst="rect">
            <a:avLst/>
          </a:prstGeom>
        </p:spPr>
        <p:txBody>
          <a:bodyPr vert="horz"/>
          <a:lstStyle>
            <a:lvl1pPr marL="0" indent="0">
              <a:buNone/>
              <a:defRPr sz="1600" b="0" i="0" baseline="0">
                <a:solidFill>
                  <a:schemeClr val="bg1"/>
                </a:solidFill>
                <a:latin typeface="Calibri" pitchFamily="34" charset="0"/>
                <a:cs typeface="Calibri" pitchFamily="34" charset="0"/>
              </a:defRPr>
            </a:lvl1pPr>
          </a:lstStyle>
          <a:p>
            <a:pPr lvl="0"/>
            <a:r>
              <a:rPr lang="en-US" dirty="0" smtClean="0"/>
              <a:t>SUBTITLE STYLE</a:t>
            </a:r>
            <a:endParaRPr lang="en-US" dirty="0"/>
          </a:p>
        </p:txBody>
      </p:sp>
      <p:sp>
        <p:nvSpPr>
          <p:cNvPr id="22" name="Content Placeholder 21"/>
          <p:cNvSpPr>
            <a:spLocks noGrp="1"/>
          </p:cNvSpPr>
          <p:nvPr>
            <p:ph sz="quarter" idx="13" hasCustomPrompt="1"/>
          </p:nvPr>
        </p:nvSpPr>
        <p:spPr>
          <a:xfrm>
            <a:off x="444467" y="4238484"/>
            <a:ext cx="3352800" cy="284362"/>
          </a:xfrm>
          <a:prstGeom prst="rect">
            <a:avLst/>
          </a:prstGeom>
        </p:spPr>
        <p:txBody>
          <a:bodyPr vert="horz"/>
          <a:lstStyle>
            <a:lvl1pPr marL="0" indent="0">
              <a:buFontTx/>
              <a:buNone/>
              <a:defRPr sz="1600" b="0" i="0" baseline="0">
                <a:solidFill>
                  <a:schemeClr val="bg1"/>
                </a:solidFill>
                <a:latin typeface="Calibri" pitchFamily="34" charset="0"/>
                <a:cs typeface="Calibri" pitchFamily="34" charset="0"/>
              </a:defRPr>
            </a:lvl1pPr>
          </a:lstStyle>
          <a:p>
            <a:pPr lvl="0"/>
            <a:r>
              <a:rPr lang="en-US" dirty="0" smtClean="0"/>
              <a:t>Authors</a:t>
            </a:r>
            <a:endParaRPr lang="en-US" dirty="0"/>
          </a:p>
        </p:txBody>
      </p:sp>
      <p:sp>
        <p:nvSpPr>
          <p:cNvPr id="24" name="Content Placeholder 23"/>
          <p:cNvSpPr>
            <a:spLocks noGrp="1"/>
          </p:cNvSpPr>
          <p:nvPr>
            <p:ph sz="quarter" idx="14" hasCustomPrompt="1"/>
          </p:nvPr>
        </p:nvSpPr>
        <p:spPr>
          <a:xfrm>
            <a:off x="4480280" y="6174160"/>
            <a:ext cx="4416425" cy="531440"/>
          </a:xfrm>
          <a:prstGeom prst="rect">
            <a:avLst/>
          </a:prstGeom>
        </p:spPr>
        <p:txBody>
          <a:bodyPr vert="horz"/>
          <a:lstStyle>
            <a:lvl1pPr marL="0" indent="0" algn="r">
              <a:buFontTx/>
              <a:buNone/>
              <a:defRPr sz="1200" b="0" i="0" baseline="0">
                <a:solidFill>
                  <a:schemeClr val="tx1"/>
                </a:solidFill>
                <a:latin typeface="Calibri" pitchFamily="34" charset="0"/>
                <a:cs typeface="Calibri" pitchFamily="34" charset="0"/>
              </a:defRPr>
            </a:lvl1pPr>
          </a:lstStyle>
          <a:p>
            <a:pPr lvl="0"/>
            <a:r>
              <a:rPr lang="en-US" dirty="0" smtClean="0"/>
              <a:t>Date: January 23, 2013</a:t>
            </a:r>
          </a:p>
          <a:p>
            <a:pPr lvl="0"/>
            <a:r>
              <a:rPr lang="en-US" dirty="0" smtClean="0"/>
              <a:t>Location: Washington D.C.</a:t>
            </a:r>
            <a:endParaRPr lang="en-US" dirty="0"/>
          </a:p>
        </p:txBody>
      </p:sp>
      <p:sp>
        <p:nvSpPr>
          <p:cNvPr id="28" name="Content Placeholder 27"/>
          <p:cNvSpPr>
            <a:spLocks noGrp="1"/>
          </p:cNvSpPr>
          <p:nvPr>
            <p:ph sz="quarter" idx="16" hasCustomPrompt="1"/>
          </p:nvPr>
        </p:nvSpPr>
        <p:spPr>
          <a:xfrm>
            <a:off x="444467" y="4644232"/>
            <a:ext cx="5984875" cy="849313"/>
          </a:xfrm>
          <a:prstGeom prst="rect">
            <a:avLst/>
          </a:prstGeom>
        </p:spPr>
        <p:txBody>
          <a:bodyPr vert="horz"/>
          <a:lstStyle>
            <a:lvl1pPr marL="0" indent="0">
              <a:buFontTx/>
              <a:buNone/>
              <a:defRPr sz="1200" baseline="0">
                <a:solidFill>
                  <a:schemeClr val="bg1"/>
                </a:solidFill>
                <a:latin typeface="Calibri" pitchFamily="34" charset="0"/>
                <a:cs typeface="Calibri" pitchFamily="34" charset="0"/>
              </a:defRPr>
            </a:lvl1pPr>
          </a:lstStyle>
          <a:p>
            <a:pPr lvl="0"/>
            <a:r>
              <a:rPr lang="en-US" dirty="0" smtClean="0"/>
              <a:t>Multiple Author Names, Name Last Name, Name </a:t>
            </a:r>
            <a:r>
              <a:rPr lang="en-US" dirty="0" err="1" smtClean="0"/>
              <a:t>lastname</a:t>
            </a:r>
            <a:r>
              <a:rPr lang="en-US" dirty="0" smtClean="0"/>
              <a:t> &amp; name </a:t>
            </a:r>
            <a:r>
              <a:rPr lang="en-US" dirty="0" err="1" smtClean="0"/>
              <a:t>lastname</a:t>
            </a:r>
            <a:endParaRPr lang="en-US" dirty="0"/>
          </a:p>
        </p:txBody>
      </p:sp>
    </p:spTree>
    <p:extLst>
      <p:ext uri="{BB962C8B-B14F-4D97-AF65-F5344CB8AC3E}">
        <p14:creationId xmlns:p14="http://schemas.microsoft.com/office/powerpoint/2010/main" val="2784794808"/>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 y="91440"/>
            <a:ext cx="8961120" cy="9144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BD040AF-5547-4247-903E-469BB919877D}" type="slidenum">
              <a:rPr lang="en-US" smtClean="0"/>
              <a:t>‹#›</a:t>
            </a:fld>
            <a:endParaRPr lang="en-US" dirty="0"/>
          </a:p>
        </p:txBody>
      </p:sp>
    </p:spTree>
    <p:extLst>
      <p:ext uri="{BB962C8B-B14F-4D97-AF65-F5344CB8AC3E}">
        <p14:creationId xmlns:p14="http://schemas.microsoft.com/office/powerpoint/2010/main" val="34597765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Figures">
    <p:spTree>
      <p:nvGrpSpPr>
        <p:cNvPr id="1" name=""/>
        <p:cNvGrpSpPr/>
        <p:nvPr/>
      </p:nvGrpSpPr>
      <p:grpSpPr>
        <a:xfrm>
          <a:off x="0" y="0"/>
          <a:ext cx="0" cy="0"/>
          <a:chOff x="0" y="0"/>
          <a:chExt cx="0" cy="0"/>
        </a:xfrm>
      </p:grpSpPr>
      <p:sp>
        <p:nvSpPr>
          <p:cNvPr id="16" name="Content Placeholder 2"/>
          <p:cNvSpPr>
            <a:spLocks noGrp="1"/>
          </p:cNvSpPr>
          <p:nvPr>
            <p:ph idx="1"/>
          </p:nvPr>
        </p:nvSpPr>
        <p:spPr>
          <a:xfrm>
            <a:off x="91440" y="1097280"/>
            <a:ext cx="4434840" cy="50292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ext Placeholder 6"/>
          <p:cNvSpPr>
            <a:spLocks noGrp="1"/>
          </p:cNvSpPr>
          <p:nvPr>
            <p:ph type="body" sz="quarter" idx="11" hasCustomPrompt="1"/>
          </p:nvPr>
        </p:nvSpPr>
        <p:spPr>
          <a:xfrm>
            <a:off x="-1295400" y="411480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18"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
        <p:nvSpPr>
          <p:cNvPr id="19" name="Content Placeholder 2"/>
          <p:cNvSpPr>
            <a:spLocks noGrp="1"/>
          </p:cNvSpPr>
          <p:nvPr>
            <p:ph idx="12"/>
          </p:nvPr>
        </p:nvSpPr>
        <p:spPr>
          <a:xfrm>
            <a:off x="4617720" y="1097280"/>
            <a:ext cx="4434840" cy="50292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02959904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Figures">
    <p:spTree>
      <p:nvGrpSpPr>
        <p:cNvPr id="1" name=""/>
        <p:cNvGrpSpPr/>
        <p:nvPr/>
      </p:nvGrpSpPr>
      <p:grpSpPr>
        <a:xfrm>
          <a:off x="0" y="0"/>
          <a:ext cx="0" cy="0"/>
          <a:chOff x="0" y="0"/>
          <a:chExt cx="0" cy="0"/>
        </a:xfrm>
      </p:grpSpPr>
      <p:sp>
        <p:nvSpPr>
          <p:cNvPr id="11" name="Content Placeholder 2"/>
          <p:cNvSpPr>
            <a:spLocks noGrp="1"/>
          </p:cNvSpPr>
          <p:nvPr>
            <p:ph idx="1"/>
          </p:nvPr>
        </p:nvSpPr>
        <p:spPr>
          <a:xfrm>
            <a:off x="91440" y="1097280"/>
            <a:ext cx="2926080" cy="50292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14"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
        <p:nvSpPr>
          <p:cNvPr id="15" name="Content Placeholder 2"/>
          <p:cNvSpPr>
            <a:spLocks noGrp="1"/>
          </p:cNvSpPr>
          <p:nvPr>
            <p:ph idx="12"/>
          </p:nvPr>
        </p:nvSpPr>
        <p:spPr>
          <a:xfrm>
            <a:off x="3108960" y="1097280"/>
            <a:ext cx="2926080" cy="50292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2"/>
          <p:cNvSpPr>
            <a:spLocks noGrp="1"/>
          </p:cNvSpPr>
          <p:nvPr>
            <p:ph idx="13"/>
          </p:nvPr>
        </p:nvSpPr>
        <p:spPr>
          <a:xfrm>
            <a:off x="6126480" y="1097280"/>
            <a:ext cx="2926080" cy="50292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3634158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5" name="Text Placeholder 6"/>
          <p:cNvSpPr>
            <a:spLocks noGrp="1"/>
          </p:cNvSpPr>
          <p:nvPr>
            <p:ph type="body" sz="quarter" idx="11" hasCustomPrompt="1"/>
          </p:nvPr>
        </p:nvSpPr>
        <p:spPr>
          <a:xfrm>
            <a:off x="152400" y="533400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6" name="Tit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332312335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BD040AF-5547-4247-903E-469BB919877D}" type="slidenum">
              <a:rPr lang="en-US" smtClean="0"/>
              <a:t>‹#›</a:t>
            </a:fld>
            <a:endParaRPr lang="en-US" dirty="0"/>
          </a:p>
        </p:txBody>
      </p:sp>
    </p:spTree>
    <p:extLst>
      <p:ext uri="{BB962C8B-B14F-4D97-AF65-F5344CB8AC3E}">
        <p14:creationId xmlns:p14="http://schemas.microsoft.com/office/powerpoint/2010/main" val="168579497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9" name="Rectangle 5"/>
          <p:cNvSpPr>
            <a:spLocks noGrp="1" noChangeArrowheads="1"/>
          </p:cNvSpPr>
          <p:nvPr>
            <p:ph type="title"/>
          </p:nvPr>
        </p:nvSpPr>
        <p:spPr bwMode="auto">
          <a:xfrm>
            <a:off x="452347" y="1817601"/>
            <a:ext cx="8223439" cy="10005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defRPr b="1" i="0">
                <a:latin typeface="Calibri" pitchFamily="34" charset="0"/>
                <a:cs typeface="Calibri" pitchFamily="34" charset="0"/>
              </a:defRPr>
            </a:lvl1pPr>
          </a:lstStyle>
          <a:p>
            <a:pPr lvl="0" algn="l" rtl="0" eaLnBrk="1" fontAlgn="base" hangingPunct="1">
              <a:spcBef>
                <a:spcPct val="0"/>
              </a:spcBef>
              <a:spcAft>
                <a:spcPct val="0"/>
              </a:spcAft>
            </a:pPr>
            <a:r>
              <a:rPr lang="en-US" dirty="0" smtClean="0"/>
              <a:t>Click to edit Master title style</a:t>
            </a:r>
          </a:p>
        </p:txBody>
      </p:sp>
      <p:sp>
        <p:nvSpPr>
          <p:cNvPr id="13" name="Text Placeholder 12"/>
          <p:cNvSpPr>
            <a:spLocks noGrp="1"/>
          </p:cNvSpPr>
          <p:nvPr>
            <p:ph type="body" sz="quarter" idx="10" hasCustomPrompt="1"/>
          </p:nvPr>
        </p:nvSpPr>
        <p:spPr>
          <a:xfrm>
            <a:off x="444467" y="2946400"/>
            <a:ext cx="6391275" cy="884238"/>
          </a:xfrm>
          <a:prstGeom prst="rect">
            <a:avLst/>
          </a:prstGeom>
        </p:spPr>
        <p:txBody>
          <a:bodyPr vert="horz"/>
          <a:lstStyle>
            <a:lvl1pPr marL="0" indent="0">
              <a:buNone/>
              <a:defRPr sz="1600" b="0" i="0" baseline="0">
                <a:solidFill>
                  <a:schemeClr val="bg1"/>
                </a:solidFill>
                <a:latin typeface="Calibri" pitchFamily="34" charset="0"/>
                <a:cs typeface="Calibri" pitchFamily="34" charset="0"/>
              </a:defRPr>
            </a:lvl1pPr>
          </a:lstStyle>
          <a:p>
            <a:pPr lvl="0"/>
            <a:r>
              <a:rPr lang="en-US" dirty="0" smtClean="0"/>
              <a:t>SUBTITLE STYLE</a:t>
            </a:r>
            <a:endParaRPr lang="en-US" dirty="0"/>
          </a:p>
        </p:txBody>
      </p:sp>
      <p:sp>
        <p:nvSpPr>
          <p:cNvPr id="22" name="Content Placeholder 21"/>
          <p:cNvSpPr>
            <a:spLocks noGrp="1"/>
          </p:cNvSpPr>
          <p:nvPr>
            <p:ph sz="quarter" idx="13" hasCustomPrompt="1"/>
          </p:nvPr>
        </p:nvSpPr>
        <p:spPr>
          <a:xfrm>
            <a:off x="444467" y="4238484"/>
            <a:ext cx="3352800" cy="284362"/>
          </a:xfrm>
          <a:prstGeom prst="rect">
            <a:avLst/>
          </a:prstGeom>
        </p:spPr>
        <p:txBody>
          <a:bodyPr vert="horz"/>
          <a:lstStyle>
            <a:lvl1pPr marL="0" indent="0">
              <a:buFontTx/>
              <a:buNone/>
              <a:defRPr sz="1600" b="0" i="0" baseline="0">
                <a:solidFill>
                  <a:schemeClr val="bg1"/>
                </a:solidFill>
                <a:latin typeface="Calibri" pitchFamily="34" charset="0"/>
                <a:cs typeface="Calibri" pitchFamily="34" charset="0"/>
              </a:defRPr>
            </a:lvl1pPr>
          </a:lstStyle>
          <a:p>
            <a:pPr lvl="0"/>
            <a:r>
              <a:rPr lang="en-US" dirty="0" smtClean="0"/>
              <a:t>Authors</a:t>
            </a:r>
            <a:endParaRPr lang="en-US" dirty="0"/>
          </a:p>
        </p:txBody>
      </p:sp>
      <p:sp>
        <p:nvSpPr>
          <p:cNvPr id="24" name="Content Placeholder 23"/>
          <p:cNvSpPr>
            <a:spLocks noGrp="1"/>
          </p:cNvSpPr>
          <p:nvPr>
            <p:ph sz="quarter" idx="14" hasCustomPrompt="1"/>
          </p:nvPr>
        </p:nvSpPr>
        <p:spPr>
          <a:xfrm>
            <a:off x="4480280" y="6174160"/>
            <a:ext cx="4416425" cy="531440"/>
          </a:xfrm>
          <a:prstGeom prst="rect">
            <a:avLst/>
          </a:prstGeom>
        </p:spPr>
        <p:txBody>
          <a:bodyPr vert="horz"/>
          <a:lstStyle>
            <a:lvl1pPr marL="0" indent="0" algn="r">
              <a:buFontTx/>
              <a:buNone/>
              <a:defRPr sz="1200" b="0" i="0" baseline="0">
                <a:solidFill>
                  <a:schemeClr val="tx1"/>
                </a:solidFill>
                <a:latin typeface="Calibri" pitchFamily="34" charset="0"/>
                <a:cs typeface="Calibri" pitchFamily="34" charset="0"/>
              </a:defRPr>
            </a:lvl1pPr>
          </a:lstStyle>
          <a:p>
            <a:pPr lvl="0"/>
            <a:r>
              <a:rPr lang="en-US" dirty="0" smtClean="0"/>
              <a:t>Date: January 23, 2013</a:t>
            </a:r>
          </a:p>
          <a:p>
            <a:pPr lvl="0"/>
            <a:r>
              <a:rPr lang="en-US" dirty="0" smtClean="0"/>
              <a:t>Location: Washington D.C.</a:t>
            </a:r>
            <a:endParaRPr lang="en-US" dirty="0"/>
          </a:p>
        </p:txBody>
      </p:sp>
      <p:sp>
        <p:nvSpPr>
          <p:cNvPr id="28" name="Content Placeholder 27"/>
          <p:cNvSpPr>
            <a:spLocks noGrp="1"/>
          </p:cNvSpPr>
          <p:nvPr>
            <p:ph sz="quarter" idx="16" hasCustomPrompt="1"/>
          </p:nvPr>
        </p:nvSpPr>
        <p:spPr>
          <a:xfrm>
            <a:off x="444467" y="4644232"/>
            <a:ext cx="5984875" cy="849313"/>
          </a:xfrm>
          <a:prstGeom prst="rect">
            <a:avLst/>
          </a:prstGeom>
        </p:spPr>
        <p:txBody>
          <a:bodyPr vert="horz"/>
          <a:lstStyle>
            <a:lvl1pPr marL="0" indent="0">
              <a:buFontTx/>
              <a:buNone/>
              <a:defRPr sz="1200" baseline="0">
                <a:solidFill>
                  <a:schemeClr val="bg1"/>
                </a:solidFill>
                <a:latin typeface="Calibri" pitchFamily="34" charset="0"/>
                <a:cs typeface="Calibri" pitchFamily="34" charset="0"/>
              </a:defRPr>
            </a:lvl1pPr>
          </a:lstStyle>
          <a:p>
            <a:pPr lvl="0"/>
            <a:r>
              <a:rPr lang="en-US" dirty="0" smtClean="0"/>
              <a:t>Multiple Author Names, Name Last Name, Name </a:t>
            </a:r>
            <a:r>
              <a:rPr lang="en-US" dirty="0" err="1" smtClean="0"/>
              <a:t>lastname</a:t>
            </a:r>
            <a:r>
              <a:rPr lang="en-US" dirty="0" smtClean="0"/>
              <a:t> &amp; name </a:t>
            </a:r>
            <a:r>
              <a:rPr lang="en-US" dirty="0" err="1" smtClean="0"/>
              <a:t>lastname</a:t>
            </a:r>
            <a:endParaRPr lang="en-US" dirty="0"/>
          </a:p>
        </p:txBody>
      </p:sp>
    </p:spTree>
    <p:extLst>
      <p:ext uri="{BB962C8B-B14F-4D97-AF65-F5344CB8AC3E}">
        <p14:creationId xmlns:p14="http://schemas.microsoft.com/office/powerpoint/2010/main" val="31183912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1371600"/>
            <a:ext cx="896112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r>
              <a:rPr lang="en-US" dirty="0" smtClean="0"/>
              <a:t>SOURCE: Kaiser Family Foundation analysis of Marketplace plans in the 38 states with Federally Facilitated or Partnership exchanges in 2016 (including Hawaii, New Mexico, Oregon, and Nevada). Data are from Healthcare.gov Health plan information for individuals and families available here: </a:t>
            </a:r>
            <a:r>
              <a:rPr lang="en-US" dirty="0" smtClean="0">
                <a:hlinkClick r:id="rId2"/>
              </a:rPr>
              <a:t>https://www.healthcare.gov/health-plan-information/</a:t>
            </a:r>
            <a:r>
              <a:rPr lang="en-US" dirty="0" smtClean="0"/>
              <a:t> </a:t>
            </a:r>
          </a:p>
        </p:txBody>
      </p:sp>
      <p:sp>
        <p:nvSpPr>
          <p:cNvPr id="32"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193751173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Figures">
    <p:spTree>
      <p:nvGrpSpPr>
        <p:cNvPr id="1" name=""/>
        <p:cNvGrpSpPr/>
        <p:nvPr/>
      </p:nvGrpSpPr>
      <p:grpSpPr>
        <a:xfrm>
          <a:off x="0" y="0"/>
          <a:ext cx="0" cy="0"/>
          <a:chOff x="0" y="0"/>
          <a:chExt cx="0" cy="0"/>
        </a:xfrm>
      </p:grpSpPr>
      <p:sp>
        <p:nvSpPr>
          <p:cNvPr id="16" name="Content Placeholder 2"/>
          <p:cNvSpPr>
            <a:spLocks noGrp="1"/>
          </p:cNvSpPr>
          <p:nvPr>
            <p:ph idx="1"/>
          </p:nvPr>
        </p:nvSpPr>
        <p:spPr>
          <a:xfrm>
            <a:off x="91440" y="1371600"/>
            <a:ext cx="443484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r>
              <a:rPr lang="en-US" dirty="0" smtClean="0"/>
              <a:t>SOURCE: Kaiser Family Foundation analysis of Marketplace plans in the 38 states with Federally Facilitated or Partnership exchanges in 2016 (including Hawaii, New Mexico, Oregon, and Nevada). Data are from Healthcare.gov Health plan information for individuals and families available here: </a:t>
            </a:r>
            <a:r>
              <a:rPr lang="en-US" dirty="0" smtClean="0">
                <a:hlinkClick r:id="rId2"/>
              </a:rPr>
              <a:t>https://www.healthcare.gov/health-plan-information/</a:t>
            </a:r>
            <a:r>
              <a:rPr lang="en-US" dirty="0" smtClean="0"/>
              <a:t> </a:t>
            </a:r>
          </a:p>
        </p:txBody>
      </p:sp>
      <p:sp>
        <p:nvSpPr>
          <p:cNvPr id="19" name="Content Placeholder 2"/>
          <p:cNvSpPr>
            <a:spLocks noGrp="1"/>
          </p:cNvSpPr>
          <p:nvPr>
            <p:ph idx="12"/>
          </p:nvPr>
        </p:nvSpPr>
        <p:spPr>
          <a:xfrm>
            <a:off x="4617720" y="1371600"/>
            <a:ext cx="443484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dirty="0" smtClean="0"/>
              <a:t>Click to edit Master title style</a:t>
            </a:r>
          </a:p>
        </p:txBody>
      </p:sp>
    </p:spTree>
    <p:extLst>
      <p:ext uri="{BB962C8B-B14F-4D97-AF65-F5344CB8AC3E}">
        <p14:creationId xmlns:p14="http://schemas.microsoft.com/office/powerpoint/2010/main" val="212497984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Figures">
    <p:spTree>
      <p:nvGrpSpPr>
        <p:cNvPr id="1" name=""/>
        <p:cNvGrpSpPr/>
        <p:nvPr/>
      </p:nvGrpSpPr>
      <p:grpSpPr>
        <a:xfrm>
          <a:off x="0" y="0"/>
          <a:ext cx="0" cy="0"/>
          <a:chOff x="0" y="0"/>
          <a:chExt cx="0" cy="0"/>
        </a:xfrm>
      </p:grpSpPr>
      <p:sp>
        <p:nvSpPr>
          <p:cNvPr id="11" name="Content Placeholder 2"/>
          <p:cNvSpPr>
            <a:spLocks noGrp="1"/>
          </p:cNvSpPr>
          <p:nvPr>
            <p:ph idx="1"/>
          </p:nvPr>
        </p:nvSpPr>
        <p:spPr>
          <a:xfrm>
            <a:off x="9144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r>
              <a:rPr lang="en-US" sz="1100" dirty="0" smtClean="0"/>
              <a:t>SOURCE: Kaiser Family Foundation analysis of Marketplace plans in the 38 states with Federally Facilitated or Partnership exchanges in 2016 (including Hawaii, New Mexico, Oregon, and Nevada). Data are from </a:t>
            </a:r>
            <a:r>
              <a:rPr lang="en-US" sz="1100" u="sng" dirty="0" smtClean="0">
                <a:hlinkClick r:id="rId2"/>
              </a:rPr>
              <a:t>Healthcare.gov</a:t>
            </a:r>
            <a:r>
              <a:rPr lang="en-US" sz="1100" dirty="0" smtClean="0"/>
              <a:t> Health plan information for individuals and families available here: </a:t>
            </a:r>
            <a:r>
              <a:rPr lang="en-US" sz="1100" u="sng" dirty="0" smtClean="0">
                <a:hlinkClick r:id="rId3"/>
              </a:rPr>
              <a:t>https://www.healthcare.gov/health-plan-information/</a:t>
            </a:r>
            <a:r>
              <a:rPr lang="en-US" sz="1100" dirty="0" smtClean="0"/>
              <a:t> </a:t>
            </a:r>
            <a:endParaRPr lang="en-US" sz="1100" dirty="0"/>
          </a:p>
        </p:txBody>
      </p:sp>
      <p:sp>
        <p:nvSpPr>
          <p:cNvPr id="15" name="Content Placeholder 2"/>
          <p:cNvSpPr>
            <a:spLocks noGrp="1"/>
          </p:cNvSpPr>
          <p:nvPr>
            <p:ph idx="12"/>
          </p:nvPr>
        </p:nvSpPr>
        <p:spPr>
          <a:xfrm>
            <a:off x="310896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2"/>
          <p:cNvSpPr>
            <a:spLocks noGrp="1"/>
          </p:cNvSpPr>
          <p:nvPr>
            <p:ph idx="13"/>
          </p:nvPr>
        </p:nvSpPr>
        <p:spPr>
          <a:xfrm>
            <a:off x="612648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26881671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hyperlink" Target="https://www.healthcare.gov/health-plan-information/" TargetMode="External"/><Relationship Id="rId4" Type="http://schemas.openxmlformats.org/officeDocument/2006/relationships/slideLayout" Target="../slideLayouts/slideLayout4.xml"/><Relationship Id="rId9" Type="http://schemas.openxmlformats.org/officeDocument/2006/relationships/hyperlink" Target="http://healthcare.gov/" TargetMode="External"/></Relationships>
</file>

<file path=ppt/slideMasters/_rels/slideMaster2.xml.rels><?xml version="1.0" encoding="UTF-8" standalone="yes"?>
<Relationships xmlns="http://schemas.openxmlformats.org/package/2006/relationships"><Relationship Id="rId8" Type="http://schemas.openxmlformats.org/officeDocument/2006/relationships/hyperlink" Target="https://www.healthcare.gov/health-plan-information/" TargetMode="External"/><Relationship Id="rId3" Type="http://schemas.openxmlformats.org/officeDocument/2006/relationships/slideLayout" Target="../slideLayouts/slideLayout9.xml"/><Relationship Id="rId7" Type="http://schemas.openxmlformats.org/officeDocument/2006/relationships/hyperlink" Target="http://healthcare.gov/" TargetMode="Externa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hyperlink" Target="https://www.healthcare.gov/health-plan-information/" TargetMode="External"/><Relationship Id="rId3" Type="http://schemas.openxmlformats.org/officeDocument/2006/relationships/slideLayout" Target="../slideLayouts/slideLayout13.xml"/><Relationship Id="rId7" Type="http://schemas.openxmlformats.org/officeDocument/2006/relationships/hyperlink" Target="http://healthcare.gov/" TargetMode="Externa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image" Target="../media/image1.png"/><Relationship Id="rId5" Type="http://schemas.openxmlformats.org/officeDocument/2006/relationships/theme" Target="../theme/theme3.xml"/><Relationship Id="rId4"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6.xml"/><Relationship Id="rId1" Type="http://schemas.openxmlformats.org/officeDocument/2006/relationships/slideLayout" Target="../slideLayouts/slideLayout15.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alpha val="0"/>
          </a:schemeClr>
        </a:solidFill>
        <a:effectLst/>
      </p:bgPr>
    </p:bg>
    <p:spTree>
      <p:nvGrpSpPr>
        <p:cNvPr id="1" name=""/>
        <p:cNvGrpSpPr/>
        <p:nvPr/>
      </p:nvGrpSpPr>
      <p:grpSpPr>
        <a:xfrm>
          <a:off x="0" y="0"/>
          <a:ext cx="0" cy="0"/>
          <a:chOff x="0" y="0"/>
          <a:chExt cx="0" cy="0"/>
        </a:xfrm>
      </p:grpSpPr>
      <p:sp>
        <p:nvSpPr>
          <p:cNvPr id="57349"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l" rtl="0" eaLnBrk="1" fontAlgn="base" hangingPunct="1">
              <a:spcBef>
                <a:spcPct val="0"/>
              </a:spcBef>
              <a:spcAft>
                <a:spcPct val="0"/>
              </a:spcAft>
            </a:pPr>
            <a:r>
              <a:rPr lang="en-US" smtClean="0"/>
              <a:t>Click to edit Master title style</a:t>
            </a:r>
            <a:endParaRPr lang="en-US" dirty="0" smtClean="0"/>
          </a:p>
        </p:txBody>
      </p:sp>
      <p:pic>
        <p:nvPicPr>
          <p:cNvPr id="5" name="Picture 4"/>
          <p:cNvPicPr>
            <a:picLocks noChangeAspect="1" noChangeArrowheads="1"/>
          </p:cNvPicPr>
          <p:nvPr/>
        </p:nvPicPr>
        <p:blipFill>
          <a:blip r:embed="rId8" cstate="print"/>
          <a:srcRect/>
          <a:stretch>
            <a:fillRect/>
          </a:stretch>
        </p:blipFill>
        <p:spPr bwMode="auto">
          <a:xfrm>
            <a:off x="8503920" y="6217920"/>
            <a:ext cx="548640" cy="551434"/>
          </a:xfrm>
          <a:prstGeom prst="rect">
            <a:avLst/>
          </a:prstGeom>
          <a:noFill/>
        </p:spPr>
      </p:pic>
      <p:sp>
        <p:nvSpPr>
          <p:cNvPr id="4" name="TextBox 3"/>
          <p:cNvSpPr txBox="1"/>
          <p:nvPr userDrawn="1"/>
        </p:nvSpPr>
        <p:spPr>
          <a:xfrm>
            <a:off x="0" y="6096000"/>
            <a:ext cx="8458200" cy="769441"/>
          </a:xfrm>
          <a:prstGeom prst="rect">
            <a:avLst/>
          </a:prstGeom>
          <a:noFill/>
        </p:spPr>
        <p:txBody>
          <a:bodyPr wrap="square" rtlCol="0">
            <a:spAutoFit/>
          </a:bodyPr>
          <a:lstStyle/>
          <a:p>
            <a:r>
              <a:rPr lang="en-US" sz="1100" dirty="0"/>
              <a:t>SOURCE: Kaiser Family Foundation analysis of Marketplace plans in the </a:t>
            </a:r>
            <a:r>
              <a:rPr lang="en-US" sz="1100" dirty="0" smtClean="0"/>
              <a:t>38 </a:t>
            </a:r>
            <a:r>
              <a:rPr lang="en-US" sz="1100" dirty="0"/>
              <a:t>states with Federally Facilitated or Partnership exchanges in </a:t>
            </a:r>
            <a:r>
              <a:rPr lang="en-US" sz="1100" dirty="0" smtClean="0"/>
              <a:t>2016 </a:t>
            </a:r>
            <a:r>
              <a:rPr lang="en-US" sz="1100" dirty="0"/>
              <a:t>(including </a:t>
            </a:r>
            <a:r>
              <a:rPr lang="en-US" sz="1100" dirty="0" smtClean="0"/>
              <a:t>Hawaii, New </a:t>
            </a:r>
            <a:r>
              <a:rPr lang="en-US" sz="1100" dirty="0"/>
              <a:t>Mexico, Oregon, and Nevada). Data are from </a:t>
            </a:r>
            <a:r>
              <a:rPr lang="en-US" sz="1100" u="sng" dirty="0">
                <a:hlinkClick r:id="rId9"/>
              </a:rPr>
              <a:t>Healthcare.gov</a:t>
            </a:r>
            <a:r>
              <a:rPr lang="en-US" sz="1100" dirty="0"/>
              <a:t> Health plan information for individuals and families available here: </a:t>
            </a:r>
            <a:r>
              <a:rPr lang="en-US" sz="1100" u="sng" dirty="0">
                <a:hlinkClick r:id="rId10"/>
              </a:rPr>
              <a:t>https://www.healthcare.gov/health-plan-information/</a:t>
            </a:r>
            <a:r>
              <a:rPr lang="en-US" sz="1100" dirty="0"/>
              <a:t> </a:t>
            </a:r>
          </a:p>
          <a:p>
            <a:endParaRPr lang="en-US" sz="1100" dirty="0" smtClean="0">
              <a:latin typeface="Calibri" pitchFamily="34" charset="0"/>
              <a:cs typeface="Meta Offc Pro"/>
            </a:endParaRPr>
          </a:p>
        </p:txBody>
      </p:sp>
    </p:spTree>
    <p:extLst>
      <p:ext uri="{BB962C8B-B14F-4D97-AF65-F5344CB8AC3E}">
        <p14:creationId xmlns:p14="http://schemas.microsoft.com/office/powerpoint/2010/main" val="2441716585"/>
      </p:ext>
    </p:extLst>
  </p:cSld>
  <p:clrMap bg1="lt1" tx1="dk1" bg2="lt2" tx2="dk2" accent1="accent1" accent2="accent2" accent3="accent3" accent4="accent4" accent5="accent5" accent6="accent6" hlink="hlink" folHlink="folHlink"/>
  <p:sldLayoutIdLst>
    <p:sldLayoutId id="2147483661" r:id="rId1"/>
    <p:sldLayoutId id="2147483664" r:id="rId2"/>
    <p:sldLayoutId id="2147483665" r:id="rId3"/>
    <p:sldLayoutId id="2147483663" r:id="rId4"/>
    <p:sldLayoutId id="2147483678" r:id="rId5"/>
    <p:sldLayoutId id="2147483679" r:id="rId6"/>
  </p:sldLayoutIdLst>
  <p:timing>
    <p:tnLst>
      <p:par>
        <p:cTn id="1" dur="indefinite" restart="never" nodeType="tmRoot"/>
      </p:par>
    </p:tnLst>
  </p:timing>
  <p:hf hdr="0" ftr="0" dt="0"/>
  <p:txStyles>
    <p:titleStyle>
      <a:lvl1pPr algn="l" rtl="0" eaLnBrk="1" fontAlgn="base" hangingPunct="1">
        <a:spcBef>
          <a:spcPct val="0"/>
        </a:spcBef>
        <a:spcAft>
          <a:spcPct val="0"/>
        </a:spcAft>
        <a:defRPr lang="en-US" sz="2800" b="1" i="0" dirty="0" smtClean="0">
          <a:solidFill>
            <a:srgbClr val="000000"/>
          </a:solidFill>
          <a:latin typeface="Calibri" pitchFamily="34" charset="0"/>
          <a:ea typeface="+mj-ea"/>
          <a:cs typeface="Calibri" pitchFamily="34" charset="0"/>
        </a:defRPr>
      </a:lvl1pPr>
      <a:lvl2pPr algn="l" rtl="0" eaLnBrk="1" fontAlgn="base" hangingPunct="1">
        <a:spcBef>
          <a:spcPct val="0"/>
        </a:spcBef>
        <a:spcAft>
          <a:spcPct val="0"/>
        </a:spcAft>
        <a:defRPr sz="2600" b="1">
          <a:solidFill>
            <a:schemeClr val="tx2"/>
          </a:solidFill>
          <a:latin typeface="Tahoma" pitchFamily="34" charset="0"/>
          <a:cs typeface="Arial" charset="0"/>
        </a:defRPr>
      </a:lvl2pPr>
      <a:lvl3pPr algn="l" rtl="0" eaLnBrk="1" fontAlgn="base" hangingPunct="1">
        <a:spcBef>
          <a:spcPct val="0"/>
        </a:spcBef>
        <a:spcAft>
          <a:spcPct val="0"/>
        </a:spcAft>
        <a:defRPr sz="2600" b="1">
          <a:solidFill>
            <a:schemeClr val="tx2"/>
          </a:solidFill>
          <a:latin typeface="Tahoma" pitchFamily="34" charset="0"/>
          <a:cs typeface="Arial" charset="0"/>
        </a:defRPr>
      </a:lvl3pPr>
      <a:lvl4pPr algn="l" rtl="0" eaLnBrk="1" fontAlgn="base" hangingPunct="1">
        <a:spcBef>
          <a:spcPct val="0"/>
        </a:spcBef>
        <a:spcAft>
          <a:spcPct val="0"/>
        </a:spcAft>
        <a:defRPr sz="2600" b="1">
          <a:solidFill>
            <a:schemeClr val="tx2"/>
          </a:solidFill>
          <a:latin typeface="Tahoma" pitchFamily="34" charset="0"/>
          <a:cs typeface="Arial" charset="0"/>
        </a:defRPr>
      </a:lvl4pPr>
      <a:lvl5pPr algn="l" rtl="0" eaLnBrk="1" fontAlgn="base" hangingPunct="1">
        <a:spcBef>
          <a:spcPct val="0"/>
        </a:spcBef>
        <a:spcAft>
          <a:spcPct val="0"/>
        </a:spcAft>
        <a:defRPr sz="2600" b="1">
          <a:solidFill>
            <a:schemeClr val="tx2"/>
          </a:solidFill>
          <a:latin typeface="Tahoma" pitchFamily="34" charset="0"/>
          <a:cs typeface="Arial" charset="0"/>
        </a:defRPr>
      </a:lvl5pPr>
      <a:lvl6pPr marL="457200" algn="l" rtl="0" eaLnBrk="1" fontAlgn="base" hangingPunct="1">
        <a:spcBef>
          <a:spcPct val="0"/>
        </a:spcBef>
        <a:spcAft>
          <a:spcPct val="0"/>
        </a:spcAft>
        <a:defRPr sz="2600" b="1">
          <a:solidFill>
            <a:schemeClr val="tx2"/>
          </a:solidFill>
          <a:latin typeface="Tahoma" pitchFamily="34" charset="0"/>
          <a:cs typeface="Arial" charset="0"/>
        </a:defRPr>
      </a:lvl6pPr>
      <a:lvl7pPr marL="914400" algn="l" rtl="0" eaLnBrk="1" fontAlgn="base" hangingPunct="1">
        <a:spcBef>
          <a:spcPct val="0"/>
        </a:spcBef>
        <a:spcAft>
          <a:spcPct val="0"/>
        </a:spcAft>
        <a:defRPr sz="2600" b="1">
          <a:solidFill>
            <a:schemeClr val="tx2"/>
          </a:solidFill>
          <a:latin typeface="Tahoma" pitchFamily="34" charset="0"/>
          <a:cs typeface="Arial" charset="0"/>
        </a:defRPr>
      </a:lvl7pPr>
      <a:lvl8pPr marL="1371600" algn="l" rtl="0" eaLnBrk="1" fontAlgn="base" hangingPunct="1">
        <a:spcBef>
          <a:spcPct val="0"/>
        </a:spcBef>
        <a:spcAft>
          <a:spcPct val="0"/>
        </a:spcAft>
        <a:defRPr sz="2600" b="1">
          <a:solidFill>
            <a:schemeClr val="tx2"/>
          </a:solidFill>
          <a:latin typeface="Tahoma" pitchFamily="34" charset="0"/>
          <a:cs typeface="Arial" charset="0"/>
        </a:defRPr>
      </a:lvl8pPr>
      <a:lvl9pPr marL="1828800" algn="l" rtl="0" eaLnBrk="1" fontAlgn="base" hangingPunct="1">
        <a:spcBef>
          <a:spcPct val="0"/>
        </a:spcBef>
        <a:spcAft>
          <a:spcPct val="0"/>
        </a:spcAft>
        <a:defRPr sz="2600" b="1">
          <a:solidFill>
            <a:schemeClr val="tx2"/>
          </a:solidFill>
          <a:latin typeface="Tahoma" pitchFamily="34"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alpha val="0"/>
          </a:schemeClr>
        </a:solidFill>
        <a:effectLst/>
      </p:bgPr>
    </p:bg>
    <p:spTree>
      <p:nvGrpSpPr>
        <p:cNvPr id="1" name=""/>
        <p:cNvGrpSpPr/>
        <p:nvPr/>
      </p:nvGrpSpPr>
      <p:grpSpPr>
        <a:xfrm>
          <a:off x="0" y="0"/>
          <a:ext cx="0" cy="0"/>
          <a:chOff x="0" y="0"/>
          <a:chExt cx="0" cy="0"/>
        </a:xfrm>
      </p:grpSpPr>
      <p:sp>
        <p:nvSpPr>
          <p:cNvPr id="57349"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l" rtl="0" eaLnBrk="1" fontAlgn="base" hangingPunct="1">
              <a:spcBef>
                <a:spcPct val="0"/>
              </a:spcBef>
              <a:spcAft>
                <a:spcPct val="0"/>
              </a:spcAft>
            </a:pPr>
            <a:r>
              <a:rPr lang="en-US" dirty="0" smtClean="0"/>
              <a:t>Click to edit Master title style</a:t>
            </a:r>
          </a:p>
        </p:txBody>
      </p:sp>
      <p:pic>
        <p:nvPicPr>
          <p:cNvPr id="5" name="Picture 4"/>
          <p:cNvPicPr>
            <a:picLocks noChangeAspect="1" noChangeArrowheads="1"/>
          </p:cNvPicPr>
          <p:nvPr/>
        </p:nvPicPr>
        <p:blipFill>
          <a:blip r:embed="rId6" cstate="print"/>
          <a:srcRect/>
          <a:stretch>
            <a:fillRect/>
          </a:stretch>
        </p:blipFill>
        <p:spPr bwMode="auto">
          <a:xfrm>
            <a:off x="8503920" y="6217920"/>
            <a:ext cx="548640" cy="551434"/>
          </a:xfrm>
          <a:prstGeom prst="rect">
            <a:avLst/>
          </a:prstGeom>
          <a:noFill/>
        </p:spPr>
      </p:pic>
      <p:sp>
        <p:nvSpPr>
          <p:cNvPr id="4" name="TextBox 3"/>
          <p:cNvSpPr txBox="1"/>
          <p:nvPr/>
        </p:nvSpPr>
        <p:spPr>
          <a:xfrm>
            <a:off x="91440" y="91440"/>
            <a:ext cx="8961120" cy="307777"/>
          </a:xfrm>
          <a:prstGeom prst="rect">
            <a:avLst/>
          </a:prstGeom>
          <a:noFill/>
        </p:spPr>
        <p:txBody>
          <a:bodyPr wrap="square" rtlCol="0">
            <a:spAutoFit/>
          </a:bodyPr>
          <a:lstStyle/>
          <a:p>
            <a:pPr algn="l"/>
            <a:r>
              <a:rPr lang="en-US" sz="1400" b="1" dirty="0" smtClean="0">
                <a:latin typeface="Calibri" pitchFamily="34" charset="0"/>
                <a:cs typeface="Meta Offc Pro"/>
              </a:rPr>
              <a:t>Exhibit </a:t>
            </a:r>
            <a:fld id="{0C16F13B-3659-4888-B784-82F22626CC5F}" type="slidenum">
              <a:rPr lang="en-US" sz="1400" b="1" smtClean="0">
                <a:latin typeface="Calibri" pitchFamily="34" charset="0"/>
                <a:cs typeface="Meta Offc Pro"/>
              </a:rPr>
              <a:pPr algn="l"/>
              <a:t>‹#›</a:t>
            </a:fld>
            <a:endParaRPr lang="en-US" sz="1400" b="1" dirty="0" smtClean="0">
              <a:latin typeface="Calibri" pitchFamily="34" charset="0"/>
              <a:cs typeface="Meta Offc Pro"/>
            </a:endParaRPr>
          </a:p>
        </p:txBody>
      </p:sp>
      <p:sp>
        <p:nvSpPr>
          <p:cNvPr id="6" name="Footer Placeholder 4"/>
          <p:cNvSpPr>
            <a:spLocks noGrp="1"/>
          </p:cNvSpPr>
          <p:nvPr>
            <p:ph type="ftr" sz="quarter" idx="3"/>
          </p:nvPr>
        </p:nvSpPr>
        <p:spPr>
          <a:xfrm>
            <a:off x="91440" y="6203406"/>
            <a:ext cx="8229600" cy="549275"/>
          </a:xfrm>
          <a:prstGeom prst="rect">
            <a:avLst/>
          </a:prstGeom>
        </p:spPr>
        <p:txBody>
          <a:bodyPr/>
          <a:lstStyle>
            <a:lvl1pPr>
              <a:defRPr sz="1100"/>
            </a:lvl1pPr>
          </a:lstStyle>
          <a:p>
            <a:r>
              <a:rPr lang="en-US" dirty="0" smtClean="0"/>
              <a:t>SOURCE: Kaiser Family Foundation analysis of Marketplace plans in the 38 states with Federally Facilitated or Partnership exchanges in 2016 (including Hawaii, New Mexico, Oregon, and Nevada). Data are from </a:t>
            </a:r>
            <a:r>
              <a:rPr lang="en-US" u="sng" dirty="0" smtClean="0">
                <a:hlinkClick r:id="rId7"/>
              </a:rPr>
              <a:t>Healthcare.gov</a:t>
            </a:r>
            <a:r>
              <a:rPr lang="en-US" dirty="0" smtClean="0"/>
              <a:t> Health plan information for individuals and families available here: </a:t>
            </a:r>
            <a:r>
              <a:rPr lang="en-US" u="sng" dirty="0" smtClean="0">
                <a:hlinkClick r:id="rId8"/>
              </a:rPr>
              <a:t>https://www.healthcare.gov/health-plan-information/</a:t>
            </a:r>
            <a:endParaRPr lang="en-US" sz="1050" dirty="0"/>
          </a:p>
        </p:txBody>
      </p:sp>
    </p:spTree>
    <p:extLst>
      <p:ext uri="{BB962C8B-B14F-4D97-AF65-F5344CB8AC3E}">
        <p14:creationId xmlns:p14="http://schemas.microsoft.com/office/powerpoint/2010/main" val="648246042"/>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Lst>
  <p:timing>
    <p:tnLst>
      <p:par>
        <p:cTn id="1" dur="indefinite" restart="never" nodeType="tmRoot"/>
      </p:par>
    </p:tnLst>
  </p:timing>
  <p:hf hdr="0" ftr="0" dt="0"/>
  <p:txStyles>
    <p:titleStyle>
      <a:lvl1pPr algn="l" rtl="0" eaLnBrk="1" fontAlgn="base" hangingPunct="1">
        <a:spcBef>
          <a:spcPct val="0"/>
        </a:spcBef>
        <a:spcAft>
          <a:spcPct val="0"/>
        </a:spcAft>
        <a:defRPr lang="en-US" sz="2800" b="1" i="0" dirty="0" smtClean="0">
          <a:solidFill>
            <a:srgbClr val="000000"/>
          </a:solidFill>
          <a:latin typeface="Calibri" pitchFamily="34" charset="0"/>
          <a:ea typeface="+mj-ea"/>
          <a:cs typeface="Calibri" pitchFamily="34" charset="0"/>
        </a:defRPr>
      </a:lvl1pPr>
      <a:lvl2pPr algn="l" rtl="0" eaLnBrk="1" fontAlgn="base" hangingPunct="1">
        <a:spcBef>
          <a:spcPct val="0"/>
        </a:spcBef>
        <a:spcAft>
          <a:spcPct val="0"/>
        </a:spcAft>
        <a:defRPr sz="2600" b="1">
          <a:solidFill>
            <a:schemeClr val="tx2"/>
          </a:solidFill>
          <a:latin typeface="Tahoma" pitchFamily="34" charset="0"/>
          <a:cs typeface="Arial" charset="0"/>
        </a:defRPr>
      </a:lvl2pPr>
      <a:lvl3pPr algn="l" rtl="0" eaLnBrk="1" fontAlgn="base" hangingPunct="1">
        <a:spcBef>
          <a:spcPct val="0"/>
        </a:spcBef>
        <a:spcAft>
          <a:spcPct val="0"/>
        </a:spcAft>
        <a:defRPr sz="2600" b="1">
          <a:solidFill>
            <a:schemeClr val="tx2"/>
          </a:solidFill>
          <a:latin typeface="Tahoma" pitchFamily="34" charset="0"/>
          <a:cs typeface="Arial" charset="0"/>
        </a:defRPr>
      </a:lvl3pPr>
      <a:lvl4pPr algn="l" rtl="0" eaLnBrk="1" fontAlgn="base" hangingPunct="1">
        <a:spcBef>
          <a:spcPct val="0"/>
        </a:spcBef>
        <a:spcAft>
          <a:spcPct val="0"/>
        </a:spcAft>
        <a:defRPr sz="2600" b="1">
          <a:solidFill>
            <a:schemeClr val="tx2"/>
          </a:solidFill>
          <a:latin typeface="Tahoma" pitchFamily="34" charset="0"/>
          <a:cs typeface="Arial" charset="0"/>
        </a:defRPr>
      </a:lvl4pPr>
      <a:lvl5pPr algn="l" rtl="0" eaLnBrk="1" fontAlgn="base" hangingPunct="1">
        <a:spcBef>
          <a:spcPct val="0"/>
        </a:spcBef>
        <a:spcAft>
          <a:spcPct val="0"/>
        </a:spcAft>
        <a:defRPr sz="2600" b="1">
          <a:solidFill>
            <a:schemeClr val="tx2"/>
          </a:solidFill>
          <a:latin typeface="Tahoma" pitchFamily="34" charset="0"/>
          <a:cs typeface="Arial" charset="0"/>
        </a:defRPr>
      </a:lvl5pPr>
      <a:lvl6pPr marL="457200" algn="l" rtl="0" eaLnBrk="1" fontAlgn="base" hangingPunct="1">
        <a:spcBef>
          <a:spcPct val="0"/>
        </a:spcBef>
        <a:spcAft>
          <a:spcPct val="0"/>
        </a:spcAft>
        <a:defRPr sz="2600" b="1">
          <a:solidFill>
            <a:schemeClr val="tx2"/>
          </a:solidFill>
          <a:latin typeface="Tahoma" pitchFamily="34" charset="0"/>
          <a:cs typeface="Arial" charset="0"/>
        </a:defRPr>
      </a:lvl6pPr>
      <a:lvl7pPr marL="914400" algn="l" rtl="0" eaLnBrk="1" fontAlgn="base" hangingPunct="1">
        <a:spcBef>
          <a:spcPct val="0"/>
        </a:spcBef>
        <a:spcAft>
          <a:spcPct val="0"/>
        </a:spcAft>
        <a:defRPr sz="2600" b="1">
          <a:solidFill>
            <a:schemeClr val="tx2"/>
          </a:solidFill>
          <a:latin typeface="Tahoma" pitchFamily="34" charset="0"/>
          <a:cs typeface="Arial" charset="0"/>
        </a:defRPr>
      </a:lvl7pPr>
      <a:lvl8pPr marL="1371600" algn="l" rtl="0" eaLnBrk="1" fontAlgn="base" hangingPunct="1">
        <a:spcBef>
          <a:spcPct val="0"/>
        </a:spcBef>
        <a:spcAft>
          <a:spcPct val="0"/>
        </a:spcAft>
        <a:defRPr sz="2600" b="1">
          <a:solidFill>
            <a:schemeClr val="tx2"/>
          </a:solidFill>
          <a:latin typeface="Tahoma" pitchFamily="34" charset="0"/>
          <a:cs typeface="Arial" charset="0"/>
        </a:defRPr>
      </a:lvl8pPr>
      <a:lvl9pPr marL="1828800" algn="l" rtl="0" eaLnBrk="1" fontAlgn="base" hangingPunct="1">
        <a:spcBef>
          <a:spcPct val="0"/>
        </a:spcBef>
        <a:spcAft>
          <a:spcPct val="0"/>
        </a:spcAft>
        <a:defRPr sz="2600" b="1">
          <a:solidFill>
            <a:schemeClr val="tx2"/>
          </a:solidFill>
          <a:latin typeface="Tahoma" pitchFamily="34"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alpha val="0"/>
          </a:schemeClr>
        </a:solidFill>
        <a:effectLst/>
      </p:bgPr>
    </p:bg>
    <p:spTree>
      <p:nvGrpSpPr>
        <p:cNvPr id="1" name=""/>
        <p:cNvGrpSpPr/>
        <p:nvPr/>
      </p:nvGrpSpPr>
      <p:grpSpPr>
        <a:xfrm>
          <a:off x="0" y="0"/>
          <a:ext cx="0" cy="0"/>
          <a:chOff x="0" y="0"/>
          <a:chExt cx="0" cy="0"/>
        </a:xfrm>
      </p:grpSpPr>
      <p:sp>
        <p:nvSpPr>
          <p:cNvPr id="57349"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l" rtl="0" eaLnBrk="1" fontAlgn="base" hangingPunct="1">
              <a:spcBef>
                <a:spcPct val="0"/>
              </a:spcBef>
              <a:spcAft>
                <a:spcPct val="0"/>
              </a:spcAft>
            </a:pPr>
            <a:r>
              <a:rPr lang="en-US" dirty="0" smtClean="0"/>
              <a:t>Click to edit Master title style</a:t>
            </a:r>
          </a:p>
        </p:txBody>
      </p:sp>
      <p:pic>
        <p:nvPicPr>
          <p:cNvPr id="5" name="Picture 4"/>
          <p:cNvPicPr>
            <a:picLocks noChangeAspect="1" noChangeArrowheads="1"/>
          </p:cNvPicPr>
          <p:nvPr/>
        </p:nvPicPr>
        <p:blipFill>
          <a:blip r:embed="rId6" cstate="print"/>
          <a:srcRect/>
          <a:stretch>
            <a:fillRect/>
          </a:stretch>
        </p:blipFill>
        <p:spPr bwMode="auto">
          <a:xfrm>
            <a:off x="8503920" y="6217920"/>
            <a:ext cx="548640" cy="551434"/>
          </a:xfrm>
          <a:prstGeom prst="rect">
            <a:avLst/>
          </a:prstGeom>
          <a:noFill/>
        </p:spPr>
      </p:pic>
      <p:sp>
        <p:nvSpPr>
          <p:cNvPr id="4" name="TextBox 3"/>
          <p:cNvSpPr txBox="1"/>
          <p:nvPr/>
        </p:nvSpPr>
        <p:spPr>
          <a:xfrm>
            <a:off x="91440" y="91440"/>
            <a:ext cx="8961120" cy="307777"/>
          </a:xfrm>
          <a:prstGeom prst="rect">
            <a:avLst/>
          </a:prstGeom>
          <a:noFill/>
        </p:spPr>
        <p:txBody>
          <a:bodyPr wrap="square" rtlCol="0">
            <a:spAutoFit/>
          </a:bodyPr>
          <a:lstStyle/>
          <a:p>
            <a:pPr algn="l"/>
            <a:r>
              <a:rPr lang="en-US" sz="1400" b="1" dirty="0" smtClean="0">
                <a:latin typeface="Calibri" pitchFamily="34" charset="0"/>
                <a:cs typeface="Meta Offc Pro"/>
              </a:rPr>
              <a:t>Figure </a:t>
            </a:r>
            <a:fld id="{0C16F13B-3659-4888-B784-82F22626CC5F}" type="slidenum">
              <a:rPr lang="en-US" sz="1400" b="1" smtClean="0">
                <a:latin typeface="Calibri" pitchFamily="34" charset="0"/>
                <a:cs typeface="Meta Offc Pro"/>
              </a:rPr>
              <a:pPr algn="l"/>
              <a:t>‹#›</a:t>
            </a:fld>
            <a:endParaRPr lang="en-US" sz="1400" b="1" dirty="0" smtClean="0">
              <a:latin typeface="Calibri" pitchFamily="34" charset="0"/>
              <a:cs typeface="Meta Offc Pro"/>
            </a:endParaRPr>
          </a:p>
        </p:txBody>
      </p:sp>
      <p:sp>
        <p:nvSpPr>
          <p:cNvPr id="2" name="Rectangle 1"/>
          <p:cNvSpPr/>
          <p:nvPr userDrawn="1"/>
        </p:nvSpPr>
        <p:spPr>
          <a:xfrm>
            <a:off x="0" y="6150114"/>
            <a:ext cx="8503920" cy="553998"/>
          </a:xfrm>
          <a:prstGeom prst="rect">
            <a:avLst/>
          </a:prstGeom>
        </p:spPr>
        <p:txBody>
          <a:bodyPr wrap="square">
            <a:spAutoFit/>
          </a:bodyPr>
          <a:lstStyle/>
          <a:p>
            <a:r>
              <a:rPr lang="en-US" sz="1000" dirty="0" smtClean="0"/>
              <a:t>SOURCE: Kaiser Family Foundation analysis of Marketplace plans in the 38 states with Federally Facilitated or Partnership exchanges in 2016 (including Hawaii, New Mexico, Oregon, and Nevada). Data are from </a:t>
            </a:r>
            <a:r>
              <a:rPr lang="en-US" sz="1000" u="sng" dirty="0" smtClean="0">
                <a:hlinkClick r:id="rId7"/>
              </a:rPr>
              <a:t>Healthcare.gov</a:t>
            </a:r>
            <a:r>
              <a:rPr lang="en-US" sz="1000" dirty="0" smtClean="0"/>
              <a:t> Health plan information for individuals and families available here: </a:t>
            </a:r>
            <a:r>
              <a:rPr lang="en-US" sz="1000" u="sng" dirty="0" smtClean="0">
                <a:hlinkClick r:id="rId8"/>
              </a:rPr>
              <a:t>https://www.healthcare.gov/health-plan-information/</a:t>
            </a:r>
            <a:r>
              <a:rPr lang="en-US" sz="1000" dirty="0" smtClean="0"/>
              <a:t> </a:t>
            </a:r>
            <a:endParaRPr lang="en-US" sz="1000" dirty="0"/>
          </a:p>
        </p:txBody>
      </p:sp>
    </p:spTree>
    <p:extLst>
      <p:ext uri="{BB962C8B-B14F-4D97-AF65-F5344CB8AC3E}">
        <p14:creationId xmlns:p14="http://schemas.microsoft.com/office/powerpoint/2010/main" val="1882789776"/>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Lst>
  <p:timing>
    <p:tnLst>
      <p:par>
        <p:cTn id="1" dur="indefinite" restart="never" nodeType="tmRoot"/>
      </p:par>
    </p:tnLst>
  </p:timing>
  <p:hf hdr="0" ftr="0" dt="0"/>
  <p:txStyles>
    <p:titleStyle>
      <a:lvl1pPr algn="l" rtl="0" eaLnBrk="1" fontAlgn="base" hangingPunct="1">
        <a:spcBef>
          <a:spcPct val="0"/>
        </a:spcBef>
        <a:spcAft>
          <a:spcPct val="0"/>
        </a:spcAft>
        <a:defRPr lang="en-US" sz="2800" b="1" i="0" dirty="0" smtClean="0">
          <a:solidFill>
            <a:srgbClr val="000000"/>
          </a:solidFill>
          <a:latin typeface="Calibri" pitchFamily="34" charset="0"/>
          <a:ea typeface="+mj-ea"/>
          <a:cs typeface="Calibri" pitchFamily="34" charset="0"/>
        </a:defRPr>
      </a:lvl1pPr>
      <a:lvl2pPr algn="l" rtl="0" eaLnBrk="1" fontAlgn="base" hangingPunct="1">
        <a:spcBef>
          <a:spcPct val="0"/>
        </a:spcBef>
        <a:spcAft>
          <a:spcPct val="0"/>
        </a:spcAft>
        <a:defRPr sz="2600" b="1">
          <a:solidFill>
            <a:schemeClr val="tx2"/>
          </a:solidFill>
          <a:latin typeface="Tahoma" pitchFamily="34" charset="0"/>
          <a:cs typeface="Arial" charset="0"/>
        </a:defRPr>
      </a:lvl2pPr>
      <a:lvl3pPr algn="l" rtl="0" eaLnBrk="1" fontAlgn="base" hangingPunct="1">
        <a:spcBef>
          <a:spcPct val="0"/>
        </a:spcBef>
        <a:spcAft>
          <a:spcPct val="0"/>
        </a:spcAft>
        <a:defRPr sz="2600" b="1">
          <a:solidFill>
            <a:schemeClr val="tx2"/>
          </a:solidFill>
          <a:latin typeface="Tahoma" pitchFamily="34" charset="0"/>
          <a:cs typeface="Arial" charset="0"/>
        </a:defRPr>
      </a:lvl3pPr>
      <a:lvl4pPr algn="l" rtl="0" eaLnBrk="1" fontAlgn="base" hangingPunct="1">
        <a:spcBef>
          <a:spcPct val="0"/>
        </a:spcBef>
        <a:spcAft>
          <a:spcPct val="0"/>
        </a:spcAft>
        <a:defRPr sz="2600" b="1">
          <a:solidFill>
            <a:schemeClr val="tx2"/>
          </a:solidFill>
          <a:latin typeface="Tahoma" pitchFamily="34" charset="0"/>
          <a:cs typeface="Arial" charset="0"/>
        </a:defRPr>
      </a:lvl4pPr>
      <a:lvl5pPr algn="l" rtl="0" eaLnBrk="1" fontAlgn="base" hangingPunct="1">
        <a:spcBef>
          <a:spcPct val="0"/>
        </a:spcBef>
        <a:spcAft>
          <a:spcPct val="0"/>
        </a:spcAft>
        <a:defRPr sz="2600" b="1">
          <a:solidFill>
            <a:schemeClr val="tx2"/>
          </a:solidFill>
          <a:latin typeface="Tahoma" pitchFamily="34" charset="0"/>
          <a:cs typeface="Arial" charset="0"/>
        </a:defRPr>
      </a:lvl5pPr>
      <a:lvl6pPr marL="457200" algn="l" rtl="0" eaLnBrk="1" fontAlgn="base" hangingPunct="1">
        <a:spcBef>
          <a:spcPct val="0"/>
        </a:spcBef>
        <a:spcAft>
          <a:spcPct val="0"/>
        </a:spcAft>
        <a:defRPr sz="2600" b="1">
          <a:solidFill>
            <a:schemeClr val="tx2"/>
          </a:solidFill>
          <a:latin typeface="Tahoma" pitchFamily="34" charset="0"/>
          <a:cs typeface="Arial" charset="0"/>
        </a:defRPr>
      </a:lvl6pPr>
      <a:lvl7pPr marL="914400" algn="l" rtl="0" eaLnBrk="1" fontAlgn="base" hangingPunct="1">
        <a:spcBef>
          <a:spcPct val="0"/>
        </a:spcBef>
        <a:spcAft>
          <a:spcPct val="0"/>
        </a:spcAft>
        <a:defRPr sz="2600" b="1">
          <a:solidFill>
            <a:schemeClr val="tx2"/>
          </a:solidFill>
          <a:latin typeface="Tahoma" pitchFamily="34" charset="0"/>
          <a:cs typeface="Arial" charset="0"/>
        </a:defRPr>
      </a:lvl7pPr>
      <a:lvl8pPr marL="1371600" algn="l" rtl="0" eaLnBrk="1" fontAlgn="base" hangingPunct="1">
        <a:spcBef>
          <a:spcPct val="0"/>
        </a:spcBef>
        <a:spcAft>
          <a:spcPct val="0"/>
        </a:spcAft>
        <a:defRPr sz="2600" b="1">
          <a:solidFill>
            <a:schemeClr val="tx2"/>
          </a:solidFill>
          <a:latin typeface="Tahoma" pitchFamily="34" charset="0"/>
          <a:cs typeface="Arial" charset="0"/>
        </a:defRPr>
      </a:lvl8pPr>
      <a:lvl9pPr marL="1828800" algn="l" rtl="0" eaLnBrk="1" fontAlgn="base" hangingPunct="1">
        <a:spcBef>
          <a:spcPct val="0"/>
        </a:spcBef>
        <a:spcAft>
          <a:spcPct val="0"/>
        </a:spcAft>
        <a:defRPr sz="2600" b="1">
          <a:solidFill>
            <a:schemeClr val="tx2"/>
          </a:solidFill>
          <a:latin typeface="Tahoma" pitchFamily="34"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230541" y="1554480"/>
            <a:ext cx="8682918" cy="4481320"/>
          </a:xfrm>
          <a:prstGeom prst="rect">
            <a:avLst/>
          </a:prstGeom>
          <a:solidFill>
            <a:srgbClr val="0B78B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pic>
        <p:nvPicPr>
          <p:cNvPr id="7" name="Picture 6"/>
          <p:cNvPicPr>
            <a:picLocks noChangeAspect="1" noChangeArrowheads="1"/>
          </p:cNvPicPr>
          <p:nvPr/>
        </p:nvPicPr>
        <p:blipFill>
          <a:blip r:embed="rId4" cstate="print"/>
          <a:srcRect/>
          <a:stretch>
            <a:fillRect/>
          </a:stretch>
        </p:blipFill>
        <p:spPr bwMode="auto">
          <a:xfrm>
            <a:off x="230541" y="228600"/>
            <a:ext cx="1087719" cy="1093258"/>
          </a:xfrm>
          <a:prstGeom prst="rect">
            <a:avLst/>
          </a:prstGeom>
          <a:noFill/>
        </p:spPr>
      </p:pic>
    </p:spTree>
    <p:extLst>
      <p:ext uri="{BB962C8B-B14F-4D97-AF65-F5344CB8AC3E}">
        <p14:creationId xmlns:p14="http://schemas.microsoft.com/office/powerpoint/2010/main" val="406593133"/>
      </p:ext>
    </p:extLst>
  </p:cSld>
  <p:clrMap bg1="lt1" tx1="dk1" bg2="lt2" tx2="dk2" accent1="accent1" accent2="accent2" accent3="accent3" accent4="accent4" accent5="accent5" accent6="accent6" hlink="hlink" folHlink="folHlink"/>
  <p:sldLayoutIdLst>
    <p:sldLayoutId id="2147483667" r:id="rId1"/>
    <p:sldLayoutId id="2147483680" r:id="rId2"/>
  </p:sldLayoutIdLst>
  <p:timing>
    <p:tnLst>
      <p:par>
        <p:cTn id="1" dur="indefinite" restart="never" nodeType="tmRoot"/>
      </p:par>
    </p:tnLst>
  </p:timing>
  <p:txStyles>
    <p:titleStyle>
      <a:lvl1pPr algn="l" defTabSz="457200" rtl="0" eaLnBrk="1" latinLnBrk="0" hangingPunct="1">
        <a:spcBef>
          <a:spcPct val="0"/>
        </a:spcBef>
        <a:buNone/>
        <a:defRPr sz="3200" kern="1200" baseline="0">
          <a:solidFill>
            <a:schemeClr val="bg1"/>
          </a:solidFill>
          <a:latin typeface="MetaSerif-Book"/>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chart" Target="../charts/chart31.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chart" Target="../charts/chart3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chart" Target="../charts/chart34.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3" Type="http://schemas.openxmlformats.org/officeDocument/2006/relationships/chart" Target="../charts/chart36.xml"/><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4.xml.rels><?xml version="1.0" encoding="UTF-8" standalone="yes"?>
<Relationships xmlns="http://schemas.openxmlformats.org/package/2006/relationships"><Relationship Id="rId3" Type="http://schemas.openxmlformats.org/officeDocument/2006/relationships/chart" Target="../charts/chart37.xml"/><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3" Type="http://schemas.openxmlformats.org/officeDocument/2006/relationships/chart" Target="../charts/chart38.xml"/><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chart" Target="../charts/chart39.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2" Type="http://schemas.openxmlformats.org/officeDocument/2006/relationships/chart" Target="../charts/chart40.xml"/><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2" Type="http://schemas.openxmlformats.org/officeDocument/2006/relationships/chart" Target="../charts/chart41.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2" Type="http://schemas.openxmlformats.org/officeDocument/2006/relationships/chart" Target="../charts/chart4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3" Type="http://schemas.openxmlformats.org/officeDocument/2006/relationships/chart" Target="../charts/chart43.xml"/><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3" Type="http://schemas.openxmlformats.org/officeDocument/2006/relationships/chart" Target="../charts/chart44.xml"/><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2" Type="http://schemas.openxmlformats.org/officeDocument/2006/relationships/chart" Target="../charts/chart45.xml"/><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2" Type="http://schemas.openxmlformats.org/officeDocument/2006/relationships/chart" Target="../charts/chart46.xml"/><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2" Type="http://schemas.openxmlformats.org/officeDocument/2006/relationships/chart" Target="../charts/chart47.xml"/><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2" Type="http://schemas.openxmlformats.org/officeDocument/2006/relationships/chart" Target="../charts/chart48.xml"/><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3" Type="http://schemas.openxmlformats.org/officeDocument/2006/relationships/chart" Target="../charts/chart49.xml"/><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3" Type="http://schemas.openxmlformats.org/officeDocument/2006/relationships/chart" Target="../charts/chart50.xml"/><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2" Type="http://schemas.openxmlformats.org/officeDocument/2006/relationships/chart" Target="../charts/chart51.xml"/><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2" Type="http://schemas.openxmlformats.org/officeDocument/2006/relationships/chart" Target="../charts/chart5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2" Type="http://schemas.openxmlformats.org/officeDocument/2006/relationships/chart" Target="../charts/chart53.xml"/><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2" Type="http://schemas.openxmlformats.org/officeDocument/2006/relationships/chart" Target="../charts/chart54.xml"/><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3" Type="http://schemas.openxmlformats.org/officeDocument/2006/relationships/chart" Target="../charts/chart55.xml"/><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3" Type="http://schemas.openxmlformats.org/officeDocument/2006/relationships/chart" Target="../charts/chart56.xml"/><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2" Type="http://schemas.openxmlformats.org/officeDocument/2006/relationships/chart" Target="../charts/chart57.xml"/><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2" Type="http://schemas.openxmlformats.org/officeDocument/2006/relationships/chart" Target="../charts/chart58.xml"/><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2" Type="http://schemas.openxmlformats.org/officeDocument/2006/relationships/chart" Target="../charts/chart59.xml"/><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3" Type="http://schemas.openxmlformats.org/officeDocument/2006/relationships/chart" Target="../charts/chart60.xml"/><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9.xml.rels><?xml version="1.0" encoding="UTF-8" standalone="yes"?>
<Relationships xmlns="http://schemas.openxmlformats.org/package/2006/relationships"><Relationship Id="rId3" Type="http://schemas.openxmlformats.org/officeDocument/2006/relationships/chart" Target="../charts/chart61.xml"/><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3" Type="http://schemas.openxmlformats.org/officeDocument/2006/relationships/chart" Target="../charts/chart62.xml"/><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chart" Target="../charts/chart63.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3.xml.rels><?xml version="1.0" encoding="UTF-8" standalone="yes"?>
<Relationships xmlns="http://schemas.openxmlformats.org/package/2006/relationships"><Relationship Id="rId2" Type="http://schemas.openxmlformats.org/officeDocument/2006/relationships/chart" Target="../charts/chart64.xml"/><Relationship Id="rId1" Type="http://schemas.openxmlformats.org/officeDocument/2006/relationships/slideLayout" Target="../slideLayouts/slideLayout5.xml"/></Relationships>
</file>

<file path=ppt/slides/_rels/slide74.xml.rels><?xml version="1.0" encoding="UTF-8" standalone="yes"?>
<Relationships xmlns="http://schemas.openxmlformats.org/package/2006/relationships"><Relationship Id="rId3" Type="http://schemas.openxmlformats.org/officeDocument/2006/relationships/chart" Target="../charts/chart65.xml"/><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Cost-Sharing for </a:t>
            </a:r>
            <a:r>
              <a:rPr lang="en-US" dirty="0"/>
              <a:t>Plans Offered in Federally Facilitated or Partnership Marketplaces for </a:t>
            </a:r>
            <a:r>
              <a:rPr lang="en-US" dirty="0" smtClean="0"/>
              <a:t>2016</a:t>
            </a:r>
            <a:endParaRPr lang="en-US" dirty="0"/>
          </a:p>
        </p:txBody>
      </p:sp>
    </p:spTree>
    <p:extLst>
      <p:ext uri="{BB962C8B-B14F-4D97-AF65-F5344CB8AC3E}">
        <p14:creationId xmlns:p14="http://schemas.microsoft.com/office/powerpoint/2010/main" val="41380023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Average Medical Deductible In Plans with </a:t>
            </a:r>
            <a:r>
              <a:rPr lang="en-US" sz="2400" u="sng" dirty="0" smtClean="0"/>
              <a:t>Separate</a:t>
            </a:r>
            <a:r>
              <a:rPr lang="en-US" sz="2400" dirty="0" smtClean="0"/>
              <a:t> Medical and Prescription Drug Deductibles</a:t>
            </a:r>
            <a:endParaRPr lang="en-US" sz="2400" dirty="0"/>
          </a:p>
        </p:txBody>
      </p:sp>
      <p:graphicFrame>
        <p:nvGraphicFramePr>
          <p:cNvPr id="6" name="Content Placeholder 3"/>
          <p:cNvGraphicFramePr>
            <a:graphicFrameLocks noGrp="1"/>
          </p:cNvGraphicFramePr>
          <p:nvPr>
            <p:ph idx="1"/>
            <p:extLst>
              <p:ext uri="{D42A27DB-BD31-4B8C-83A1-F6EECF244321}">
                <p14:modId xmlns:p14="http://schemas.microsoft.com/office/powerpoint/2010/main" val="3855992020"/>
              </p:ext>
            </p:extLst>
          </p:nvPr>
        </p:nvGraphicFramePr>
        <p:xfrm>
          <a:off x="76200" y="1142999"/>
          <a:ext cx="8915400" cy="4727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09362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Distribution of Medical Deductibles, for all Plans with </a:t>
            </a:r>
            <a:r>
              <a:rPr lang="en-US" sz="2400" u="sng" dirty="0" smtClean="0"/>
              <a:t>Separate </a:t>
            </a:r>
            <a:r>
              <a:rPr lang="en-US" sz="2400" dirty="0" smtClean="0"/>
              <a:t>Medical and Prescription Drug Deductible</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04049198"/>
              </p:ext>
            </p:extLst>
          </p:nvPr>
        </p:nvGraphicFramePr>
        <p:xfrm>
          <a:off x="0" y="1142999"/>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484119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Distribution of Medical Deductibles, for Bronze Plans with </a:t>
            </a:r>
            <a:br>
              <a:rPr lang="en-US" sz="2400" dirty="0" smtClean="0"/>
            </a:br>
            <a:r>
              <a:rPr lang="en-US" sz="2400" u="sng" dirty="0" smtClean="0"/>
              <a:t>Separate</a:t>
            </a:r>
            <a:r>
              <a:rPr lang="en-US" sz="2400" dirty="0" smtClean="0"/>
              <a:t> Medical and Prescription Drug Deductibles</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93656094"/>
              </p:ext>
            </p:extLst>
          </p:nvPr>
        </p:nvGraphicFramePr>
        <p:xfrm>
          <a:off x="76200" y="1219199"/>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789028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Distribution of Medical Deductibles, for Silver Plans with </a:t>
            </a:r>
            <a:r>
              <a:rPr lang="en-US" sz="2400" u="sng" dirty="0" smtClean="0"/>
              <a:t>Separate</a:t>
            </a:r>
            <a:r>
              <a:rPr lang="en-US" sz="2400" dirty="0" smtClean="0"/>
              <a:t> Medical and Prescription Drug Deductibles</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50387811"/>
              </p:ext>
            </p:extLst>
          </p:nvPr>
        </p:nvGraphicFramePr>
        <p:xfrm>
          <a:off x="76200" y="1066799"/>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050866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Distribution of Medical Deductibles, for Gold Plans with </a:t>
            </a:r>
            <a:r>
              <a:rPr lang="en-US" sz="2400" u="sng" dirty="0" smtClean="0"/>
              <a:t>Separate</a:t>
            </a:r>
            <a:r>
              <a:rPr lang="en-US" sz="2400" dirty="0" smtClean="0"/>
              <a:t> Medical and Prescription Drug Deductibles</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17016472"/>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528723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Distribution of Medical Deductibles, for Platinum Plans with </a:t>
            </a:r>
            <a:r>
              <a:rPr lang="en-US" sz="2400" u="sng" dirty="0" smtClean="0"/>
              <a:t>Separate</a:t>
            </a:r>
            <a:r>
              <a:rPr lang="en-US" sz="2400" dirty="0" smtClean="0"/>
              <a:t> Medical and Prescription Drug Deductibles</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21582027"/>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190837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Separate Drug </a:t>
            </a:r>
            <a:r>
              <a:rPr lang="en-US" dirty="0"/>
              <a:t>Deductibles</a:t>
            </a:r>
          </a:p>
        </p:txBody>
      </p:sp>
    </p:spTree>
    <p:extLst>
      <p:ext uri="{BB962C8B-B14F-4D97-AF65-F5344CB8AC3E}">
        <p14:creationId xmlns:p14="http://schemas.microsoft.com/office/powerpoint/2010/main" val="33497645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Average Prescription Drug Deductible, for Plans with </a:t>
            </a:r>
            <a:r>
              <a:rPr lang="en-US" sz="2400" u="sng" dirty="0" smtClean="0"/>
              <a:t>Separate</a:t>
            </a:r>
            <a:r>
              <a:rPr lang="en-US" sz="2400" dirty="0" smtClean="0"/>
              <a:t> Medical and Prescription Drug Deductible</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57912193"/>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2"/>
          <p:cNvSpPr txBox="1">
            <a:spLocks/>
          </p:cNvSpPr>
          <p:nvPr/>
        </p:nvSpPr>
        <p:spPr>
          <a:xfrm>
            <a:off x="91440" y="6217920"/>
            <a:ext cx="8321040" cy="54864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200" dirty="0"/>
          </a:p>
        </p:txBody>
      </p:sp>
    </p:spTree>
    <p:extLst>
      <p:ext uri="{BB962C8B-B14F-4D97-AF65-F5344CB8AC3E}">
        <p14:creationId xmlns:p14="http://schemas.microsoft.com/office/powerpoint/2010/main" val="41534841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Distribution of Prescription Drug Deductibles, for Bronze Plans with </a:t>
            </a:r>
            <a:r>
              <a:rPr lang="en-US" sz="2400" u="sng" dirty="0" smtClean="0"/>
              <a:t>Separate</a:t>
            </a:r>
            <a:r>
              <a:rPr lang="en-US" sz="2400" dirty="0" smtClean="0"/>
              <a:t> Medical and Prescription Drug Deductibles</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73941856"/>
              </p:ext>
            </p:extLst>
          </p:nvPr>
        </p:nvGraphicFramePr>
        <p:xfrm>
          <a:off x="76200"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951811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Distribution of Prescription Drug Deductibles, for Silver Plans with </a:t>
            </a:r>
            <a:r>
              <a:rPr lang="en-US" sz="2400" u="sng" dirty="0" smtClean="0"/>
              <a:t>Separate</a:t>
            </a:r>
            <a:r>
              <a:rPr lang="en-US" sz="2400" dirty="0" smtClean="0"/>
              <a:t> Medical and Prescription Drug Deductibles</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09562816"/>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481000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Medical and Prescription Drug Deductibles</a:t>
            </a:r>
          </a:p>
        </p:txBody>
      </p:sp>
    </p:spTree>
    <p:extLst>
      <p:ext uri="{BB962C8B-B14F-4D97-AF65-F5344CB8AC3E}">
        <p14:creationId xmlns:p14="http://schemas.microsoft.com/office/powerpoint/2010/main" val="27591270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Distribution of Prescription Drug Deductibles, for Gold Plans with </a:t>
            </a:r>
            <a:r>
              <a:rPr lang="en-US" sz="2400" u="sng" dirty="0" smtClean="0"/>
              <a:t>Separate</a:t>
            </a:r>
            <a:r>
              <a:rPr lang="en-US" sz="2400" dirty="0" smtClean="0"/>
              <a:t> Medical and Prescription Drug Deductibles</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10944105"/>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114253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Distribution of Prescription Drug Deductibles, for </a:t>
            </a:r>
            <a:r>
              <a:rPr lang="en-US" sz="2400" dirty="0"/>
              <a:t>P</a:t>
            </a:r>
            <a:r>
              <a:rPr lang="en-US" sz="2400" dirty="0" smtClean="0"/>
              <a:t>latinum Plans with </a:t>
            </a:r>
            <a:r>
              <a:rPr lang="en-US" sz="2400" u="sng" dirty="0" smtClean="0"/>
              <a:t>Separate</a:t>
            </a:r>
            <a:r>
              <a:rPr lang="en-US" sz="2400" dirty="0" smtClean="0"/>
              <a:t> Medical and Prescription Drug Deductibles</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56120727"/>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338149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Inpatient Facility Cost Sharing</a:t>
            </a:r>
          </a:p>
        </p:txBody>
      </p:sp>
    </p:spTree>
    <p:extLst>
      <p:ext uri="{BB962C8B-B14F-4D97-AF65-F5344CB8AC3E}">
        <p14:creationId xmlns:p14="http://schemas.microsoft.com/office/powerpoint/2010/main" val="30706391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Share of Plans by Type of Inpatient Facility Cost Sharing</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75919057"/>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360861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Inpatient Facility Average </a:t>
            </a:r>
            <a:r>
              <a:rPr lang="en-US" sz="2400" dirty="0" smtClean="0"/>
              <a:t>Copayments (includes </a:t>
            </a:r>
            <a:r>
              <a:rPr lang="en-US" sz="2400" dirty="0"/>
              <a:t>plans with 'copayment'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27242393"/>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277964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Distribution of Inpatient Facility Copayments (includes </a:t>
            </a:r>
            <a:r>
              <a:rPr lang="en-US" sz="2400" dirty="0"/>
              <a:t>plans with 'copayment'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31224152"/>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749099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smtClean="0"/>
              <a:t>Average Inpatient Facility Coinsurance Rate (includes plans with </a:t>
            </a:r>
            <a:r>
              <a:rPr lang="en-US" sz="2400" dirty="0"/>
              <a:t>'coinsurance' or 'both copayment &amp; coinsurance</a:t>
            </a:r>
            <a:r>
              <a:rPr lang="en-US" sz="2400" dirty="0" smtClean="0"/>
              <a:t>')</a:t>
            </a:r>
            <a:r>
              <a:rPr lang="en-US" sz="2400" dirty="0"/>
              <a:t/>
            </a:r>
            <a:br>
              <a:rPr lang="en-US" sz="2400" dirty="0"/>
            </a:b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00595487"/>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0786059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smtClean="0"/>
              <a:t>Distribution of Inpatient Facility Coinsurance Rates (includes </a:t>
            </a:r>
            <a:r>
              <a:rPr lang="en-US" sz="2400" dirty="0"/>
              <a:t>plans with 'coinsurance' or 'both copayment &amp; coinsurance</a:t>
            </a:r>
            <a:r>
              <a:rPr lang="en-US" sz="2400" dirty="0" smtClean="0"/>
              <a:t>')</a:t>
            </a:r>
            <a:r>
              <a:rPr lang="en-US" sz="2400" dirty="0"/>
              <a:t/>
            </a:r>
            <a:br>
              <a:rPr lang="en-US" sz="2400" dirty="0"/>
            </a:b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34200500"/>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552110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Inpatient Physicians Cost Sharing</a:t>
            </a:r>
          </a:p>
        </p:txBody>
      </p:sp>
    </p:spTree>
    <p:extLst>
      <p:ext uri="{BB962C8B-B14F-4D97-AF65-F5344CB8AC3E}">
        <p14:creationId xmlns:p14="http://schemas.microsoft.com/office/powerpoint/2010/main" val="204443298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Share of Plans by Type of Cost Sharing for Inpatient Physicians</a:t>
            </a:r>
            <a:br>
              <a:rPr lang="en-US" sz="2400" dirty="0" smtClean="0"/>
            </a:br>
            <a:r>
              <a:rPr lang="en-US" sz="2400" dirty="0" smtClean="0"/>
              <a:t>Cost </a:t>
            </a:r>
            <a:r>
              <a:rPr lang="en-US" sz="2400" dirty="0"/>
              <a:t>Sharing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14097411"/>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010941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Percent of Plans Where Medical Deductible is Combined with or Separate from the Prescription Drug Deductible</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61113778"/>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628496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Average Coinsurance Rates For Inpatient Physician Services (</a:t>
            </a:r>
            <a:r>
              <a:rPr lang="en-US" sz="2400" dirty="0"/>
              <a:t>includes plans with 'coinsurance'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10921560"/>
              </p:ext>
            </p:extLst>
          </p:nvPr>
        </p:nvGraphicFramePr>
        <p:xfrm>
          <a:off x="0" y="990599"/>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4716253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smtClean="0"/>
              <a:t>Distribution of Inpatient Physician Coinsurance </a:t>
            </a:r>
            <a:r>
              <a:rPr lang="en-US" sz="2400" dirty="0"/>
              <a:t>Rates</a:t>
            </a:r>
            <a:br>
              <a:rPr lang="en-US" sz="2400" dirty="0"/>
            </a:br>
            <a:r>
              <a:rPr lang="en-US" sz="2400" dirty="0"/>
              <a:t>(includes plans with 'coinsurance'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75237651"/>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9125577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Specialist </a:t>
            </a:r>
            <a:r>
              <a:rPr lang="en-US" dirty="0" smtClean="0"/>
              <a:t> and  Primary </a:t>
            </a:r>
            <a:r>
              <a:rPr lang="en-US" dirty="0"/>
              <a:t>Care Physician </a:t>
            </a:r>
            <a:r>
              <a:rPr lang="en-US" dirty="0" smtClean="0"/>
              <a:t>Office Visits</a:t>
            </a:r>
            <a:endParaRPr lang="en-US" dirty="0"/>
          </a:p>
        </p:txBody>
      </p:sp>
    </p:spTree>
    <p:extLst>
      <p:ext uri="{BB962C8B-B14F-4D97-AF65-F5344CB8AC3E}">
        <p14:creationId xmlns:p14="http://schemas.microsoft.com/office/powerpoint/2010/main" val="320832091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Share of Plans by Type of Cost Sharing for Primary Care Physician Visits (deductible may apply first)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07447759"/>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5003686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Average Copayments for Primary Care Physician </a:t>
            </a:r>
            <a:r>
              <a:rPr lang="en-US" sz="2400" dirty="0"/>
              <a:t>Visits</a:t>
            </a:r>
            <a:br>
              <a:rPr lang="en-US" sz="2400" dirty="0"/>
            </a:br>
            <a:r>
              <a:rPr lang="en-US" sz="2400" dirty="0"/>
              <a:t>(includes plans with 'copayment'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1643758"/>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483497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Distribution of Copayments for Primary Care Physician </a:t>
            </a:r>
            <a:r>
              <a:rPr lang="en-US" sz="2400" dirty="0"/>
              <a:t>Visits</a:t>
            </a:r>
            <a:br>
              <a:rPr lang="en-US" sz="2400" dirty="0"/>
            </a:br>
            <a:r>
              <a:rPr lang="en-US" sz="2400" dirty="0"/>
              <a:t>(includes plans with 'copayment'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52459890"/>
              </p:ext>
            </p:extLst>
          </p:nvPr>
        </p:nvGraphicFramePr>
        <p:xfrm>
          <a:off x="73152" y="1066799"/>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0614507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smtClean="0"/>
              <a:t>Average Coinsurance Rates for Primary Care Physician </a:t>
            </a:r>
            <a:r>
              <a:rPr lang="en-US" sz="2400" dirty="0"/>
              <a:t>Visits</a:t>
            </a:r>
            <a:br>
              <a:rPr lang="en-US" sz="2400" dirty="0"/>
            </a:br>
            <a:r>
              <a:rPr lang="en-US" sz="2400" dirty="0"/>
              <a:t>(includes plans with 'coinsurance'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27494470"/>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814919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smtClean="0"/>
              <a:t>Distribution of Coinsurance Rates for Primary Care Physician </a:t>
            </a:r>
            <a:r>
              <a:rPr lang="en-US" sz="2400" dirty="0"/>
              <a:t>Visits</a:t>
            </a:r>
            <a:br>
              <a:rPr lang="en-US" sz="2400" dirty="0"/>
            </a:br>
            <a:r>
              <a:rPr lang="en-US" sz="2400" dirty="0"/>
              <a:t>(includes plans with 'coinsurance'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3909996"/>
              </p:ext>
            </p:extLst>
          </p:nvPr>
        </p:nvGraphicFramePr>
        <p:xfrm>
          <a:off x="73152" y="1066799"/>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0092312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Share of Plans by Type of Cost Sharing for Specialist Physician Visits (deductible may apply first)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96427054"/>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6588841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Average Copayments for Specialist Physician </a:t>
            </a:r>
            <a:r>
              <a:rPr lang="en-US" sz="2400" dirty="0"/>
              <a:t>Visits</a:t>
            </a:r>
            <a:br>
              <a:rPr lang="en-US" sz="2400" dirty="0"/>
            </a:br>
            <a:r>
              <a:rPr lang="en-US" sz="2400" dirty="0"/>
              <a:t>(includes plans with 'copayment'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20500701"/>
              </p:ext>
            </p:extLst>
          </p:nvPr>
        </p:nvGraphicFramePr>
        <p:xfrm>
          <a:off x="76200" y="1066799"/>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37111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Average Medical Deductible, in Plans with </a:t>
            </a:r>
            <a:r>
              <a:rPr lang="en-US" sz="2400" u="sng" dirty="0" smtClean="0"/>
              <a:t>Combined</a:t>
            </a:r>
            <a:r>
              <a:rPr lang="en-US" sz="2400" dirty="0" smtClean="0"/>
              <a:t> Medical and Prescription Drug Deductibles</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32858961"/>
              </p:ext>
            </p:extLst>
          </p:nvPr>
        </p:nvGraphicFramePr>
        <p:xfrm>
          <a:off x="76200" y="1066801"/>
          <a:ext cx="8915400" cy="4724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8380078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Distribution of Copayments for Specialist Physician </a:t>
            </a:r>
            <a:r>
              <a:rPr lang="en-US" sz="2400" dirty="0"/>
              <a:t>Visits</a:t>
            </a:r>
            <a:br>
              <a:rPr lang="en-US" sz="2400" dirty="0"/>
            </a:br>
            <a:r>
              <a:rPr lang="en-US" sz="2400" dirty="0"/>
              <a:t>(includes plans with 'copayment'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15070545"/>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7232691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smtClean="0"/>
              <a:t>Average Coinsurance Rates for Specialist Physician </a:t>
            </a:r>
            <a:r>
              <a:rPr lang="en-US" sz="2400" dirty="0"/>
              <a:t>Visits</a:t>
            </a:r>
            <a:br>
              <a:rPr lang="en-US" sz="2400" dirty="0"/>
            </a:br>
            <a:r>
              <a:rPr lang="en-US" sz="2400" dirty="0"/>
              <a:t>(includes plans with 'coinsurance'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05022047"/>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9704275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smtClean="0"/>
              <a:t>Distribution of Coinsurance Rates for Specialist Physician </a:t>
            </a:r>
            <a:r>
              <a:rPr lang="en-US" sz="2400" dirty="0"/>
              <a:t>Visits</a:t>
            </a:r>
            <a:br>
              <a:rPr lang="en-US" sz="2400" dirty="0"/>
            </a:br>
            <a:r>
              <a:rPr lang="en-US" sz="2400" dirty="0"/>
              <a:t>(includes plans with 'coinsurance'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62857781"/>
              </p:ext>
            </p:extLst>
          </p:nvPr>
        </p:nvGraphicFramePr>
        <p:xfrm>
          <a:off x="73152" y="1066799"/>
          <a:ext cx="8915400" cy="4727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4139463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Prescription </a:t>
            </a:r>
            <a:r>
              <a:rPr lang="en-US" dirty="0" smtClean="0"/>
              <a:t>Drug Cost Sharing</a:t>
            </a:r>
            <a:endParaRPr lang="en-US" dirty="0"/>
          </a:p>
        </p:txBody>
      </p:sp>
    </p:spTree>
    <p:extLst>
      <p:ext uri="{BB962C8B-B14F-4D97-AF65-F5344CB8AC3E}">
        <p14:creationId xmlns:p14="http://schemas.microsoft.com/office/powerpoint/2010/main" val="374929387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Share of Plans by Type of Cost Sharing for Generic Prescriptions Plans with </a:t>
            </a:r>
            <a:r>
              <a:rPr lang="en-US" sz="2400" u="sng" dirty="0" smtClean="0"/>
              <a:t>Combined</a:t>
            </a:r>
            <a:r>
              <a:rPr lang="en-US" sz="2400" dirty="0" smtClean="0"/>
              <a:t> Medical and Prescription Drug Deductible</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34839999"/>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4375643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 y="91440"/>
            <a:ext cx="8229600" cy="1143000"/>
          </a:xfrm>
        </p:spPr>
        <p:txBody>
          <a:bodyPr>
            <a:normAutofit/>
          </a:bodyPr>
          <a:lstStyle/>
          <a:p>
            <a:r>
              <a:rPr lang="en-US" sz="2400" dirty="0" smtClean="0"/>
              <a:t>Share of Plans by Type of Cost Sharing for Generic Prescriptions</a:t>
            </a:r>
            <a:br>
              <a:rPr lang="en-US" sz="2400" dirty="0" smtClean="0"/>
            </a:br>
            <a:r>
              <a:rPr lang="en-US" sz="2400" dirty="0" smtClean="0"/>
              <a:t>Plans with </a:t>
            </a:r>
            <a:r>
              <a:rPr lang="en-US" sz="2400" u="sng" dirty="0" smtClean="0"/>
              <a:t>Separate</a:t>
            </a:r>
            <a:r>
              <a:rPr lang="en-US" sz="2400" dirty="0" smtClean="0"/>
              <a:t> Medical and Prescription Drug Deductible</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60957395"/>
              </p:ext>
            </p:extLst>
          </p:nvPr>
        </p:nvGraphicFramePr>
        <p:xfrm>
          <a:off x="76200" y="1069848"/>
          <a:ext cx="8915400" cy="4727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669823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Average Copayment for Generic Drugs (includes </a:t>
            </a:r>
            <a:r>
              <a:rPr lang="en-US" sz="2400" dirty="0"/>
              <a:t>plans with 'copayment'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54537358"/>
              </p:ext>
            </p:extLst>
          </p:nvPr>
        </p:nvGraphicFramePr>
        <p:xfrm>
          <a:off x="76200"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6021028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Distribution of Copayment Amounts for Generic </a:t>
            </a:r>
            <a:r>
              <a:rPr lang="en-US" sz="2400" dirty="0"/>
              <a:t>Drugs</a:t>
            </a:r>
            <a:br>
              <a:rPr lang="en-US" sz="2400" dirty="0"/>
            </a:br>
            <a:r>
              <a:rPr lang="en-US" sz="2400" dirty="0"/>
              <a:t>(includes plans with 'copayment'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732638"/>
              </p:ext>
            </p:extLst>
          </p:nvPr>
        </p:nvGraphicFramePr>
        <p:xfrm>
          <a:off x="76200" y="1066799"/>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3052130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Average Coinsurance Rates for Generic Drugs (includes </a:t>
            </a:r>
            <a:r>
              <a:rPr lang="en-US" sz="2400" dirty="0"/>
              <a:t>plans with 'coinsurance'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31149962"/>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2340294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Distribution of Coinsurance Rates for Generic Drugs (includes </a:t>
            </a:r>
            <a:r>
              <a:rPr lang="en-US" sz="2400" dirty="0"/>
              <a:t>plans with 'coinsurance'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76647212"/>
              </p:ext>
            </p:extLst>
          </p:nvPr>
        </p:nvGraphicFramePr>
        <p:xfrm>
          <a:off x="73152" y="1066799"/>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587165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Distribution of Medical Deductibles, for all Plans with </a:t>
            </a:r>
            <a:r>
              <a:rPr lang="en-US" sz="2400" u="sng" dirty="0" smtClean="0"/>
              <a:t>Combined</a:t>
            </a:r>
            <a:r>
              <a:rPr lang="en-US" sz="2400" dirty="0" smtClean="0"/>
              <a:t> Medical and Prescription Drug Deductible</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06878647"/>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4982926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Share of Plans by Type of Cost Sharing for Preferred Prescriptions</a:t>
            </a:r>
            <a:br>
              <a:rPr lang="en-US" sz="2400" dirty="0" smtClean="0"/>
            </a:br>
            <a:r>
              <a:rPr lang="en-US" sz="2400" dirty="0" smtClean="0"/>
              <a:t>Plans with </a:t>
            </a:r>
            <a:r>
              <a:rPr lang="en-US" sz="2400" u="sng" dirty="0" smtClean="0"/>
              <a:t>Combined</a:t>
            </a:r>
            <a:r>
              <a:rPr lang="en-US" sz="2400" dirty="0" smtClean="0"/>
              <a:t> Medical and Prescription Drug Deductible</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96517739"/>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7630410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 y="91440"/>
            <a:ext cx="8229600" cy="1143000"/>
          </a:xfrm>
        </p:spPr>
        <p:txBody>
          <a:bodyPr>
            <a:normAutofit fontScale="90000"/>
          </a:bodyPr>
          <a:lstStyle/>
          <a:p>
            <a:r>
              <a:rPr lang="en-US" sz="2400" dirty="0" smtClean="0"/>
              <a:t>Share of Plans by Type of Cost Sharing for Preferred Prescriptions</a:t>
            </a:r>
            <a:br>
              <a:rPr lang="en-US" sz="2400" dirty="0" smtClean="0"/>
            </a:br>
            <a:r>
              <a:rPr lang="en-US" sz="2400" dirty="0" smtClean="0"/>
              <a:t>Plans with </a:t>
            </a:r>
            <a:r>
              <a:rPr lang="en-US" sz="2400" u="sng" dirty="0" smtClean="0"/>
              <a:t>Separate</a:t>
            </a:r>
            <a:r>
              <a:rPr lang="en-US" sz="2400" dirty="0" smtClean="0"/>
              <a:t> Medical and Prescription Drug Deductible</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55830365"/>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4854453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Average Copayment for Preferred Drugs (includes </a:t>
            </a:r>
            <a:r>
              <a:rPr lang="en-US" sz="2400" dirty="0"/>
              <a:t>plans with 'copayment'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62911799"/>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98264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Distribution of Copayment Amounts for Preferred Drugs (includes </a:t>
            </a:r>
            <a:r>
              <a:rPr lang="en-US" sz="2400" dirty="0"/>
              <a:t>plans with 'copayment'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16048516"/>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0392948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Average Coinsurance Rates for Preferred Drugs (includes </a:t>
            </a:r>
            <a:r>
              <a:rPr lang="en-US" sz="2400" dirty="0"/>
              <a:t>plans with 'coinsurance'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99793101"/>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2520826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Distribution of Coinsurance Rates for Preferred Drugs (includes </a:t>
            </a:r>
            <a:r>
              <a:rPr lang="en-US" sz="2400" dirty="0"/>
              <a:t>plans with 'coinsurance'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81662276"/>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918577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smtClean="0"/>
              <a:t>Share of Plans by Type of Cost Sharing for Non-Preferred Prescriptions Plans with </a:t>
            </a:r>
            <a:r>
              <a:rPr lang="en-US" sz="2400" u="sng" dirty="0" smtClean="0"/>
              <a:t>Combined</a:t>
            </a:r>
            <a:r>
              <a:rPr lang="en-US" sz="2400" dirty="0" smtClean="0"/>
              <a:t> Medical and Prescription Drug Deductible</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40929077"/>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6378052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 y="91440"/>
            <a:ext cx="8989291" cy="1143000"/>
          </a:xfrm>
        </p:spPr>
        <p:txBody>
          <a:bodyPr>
            <a:normAutofit fontScale="90000"/>
          </a:bodyPr>
          <a:lstStyle/>
          <a:p>
            <a:r>
              <a:rPr lang="en-US" sz="2400" dirty="0" smtClean="0"/>
              <a:t>Share of Plans by Type of Cost Sharing for Non-Preferred Prescriptions Plans with </a:t>
            </a:r>
            <a:r>
              <a:rPr lang="en-US" sz="2400" u="sng" dirty="0" smtClean="0"/>
              <a:t>Separate</a:t>
            </a:r>
            <a:r>
              <a:rPr lang="en-US" sz="2400" dirty="0" smtClean="0"/>
              <a:t> Medical and Prescription Drug Deductible</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80571589"/>
              </p:ext>
            </p:extLst>
          </p:nvPr>
        </p:nvGraphicFramePr>
        <p:xfrm>
          <a:off x="73152" y="1069847"/>
          <a:ext cx="8915400" cy="4727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4963368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Average Copayment for Non-Preferred Drugs (includes </a:t>
            </a:r>
            <a:r>
              <a:rPr lang="en-US" sz="2400" dirty="0"/>
              <a:t>plans with 'copayment'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7269042"/>
              </p:ext>
            </p:extLst>
          </p:nvPr>
        </p:nvGraphicFramePr>
        <p:xfrm>
          <a:off x="73152" y="1066799"/>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3840201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Distribution of Copayment Amounts for Non-Preferred Drugs (includes </a:t>
            </a:r>
            <a:r>
              <a:rPr lang="en-US" sz="2400" dirty="0"/>
              <a:t>plans with 'copayment'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00443125"/>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21335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Distribution of Medical Deductibles, for Bronze Plans with </a:t>
            </a:r>
            <a:r>
              <a:rPr lang="en-US" sz="2400" u="sng" dirty="0" smtClean="0"/>
              <a:t>Combined</a:t>
            </a:r>
            <a:r>
              <a:rPr lang="en-US" sz="2400" dirty="0" smtClean="0"/>
              <a:t> Medical and Prescription Drug Deductible</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35886789"/>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59008055"/>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Average Coinsurance Rates for Non-Preferred Drugs (includes </a:t>
            </a:r>
            <a:r>
              <a:rPr lang="en-US" sz="2400" dirty="0"/>
              <a:t>plans with 'coinsurance'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9990265"/>
              </p:ext>
            </p:extLst>
          </p:nvPr>
        </p:nvGraphicFramePr>
        <p:xfrm>
          <a:off x="73152" y="1066799"/>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0873405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smtClean="0"/>
              <a:t>Distribution of Coinsurance Rates for Non-Preferred </a:t>
            </a:r>
            <a:r>
              <a:rPr lang="en-US" sz="2400" dirty="0"/>
              <a:t>Drugs</a:t>
            </a:r>
            <a:br>
              <a:rPr lang="en-US" sz="2400" dirty="0"/>
            </a:br>
            <a:r>
              <a:rPr lang="en-US" sz="2400" dirty="0"/>
              <a:t>(includes plans with 'coinsurance'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38681446"/>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5489955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 y="91440"/>
            <a:ext cx="8229600" cy="1143000"/>
          </a:xfrm>
        </p:spPr>
        <p:txBody>
          <a:bodyPr>
            <a:normAutofit fontScale="90000"/>
          </a:bodyPr>
          <a:lstStyle/>
          <a:p>
            <a:r>
              <a:rPr lang="en-US" sz="2400" dirty="0"/>
              <a:t>Share of Plans by Type of Cost Sharing for Specialty Prescriptions Plans with </a:t>
            </a:r>
            <a:r>
              <a:rPr lang="en-US" sz="2400" u="sng" dirty="0"/>
              <a:t>Combined</a:t>
            </a:r>
            <a:r>
              <a:rPr lang="en-US" sz="2400" dirty="0"/>
              <a:t> Medical and Prescription Drug Deductible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61082577"/>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9627662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 y="91440"/>
            <a:ext cx="8229600" cy="1143000"/>
          </a:xfrm>
        </p:spPr>
        <p:txBody>
          <a:bodyPr>
            <a:normAutofit fontScale="90000"/>
          </a:bodyPr>
          <a:lstStyle/>
          <a:p>
            <a:r>
              <a:rPr lang="en-US" sz="2400" dirty="0" smtClean="0"/>
              <a:t>Share of Plans by Type of Cost Sharing for Specialty Prescriptions</a:t>
            </a:r>
            <a:br>
              <a:rPr lang="en-US" sz="2400" dirty="0" smtClean="0"/>
            </a:br>
            <a:r>
              <a:rPr lang="en-US" sz="2400" dirty="0" smtClean="0"/>
              <a:t>Plans with </a:t>
            </a:r>
            <a:r>
              <a:rPr lang="en-US" sz="2400" u="sng" dirty="0" smtClean="0"/>
              <a:t>Separate</a:t>
            </a:r>
            <a:r>
              <a:rPr lang="en-US" sz="2400" dirty="0" smtClean="0"/>
              <a:t> Medical and Prescription Drug Deductible</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93831559"/>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2943684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Average Copayment for Specialty Drugs (includes </a:t>
            </a:r>
            <a:r>
              <a:rPr lang="en-US" sz="2400" dirty="0"/>
              <a:t>plans with 'copayment'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60408079"/>
              </p:ext>
            </p:extLst>
          </p:nvPr>
        </p:nvGraphicFramePr>
        <p:xfrm>
          <a:off x="91440"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3731995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Distribution of Copayment Amounts for Specialty </a:t>
            </a:r>
            <a:r>
              <a:rPr lang="en-US" sz="2400" dirty="0" smtClean="0"/>
              <a:t>Drugs (includes </a:t>
            </a:r>
            <a:r>
              <a:rPr lang="en-US" sz="2400" dirty="0"/>
              <a:t>plans with 'copayment'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20581841"/>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5611720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Average Coinsurance Rates for Specialty Drugs (includes </a:t>
            </a:r>
            <a:r>
              <a:rPr lang="en-US" sz="2400" dirty="0"/>
              <a:t>plans with 'coinsurance'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79661909"/>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5621351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Distribution of Coinsurance Rates for Specialty Drugs (includes </a:t>
            </a:r>
            <a:r>
              <a:rPr lang="en-US" sz="2400" dirty="0"/>
              <a:t>plans with 'coinsurance' or 'both copayment &amp; coinsurance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51936477"/>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44890465"/>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Emergency Room Cost Sharing</a:t>
            </a:r>
            <a:endParaRPr lang="en-US" dirty="0"/>
          </a:p>
        </p:txBody>
      </p:sp>
    </p:spTree>
    <p:extLst>
      <p:ext uri="{BB962C8B-B14F-4D97-AF65-F5344CB8AC3E}">
        <p14:creationId xmlns:p14="http://schemas.microsoft.com/office/powerpoint/2010/main" val="540434758"/>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146127836"/>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rmAutofit/>
          </a:bodyPr>
          <a:lstStyle/>
          <a:p>
            <a:r>
              <a:rPr lang="en-US" sz="2400" dirty="0" smtClean="0"/>
              <a:t>Share of Plans by Type of Emergency Room Cost Sharing</a:t>
            </a:r>
            <a:endParaRPr lang="en-US" sz="2400" dirty="0"/>
          </a:p>
        </p:txBody>
      </p:sp>
    </p:spTree>
    <p:extLst>
      <p:ext uri="{BB962C8B-B14F-4D97-AF65-F5344CB8AC3E}">
        <p14:creationId xmlns:p14="http://schemas.microsoft.com/office/powerpoint/2010/main" val="22353097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Distribution of Medical Deductibles, for Silver Plans with </a:t>
            </a:r>
            <a:r>
              <a:rPr lang="en-US" sz="2400" u="sng" dirty="0" smtClean="0"/>
              <a:t>Combined</a:t>
            </a:r>
            <a:r>
              <a:rPr lang="en-US" sz="2400" dirty="0" smtClean="0"/>
              <a:t> Medical and Prescription Drug Deductibles</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5127004"/>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20154502"/>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494517107"/>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rmAutofit/>
          </a:bodyPr>
          <a:lstStyle/>
          <a:p>
            <a:r>
              <a:rPr lang="en-US" sz="2400" dirty="0" smtClean="0"/>
              <a:t>Average Emergency Room Copayments (includes </a:t>
            </a:r>
            <a:r>
              <a:rPr lang="en-US" sz="2400" dirty="0"/>
              <a:t>plans with 'copayment' or 'both copayment &amp; coinsurance</a:t>
            </a:r>
            <a:r>
              <a:rPr lang="en-US" sz="2400" dirty="0" smtClean="0"/>
              <a:t>')</a:t>
            </a:r>
            <a:endParaRPr lang="en-US" sz="2400" dirty="0"/>
          </a:p>
        </p:txBody>
      </p:sp>
    </p:spTree>
    <p:extLst>
      <p:ext uri="{BB962C8B-B14F-4D97-AF65-F5344CB8AC3E}">
        <p14:creationId xmlns:p14="http://schemas.microsoft.com/office/powerpoint/2010/main" val="1924145300"/>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203036218"/>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p:txBody>
          <a:bodyPr>
            <a:normAutofit/>
          </a:bodyPr>
          <a:lstStyle/>
          <a:p>
            <a:r>
              <a:rPr lang="en-US" sz="2400" dirty="0" smtClean="0"/>
              <a:t>Average Emergency Room Coinsurance Rate (includes </a:t>
            </a:r>
            <a:r>
              <a:rPr lang="en-US" sz="2400" dirty="0"/>
              <a:t>plans with 'coinsurance' or 'both copayment &amp; coinsurance</a:t>
            </a:r>
            <a:r>
              <a:rPr lang="en-US" sz="2400" dirty="0" smtClean="0"/>
              <a:t>')</a:t>
            </a:r>
            <a:endParaRPr lang="en-US" sz="2400" dirty="0"/>
          </a:p>
        </p:txBody>
      </p:sp>
    </p:spTree>
    <p:extLst>
      <p:ext uri="{BB962C8B-B14F-4D97-AF65-F5344CB8AC3E}">
        <p14:creationId xmlns:p14="http://schemas.microsoft.com/office/powerpoint/2010/main" val="547978322"/>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Out-of-Pocket Maximums</a:t>
            </a:r>
            <a:endParaRPr lang="en-US" dirty="0"/>
          </a:p>
        </p:txBody>
      </p:sp>
    </p:spTree>
    <p:extLst>
      <p:ext uri="{BB962C8B-B14F-4D97-AF65-F5344CB8AC3E}">
        <p14:creationId xmlns:p14="http://schemas.microsoft.com/office/powerpoint/2010/main" val="2369028368"/>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Average Out-Of-Pocket Limit In Plans with Combined Limit </a:t>
            </a:r>
            <a:r>
              <a:rPr lang="en-US" sz="2400" dirty="0" smtClean="0"/>
              <a:t>for Medical </a:t>
            </a:r>
            <a:r>
              <a:rPr lang="en-US" sz="2400" dirty="0"/>
              <a:t>and Prescription Drug Cost Sharing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94333430"/>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11205234"/>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546838365"/>
              </p:ext>
            </p:extLst>
          </p:nvPr>
        </p:nvGraphicFramePr>
        <p:xfrm>
          <a:off x="76200" y="1069848"/>
          <a:ext cx="8915400" cy="472744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rmAutofit/>
          </a:bodyPr>
          <a:lstStyle/>
          <a:p>
            <a:r>
              <a:rPr lang="en-US" sz="2400" dirty="0" smtClean="0"/>
              <a:t>Distribution of </a:t>
            </a:r>
            <a:r>
              <a:rPr lang="en-US" sz="2400" dirty="0"/>
              <a:t>Out-Of-Pocket </a:t>
            </a:r>
            <a:r>
              <a:rPr lang="en-US" sz="2400" dirty="0" smtClean="0"/>
              <a:t>Limits </a:t>
            </a:r>
            <a:r>
              <a:rPr lang="en-US" sz="2400" dirty="0"/>
              <a:t>In Plans with </a:t>
            </a:r>
            <a:r>
              <a:rPr lang="en-US" sz="2400" u="sng" dirty="0"/>
              <a:t>Combined</a:t>
            </a:r>
            <a:r>
              <a:rPr lang="en-US" sz="2400" dirty="0"/>
              <a:t> Limit for Medical and Prescription Drug Cost Sharing</a:t>
            </a:r>
          </a:p>
        </p:txBody>
      </p:sp>
    </p:spTree>
    <p:extLst>
      <p:ext uri="{BB962C8B-B14F-4D97-AF65-F5344CB8AC3E}">
        <p14:creationId xmlns:p14="http://schemas.microsoft.com/office/powerpoint/2010/main" val="647038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Distribution of Medical Deductibles, for Gold Plans with </a:t>
            </a:r>
            <a:r>
              <a:rPr lang="en-US" sz="2400" u="sng" dirty="0" smtClean="0"/>
              <a:t>Combined</a:t>
            </a:r>
            <a:r>
              <a:rPr lang="en-US" sz="2400" dirty="0" smtClean="0"/>
              <a:t> Medical and Prescription Drug Deductibles</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64183035"/>
              </p:ext>
            </p:extLst>
          </p:nvPr>
        </p:nvGraphicFramePr>
        <p:xfrm>
          <a:off x="73152" y="1069848"/>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780155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Distribution of Medical Deductibles for Platinum Plans with </a:t>
            </a:r>
            <a:r>
              <a:rPr lang="en-US" sz="2400" u="sng" dirty="0" smtClean="0"/>
              <a:t>Combined</a:t>
            </a:r>
            <a:r>
              <a:rPr lang="en-US" sz="2400" dirty="0" smtClean="0"/>
              <a:t> Medical and Prescription Drug Deductibles</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20719098"/>
              </p:ext>
            </p:extLst>
          </p:nvPr>
        </p:nvGraphicFramePr>
        <p:xfrm>
          <a:off x="152400" y="1142999"/>
          <a:ext cx="8915400" cy="4727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59668732"/>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Custom 1">
      <a:dk1>
        <a:srgbClr val="000000"/>
      </a:dk1>
      <a:lt1>
        <a:srgbClr val="FFFFFF"/>
      </a:lt1>
      <a:dk2>
        <a:srgbClr val="FF8811"/>
      </a:dk2>
      <a:lt2>
        <a:srgbClr val="FFD204"/>
      </a:lt2>
      <a:accent1>
        <a:srgbClr val="133559"/>
      </a:accent1>
      <a:accent2>
        <a:srgbClr val="025189"/>
      </a:accent2>
      <a:accent3>
        <a:srgbClr val="0072C0"/>
      </a:accent3>
      <a:accent4>
        <a:srgbClr val="31A3E3"/>
      </a:accent4>
      <a:accent5>
        <a:srgbClr val="7BC7ED"/>
      </a:accent5>
      <a:accent6>
        <a:srgbClr val="B0DDF4"/>
      </a:accent6>
      <a:hlink>
        <a:srgbClr val="0072C0"/>
      </a:hlink>
      <a:folHlink>
        <a:srgbClr val="0072C0"/>
      </a:folHlink>
    </a:clrScheme>
    <a:fontScheme name="Calibri">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mpd="sng">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dirty="0" err="1" smtClean="0">
            <a:latin typeface="Calibri" pitchFamily="34" charset="0"/>
            <a:cs typeface="Meta Offc Pro"/>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06244D"/>
        </a:accent1>
        <a:accent2>
          <a:srgbClr val="F7871B"/>
        </a:accent2>
        <a:accent3>
          <a:srgbClr val="FFFFFF"/>
        </a:accent3>
        <a:accent4>
          <a:srgbClr val="000000"/>
        </a:accent4>
        <a:accent5>
          <a:srgbClr val="AAACB2"/>
        </a:accent5>
        <a:accent6>
          <a:srgbClr val="E07A17"/>
        </a:accent6>
        <a:hlink>
          <a:srgbClr val="747894"/>
        </a:hlink>
        <a:folHlink>
          <a:srgbClr val="FCB460"/>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FFFFFF"/>
        </a:lt1>
        <a:dk2>
          <a:srgbClr val="000000"/>
        </a:dk2>
        <a:lt2>
          <a:srgbClr val="808080"/>
        </a:lt2>
        <a:accent1>
          <a:srgbClr val="06244D"/>
        </a:accent1>
        <a:accent2>
          <a:srgbClr val="465274"/>
        </a:accent2>
        <a:accent3>
          <a:srgbClr val="FFFFFF"/>
        </a:accent3>
        <a:accent4>
          <a:srgbClr val="000000"/>
        </a:accent4>
        <a:accent5>
          <a:srgbClr val="AAACB2"/>
        </a:accent5>
        <a:accent6>
          <a:srgbClr val="3F4968"/>
        </a:accent6>
        <a:hlink>
          <a:srgbClr val="F7871B"/>
        </a:hlink>
        <a:folHlink>
          <a:srgbClr val="FCB460"/>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FFFFFF"/>
        </a:lt1>
        <a:dk2>
          <a:srgbClr val="000000"/>
        </a:dk2>
        <a:lt2>
          <a:srgbClr val="B5B8C9"/>
        </a:lt2>
        <a:accent1>
          <a:srgbClr val="465274"/>
        </a:accent1>
        <a:accent2>
          <a:srgbClr val="06244D"/>
        </a:accent2>
        <a:accent3>
          <a:srgbClr val="FFFFFF"/>
        </a:accent3>
        <a:accent4>
          <a:srgbClr val="00000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
      <a:clrScheme name="Blank Presentation 16">
        <a:dk1>
          <a:srgbClr val="06244D"/>
        </a:dk1>
        <a:lt1>
          <a:srgbClr val="FFFFFF"/>
        </a:lt1>
        <a:dk2>
          <a:srgbClr val="06244D"/>
        </a:dk2>
        <a:lt2>
          <a:srgbClr val="B5B8C9"/>
        </a:lt2>
        <a:accent1>
          <a:srgbClr val="465274"/>
        </a:accent1>
        <a:accent2>
          <a:srgbClr val="06244D"/>
        </a:accent2>
        <a:accent3>
          <a:srgbClr val="FFFFFF"/>
        </a:accent3>
        <a:accent4>
          <a:srgbClr val="041D4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with exhibit #">
  <a:themeElements>
    <a:clrScheme name="Custom 1">
      <a:dk1>
        <a:srgbClr val="000000"/>
      </a:dk1>
      <a:lt1>
        <a:srgbClr val="FFFFFF"/>
      </a:lt1>
      <a:dk2>
        <a:srgbClr val="FF8811"/>
      </a:dk2>
      <a:lt2>
        <a:srgbClr val="FFD204"/>
      </a:lt2>
      <a:accent1>
        <a:srgbClr val="133559"/>
      </a:accent1>
      <a:accent2>
        <a:srgbClr val="025189"/>
      </a:accent2>
      <a:accent3>
        <a:srgbClr val="0072C0"/>
      </a:accent3>
      <a:accent4>
        <a:srgbClr val="31A3E3"/>
      </a:accent4>
      <a:accent5>
        <a:srgbClr val="7BC7ED"/>
      </a:accent5>
      <a:accent6>
        <a:srgbClr val="B0DDF4"/>
      </a:accent6>
      <a:hlink>
        <a:srgbClr val="0072C0"/>
      </a:hlink>
      <a:folHlink>
        <a:srgbClr val="0072C0"/>
      </a:folHlink>
    </a:clrScheme>
    <a:fontScheme name="Calibri">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mpd="sng">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dirty="0" err="1" smtClean="0">
            <a:latin typeface="Calibri" pitchFamily="34" charset="0"/>
            <a:cs typeface="Meta Offc Pro"/>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06244D"/>
        </a:accent1>
        <a:accent2>
          <a:srgbClr val="F7871B"/>
        </a:accent2>
        <a:accent3>
          <a:srgbClr val="FFFFFF"/>
        </a:accent3>
        <a:accent4>
          <a:srgbClr val="000000"/>
        </a:accent4>
        <a:accent5>
          <a:srgbClr val="AAACB2"/>
        </a:accent5>
        <a:accent6>
          <a:srgbClr val="E07A17"/>
        </a:accent6>
        <a:hlink>
          <a:srgbClr val="747894"/>
        </a:hlink>
        <a:folHlink>
          <a:srgbClr val="FCB460"/>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FFFFFF"/>
        </a:lt1>
        <a:dk2>
          <a:srgbClr val="000000"/>
        </a:dk2>
        <a:lt2>
          <a:srgbClr val="808080"/>
        </a:lt2>
        <a:accent1>
          <a:srgbClr val="06244D"/>
        </a:accent1>
        <a:accent2>
          <a:srgbClr val="465274"/>
        </a:accent2>
        <a:accent3>
          <a:srgbClr val="FFFFFF"/>
        </a:accent3>
        <a:accent4>
          <a:srgbClr val="000000"/>
        </a:accent4>
        <a:accent5>
          <a:srgbClr val="AAACB2"/>
        </a:accent5>
        <a:accent6>
          <a:srgbClr val="3F4968"/>
        </a:accent6>
        <a:hlink>
          <a:srgbClr val="F7871B"/>
        </a:hlink>
        <a:folHlink>
          <a:srgbClr val="FCB460"/>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FFFFFF"/>
        </a:lt1>
        <a:dk2>
          <a:srgbClr val="000000"/>
        </a:dk2>
        <a:lt2>
          <a:srgbClr val="B5B8C9"/>
        </a:lt2>
        <a:accent1>
          <a:srgbClr val="465274"/>
        </a:accent1>
        <a:accent2>
          <a:srgbClr val="06244D"/>
        </a:accent2>
        <a:accent3>
          <a:srgbClr val="FFFFFF"/>
        </a:accent3>
        <a:accent4>
          <a:srgbClr val="00000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
      <a:clrScheme name="Blank Presentation 16">
        <a:dk1>
          <a:srgbClr val="06244D"/>
        </a:dk1>
        <a:lt1>
          <a:srgbClr val="FFFFFF"/>
        </a:lt1>
        <a:dk2>
          <a:srgbClr val="06244D"/>
        </a:dk2>
        <a:lt2>
          <a:srgbClr val="B5B8C9"/>
        </a:lt2>
        <a:accent1>
          <a:srgbClr val="465274"/>
        </a:accent1>
        <a:accent2>
          <a:srgbClr val="06244D"/>
        </a:accent2>
        <a:accent3>
          <a:srgbClr val="FFFFFF"/>
        </a:accent3>
        <a:accent4>
          <a:srgbClr val="041D4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Default with figure #">
  <a:themeElements>
    <a:clrScheme name="Custom 1">
      <a:dk1>
        <a:srgbClr val="000000"/>
      </a:dk1>
      <a:lt1>
        <a:srgbClr val="FFFFFF"/>
      </a:lt1>
      <a:dk2>
        <a:srgbClr val="FF8811"/>
      </a:dk2>
      <a:lt2>
        <a:srgbClr val="FFD204"/>
      </a:lt2>
      <a:accent1>
        <a:srgbClr val="133559"/>
      </a:accent1>
      <a:accent2>
        <a:srgbClr val="025189"/>
      </a:accent2>
      <a:accent3>
        <a:srgbClr val="0072C0"/>
      </a:accent3>
      <a:accent4>
        <a:srgbClr val="31A3E3"/>
      </a:accent4>
      <a:accent5>
        <a:srgbClr val="7BC7ED"/>
      </a:accent5>
      <a:accent6>
        <a:srgbClr val="B0DDF4"/>
      </a:accent6>
      <a:hlink>
        <a:srgbClr val="0072C0"/>
      </a:hlink>
      <a:folHlink>
        <a:srgbClr val="0072C0"/>
      </a:folHlink>
    </a:clrScheme>
    <a:fontScheme name="Calibri">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mpd="sng">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dirty="0" err="1" smtClean="0">
            <a:latin typeface="Calibri" pitchFamily="34" charset="0"/>
            <a:cs typeface="Meta Offc Pro"/>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06244D"/>
        </a:accent1>
        <a:accent2>
          <a:srgbClr val="F7871B"/>
        </a:accent2>
        <a:accent3>
          <a:srgbClr val="FFFFFF"/>
        </a:accent3>
        <a:accent4>
          <a:srgbClr val="000000"/>
        </a:accent4>
        <a:accent5>
          <a:srgbClr val="AAACB2"/>
        </a:accent5>
        <a:accent6>
          <a:srgbClr val="E07A17"/>
        </a:accent6>
        <a:hlink>
          <a:srgbClr val="747894"/>
        </a:hlink>
        <a:folHlink>
          <a:srgbClr val="FCB460"/>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FFFFFF"/>
        </a:lt1>
        <a:dk2>
          <a:srgbClr val="000000"/>
        </a:dk2>
        <a:lt2>
          <a:srgbClr val="808080"/>
        </a:lt2>
        <a:accent1>
          <a:srgbClr val="06244D"/>
        </a:accent1>
        <a:accent2>
          <a:srgbClr val="465274"/>
        </a:accent2>
        <a:accent3>
          <a:srgbClr val="FFFFFF"/>
        </a:accent3>
        <a:accent4>
          <a:srgbClr val="000000"/>
        </a:accent4>
        <a:accent5>
          <a:srgbClr val="AAACB2"/>
        </a:accent5>
        <a:accent6>
          <a:srgbClr val="3F4968"/>
        </a:accent6>
        <a:hlink>
          <a:srgbClr val="F7871B"/>
        </a:hlink>
        <a:folHlink>
          <a:srgbClr val="FCB460"/>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FFFFFF"/>
        </a:lt1>
        <a:dk2>
          <a:srgbClr val="000000"/>
        </a:dk2>
        <a:lt2>
          <a:srgbClr val="B5B8C9"/>
        </a:lt2>
        <a:accent1>
          <a:srgbClr val="465274"/>
        </a:accent1>
        <a:accent2>
          <a:srgbClr val="06244D"/>
        </a:accent2>
        <a:accent3>
          <a:srgbClr val="FFFFFF"/>
        </a:accent3>
        <a:accent4>
          <a:srgbClr val="00000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
      <a:clrScheme name="Blank Presentation 16">
        <a:dk1>
          <a:srgbClr val="06244D"/>
        </a:dk1>
        <a:lt1>
          <a:srgbClr val="FFFFFF"/>
        </a:lt1>
        <a:dk2>
          <a:srgbClr val="06244D"/>
        </a:dk2>
        <a:lt2>
          <a:srgbClr val="B5B8C9"/>
        </a:lt2>
        <a:accent1>
          <a:srgbClr val="465274"/>
        </a:accent1>
        <a:accent2>
          <a:srgbClr val="06244D"/>
        </a:accent2>
        <a:accent3>
          <a:srgbClr val="FFFFFF"/>
        </a:accent3>
        <a:accent4>
          <a:srgbClr val="041D4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itle page">
  <a:themeElements>
    <a:clrScheme name="Default KFF theme colors">
      <a:dk1>
        <a:srgbClr val="000000"/>
      </a:dk1>
      <a:lt1>
        <a:srgbClr val="FFFFFF"/>
      </a:lt1>
      <a:dk2>
        <a:srgbClr val="FF8811"/>
      </a:dk2>
      <a:lt2>
        <a:srgbClr val="FFD204"/>
      </a:lt2>
      <a:accent1>
        <a:srgbClr val="133559"/>
      </a:accent1>
      <a:accent2>
        <a:srgbClr val="025189"/>
      </a:accent2>
      <a:accent3>
        <a:srgbClr val="0072C0"/>
      </a:accent3>
      <a:accent4>
        <a:srgbClr val="31A3E3"/>
      </a:accent4>
      <a:accent5>
        <a:srgbClr val="7BC7ED"/>
      </a:accent5>
      <a:accent6>
        <a:srgbClr val="B0DDF4"/>
      </a:accent6>
      <a:hlink>
        <a:srgbClr val="ADA07A"/>
      </a:hlink>
      <a:folHlink>
        <a:srgbClr val="CDC6AF"/>
      </a:folHlink>
    </a:clrScheme>
    <a:fontScheme name="Calibri">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ctr">
          <a:defRPr dirty="0" err="1" smtClean="0">
            <a:latin typeface="Calibri" pitchFamily="34" charset="0"/>
            <a:cs typeface="Meta Offc Pro"/>
          </a:defRPr>
        </a:defPPr>
      </a:lstStyle>
    </a:tx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2605</TotalTime>
  <Words>1122</Words>
  <Application>Microsoft Office PowerPoint</Application>
  <PresentationFormat>On-screen Show (4:3)</PresentationFormat>
  <Paragraphs>153</Paragraphs>
  <Slides>74</Slides>
  <Notes>25</Notes>
  <HiddenSlides>0</HiddenSlides>
  <MMClips>0</MMClips>
  <ScaleCrop>false</ScaleCrop>
  <HeadingPairs>
    <vt:vector size="4" baseType="variant">
      <vt:variant>
        <vt:lpstr>Theme</vt:lpstr>
      </vt:variant>
      <vt:variant>
        <vt:i4>4</vt:i4>
      </vt:variant>
      <vt:variant>
        <vt:lpstr>Slide Titles</vt:lpstr>
      </vt:variant>
      <vt:variant>
        <vt:i4>74</vt:i4>
      </vt:variant>
    </vt:vector>
  </HeadingPairs>
  <TitlesOfParts>
    <vt:vector size="78" baseType="lpstr">
      <vt:lpstr>blank</vt:lpstr>
      <vt:lpstr>Default with exhibit #</vt:lpstr>
      <vt:lpstr>Default with figure #</vt:lpstr>
      <vt:lpstr>Title page</vt:lpstr>
      <vt:lpstr>Cost-Sharing for Plans Offered in Federally Facilitated or Partnership Marketplaces for 2016</vt:lpstr>
      <vt:lpstr>Medical and Prescription Drug Deductibles</vt:lpstr>
      <vt:lpstr>Percent of Plans Where Medical Deductible is Combined with or Separate from the Prescription Drug Deductible</vt:lpstr>
      <vt:lpstr>Average Medical Deductible, in Plans with Combined Medical and Prescription Drug Deductibles</vt:lpstr>
      <vt:lpstr>Distribution of Medical Deductibles, for all Plans with Combined Medical and Prescription Drug Deductible</vt:lpstr>
      <vt:lpstr>Distribution of Medical Deductibles, for Bronze Plans with Combined Medical and Prescription Drug Deductible</vt:lpstr>
      <vt:lpstr>Distribution of Medical Deductibles, for Silver Plans with Combined Medical and Prescription Drug Deductibles</vt:lpstr>
      <vt:lpstr>Distribution of Medical Deductibles, for Gold Plans with Combined Medical and Prescription Drug Deductibles</vt:lpstr>
      <vt:lpstr>Distribution of Medical Deductibles for Platinum Plans with Combined Medical and Prescription Drug Deductibles</vt:lpstr>
      <vt:lpstr>Average Medical Deductible In Plans with Separate Medical and Prescription Drug Deductibles</vt:lpstr>
      <vt:lpstr>Distribution of Medical Deductibles, for all Plans with Separate Medical and Prescription Drug Deductible</vt:lpstr>
      <vt:lpstr>Distribution of Medical Deductibles, for Bronze Plans with  Separate Medical and Prescription Drug Deductibles</vt:lpstr>
      <vt:lpstr>Distribution of Medical Deductibles, for Silver Plans with Separate Medical and Prescription Drug Deductibles</vt:lpstr>
      <vt:lpstr>Distribution of Medical Deductibles, for Gold Plans with Separate Medical and Prescription Drug Deductibles</vt:lpstr>
      <vt:lpstr>Distribution of Medical Deductibles, for Platinum Plans with Separate Medical and Prescription Drug Deductibles</vt:lpstr>
      <vt:lpstr>Separate Drug Deductibles</vt:lpstr>
      <vt:lpstr>Average Prescription Drug Deductible, for Plans with Separate Medical and Prescription Drug Deductible</vt:lpstr>
      <vt:lpstr>Distribution of Prescription Drug Deductibles, for Bronze Plans with Separate Medical and Prescription Drug Deductibles</vt:lpstr>
      <vt:lpstr>Distribution of Prescription Drug Deductibles, for Silver Plans with Separate Medical and Prescription Drug Deductibles</vt:lpstr>
      <vt:lpstr>Distribution of Prescription Drug Deductibles, for Gold Plans with Separate Medical and Prescription Drug Deductibles</vt:lpstr>
      <vt:lpstr>Distribution of Prescription Drug Deductibles, for Platinum Plans with Separate Medical and Prescription Drug Deductibles</vt:lpstr>
      <vt:lpstr>Inpatient Facility Cost Sharing</vt:lpstr>
      <vt:lpstr>Share of Plans by Type of Inpatient Facility Cost Sharing</vt:lpstr>
      <vt:lpstr>Inpatient Facility Average Copayments (includes plans with 'copayment' or 'both copayment &amp; coinsurance')</vt:lpstr>
      <vt:lpstr>Distribution of Inpatient Facility Copayments (includes plans with 'copayment' or 'both copayment &amp; coinsurance')</vt:lpstr>
      <vt:lpstr>Average Inpatient Facility Coinsurance Rate (includes plans with 'coinsurance' or 'both copayment &amp; coinsurance') </vt:lpstr>
      <vt:lpstr>Distribution of Inpatient Facility Coinsurance Rates (includes plans with 'coinsurance' or 'both copayment &amp; coinsurance') </vt:lpstr>
      <vt:lpstr>Inpatient Physicians Cost Sharing</vt:lpstr>
      <vt:lpstr>Share of Plans by Type of Cost Sharing for Inpatient Physicians Cost Sharing</vt:lpstr>
      <vt:lpstr>Average Coinsurance Rates For Inpatient Physician Services (includes plans with 'coinsurance' or 'both copayment &amp; coinsurance')</vt:lpstr>
      <vt:lpstr>Distribution of Inpatient Physician Coinsurance Rates (includes plans with 'coinsurance' or 'both copayment &amp; coinsurance')</vt:lpstr>
      <vt:lpstr>Specialist  and  Primary Care Physician Office Visits</vt:lpstr>
      <vt:lpstr>Share of Plans by Type of Cost Sharing for Primary Care Physician Visits (deductible may apply first)</vt:lpstr>
      <vt:lpstr>Average Copayments for Primary Care Physician Visits (includes plans with 'copayment' or 'both copayment &amp; coinsurance')</vt:lpstr>
      <vt:lpstr>Distribution of Copayments for Primary Care Physician Visits (includes plans with 'copayment' or 'both copayment &amp; coinsurance')</vt:lpstr>
      <vt:lpstr>Average Coinsurance Rates for Primary Care Physician Visits (includes plans with 'coinsurance' or 'both copayment &amp; coinsurance')</vt:lpstr>
      <vt:lpstr>Distribution of Coinsurance Rates for Primary Care Physician Visits (includes plans with 'coinsurance' or 'both copayment &amp; coinsurance')</vt:lpstr>
      <vt:lpstr>Share of Plans by Type of Cost Sharing for Specialist Physician Visits (deductible may apply first)</vt:lpstr>
      <vt:lpstr>Average Copayments for Specialist Physician Visits (includes plans with 'copayment' or 'both copayment &amp; coinsurance')</vt:lpstr>
      <vt:lpstr>Distribution of Copayments for Specialist Physician Visits (includes plans with 'copayment' or 'both copayment &amp; coinsurance')</vt:lpstr>
      <vt:lpstr>Average Coinsurance Rates for Specialist Physician Visits (includes plans with 'coinsurance' or 'both copayment &amp; coinsurance')</vt:lpstr>
      <vt:lpstr>Distribution of Coinsurance Rates for Specialist Physician Visits (includes plans with 'coinsurance' or 'both copayment &amp; coinsurance')</vt:lpstr>
      <vt:lpstr>Prescription Drug Cost Sharing</vt:lpstr>
      <vt:lpstr>Share of Plans by Type of Cost Sharing for Generic Prescriptions Plans with Combined Medical and Prescription Drug Deductible</vt:lpstr>
      <vt:lpstr>Share of Plans by Type of Cost Sharing for Generic Prescriptions Plans with Separate Medical and Prescription Drug Deductible</vt:lpstr>
      <vt:lpstr>Average Copayment for Generic Drugs (includes plans with 'copayment' or 'both copayment &amp; coinsurance')</vt:lpstr>
      <vt:lpstr>Distribution of Copayment Amounts for Generic Drugs (includes plans with 'copayment' or 'both copayment &amp; coinsurance')</vt:lpstr>
      <vt:lpstr>Average Coinsurance Rates for Generic Drugs (includes plans with 'coinsurance' or 'both copayment &amp; coinsurance')</vt:lpstr>
      <vt:lpstr>Distribution of Coinsurance Rates for Generic Drugs (includes plans with 'coinsurance' or 'both copayment &amp; coinsurance')</vt:lpstr>
      <vt:lpstr>Share of Plans by Type of Cost Sharing for Preferred Prescriptions Plans with Combined Medical and Prescription Drug Deductible</vt:lpstr>
      <vt:lpstr>Share of Plans by Type of Cost Sharing for Preferred Prescriptions Plans with Separate Medical and Prescription Drug Deductible</vt:lpstr>
      <vt:lpstr>Average Copayment for Preferred Drugs (includes plans with 'copayment' or 'both copayment &amp; coinsurance')</vt:lpstr>
      <vt:lpstr>Distribution of Copayment Amounts for Preferred Drugs (includes plans with 'copayment' or 'both copayment &amp; coinsurance')</vt:lpstr>
      <vt:lpstr>Average Coinsurance Rates for Preferred Drugs (includes plans with 'coinsurance' or 'both copayment &amp; coinsurance')</vt:lpstr>
      <vt:lpstr>Distribution of Coinsurance Rates for Preferred Drugs (includes plans with 'coinsurance' or 'both copayment &amp; coinsurance')</vt:lpstr>
      <vt:lpstr>Share of Plans by Type of Cost Sharing for Non-Preferred Prescriptions Plans with Combined Medical and Prescription Drug Deductible</vt:lpstr>
      <vt:lpstr>Share of Plans by Type of Cost Sharing for Non-Preferred Prescriptions Plans with Separate Medical and Prescription Drug Deductible</vt:lpstr>
      <vt:lpstr>Average Copayment for Non-Preferred Drugs (includes plans with 'copayment' or 'both copayment &amp; coinsurance')</vt:lpstr>
      <vt:lpstr>Distribution of Copayment Amounts for Non-Preferred Drugs (includes plans with 'copayment' or 'both copayment &amp; coinsurance')</vt:lpstr>
      <vt:lpstr>Average Coinsurance Rates for Non-Preferred Drugs (includes plans with 'coinsurance' or 'both copayment &amp; coinsurance')</vt:lpstr>
      <vt:lpstr>Distribution of Coinsurance Rates for Non-Preferred Drugs (includes plans with 'coinsurance' or 'both copayment &amp; coinsurance')</vt:lpstr>
      <vt:lpstr>Share of Plans by Type of Cost Sharing for Specialty Prescriptions Plans with Combined Medical and Prescription Drug Deductible</vt:lpstr>
      <vt:lpstr>Share of Plans by Type of Cost Sharing for Specialty Prescriptions Plans with Separate Medical and Prescription Drug Deductible</vt:lpstr>
      <vt:lpstr>Average Copayment for Specialty Drugs (includes plans with 'copayment' or 'both copayment &amp; coinsurance')</vt:lpstr>
      <vt:lpstr>Distribution of Copayment Amounts for Specialty Drugs (includes plans with 'copayment' or 'both copayment &amp; coinsurance')</vt:lpstr>
      <vt:lpstr>Average Coinsurance Rates for Specialty Drugs (includes plans with 'coinsurance' or 'both copayment &amp; coinsurance')</vt:lpstr>
      <vt:lpstr>Distribution of Coinsurance Rates for Specialty Drugs (includes plans with 'coinsurance' or 'both copayment &amp; coinsurance')</vt:lpstr>
      <vt:lpstr>Emergency Room Cost Sharing</vt:lpstr>
      <vt:lpstr>Share of Plans by Type of Emergency Room Cost Sharing</vt:lpstr>
      <vt:lpstr>Average Emergency Room Copayments (includes plans with 'copayment' or 'both copayment &amp; coinsurance')</vt:lpstr>
      <vt:lpstr>Average Emergency Room Coinsurance Rate (includes plans with 'coinsurance' or 'both copayment &amp; coinsurance')</vt:lpstr>
      <vt:lpstr>Out-of-Pocket Maximums</vt:lpstr>
      <vt:lpstr>Average Out-Of-Pocket Limit In Plans with Combined Limit for Medical and Prescription Drug Cost Sharing</vt:lpstr>
      <vt:lpstr>Distribution of Out-Of-Pocket Limits In Plans with Combined Limit for Medical and Prescription Drug Cost Sharing</vt:lpstr>
    </vt:vector>
  </TitlesOfParts>
  <Company>Kaiser Family Foundation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Inpatient Cost Sharing</dc:title>
  <dc:creator>Matthew Rae</dc:creator>
  <cp:lastModifiedBy>Kanani Kauka</cp:lastModifiedBy>
  <cp:revision>127</cp:revision>
  <cp:lastPrinted>2015-02-02T17:46:57Z</cp:lastPrinted>
  <dcterms:created xsi:type="dcterms:W3CDTF">2015-01-14T19:14:29Z</dcterms:created>
  <dcterms:modified xsi:type="dcterms:W3CDTF">2015-11-13T23:44:17Z</dcterms:modified>
</cp:coreProperties>
</file>