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4.xml" ContentType="application/vnd.openxmlformats-officedocument.presentationml.notesSlide+xml"/>
  <Override PartName="/ppt/charts/chart19.xml" ContentType="application/vnd.openxmlformats-officedocument.drawingml.chart+xml"/>
  <Override PartName="/ppt/notesSlides/notesSlide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6.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7.xml" ContentType="application/vnd.openxmlformats-officedocument.presentationml.notesSlide+xml"/>
  <Override PartName="/ppt/charts/chart27.xml" ContentType="application/vnd.openxmlformats-officedocument.drawingml.chart+xml"/>
  <Override PartName="/ppt/notesSlides/notesSlide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10.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11.xml" ContentType="application/vnd.openxmlformats-officedocument.presentationml.notesSlide+xml"/>
  <Override PartName="/ppt/charts/chart35.xml" ContentType="application/vnd.openxmlformats-officedocument.drawingml.chart+xml"/>
  <Override PartName="/ppt/notesSlides/notesSlide12.xml" ContentType="application/vnd.openxmlformats-officedocument.presentationml.notesSlide+xml"/>
  <Override PartName="/ppt/charts/chart36.xml" ContentType="application/vnd.openxmlformats-officedocument.drawingml.chart+xml"/>
  <Override PartName="/ppt/notesSlides/notesSlide13.xml" ContentType="application/vnd.openxmlformats-officedocument.presentationml.notesSlide+xml"/>
  <Override PartName="/ppt/charts/chart37.xml" ContentType="application/vnd.openxmlformats-officedocument.drawingml.chart+xml"/>
  <Override PartName="/ppt/notesSlides/notesSlide14.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15.xml" ContentType="application/vnd.openxmlformats-officedocument.presentationml.notesSlide+xml"/>
  <Override PartName="/ppt/charts/chart43.xml" ContentType="application/vnd.openxmlformats-officedocument.drawingml.chart+xml"/>
  <Override PartName="/ppt/notesSlides/notesSlide16.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17.xml" ContentType="application/vnd.openxmlformats-officedocument.presentationml.notesSlide+xml"/>
  <Override PartName="/ppt/charts/chart49.xml" ContentType="application/vnd.openxmlformats-officedocument.drawingml.chart+xml"/>
  <Override PartName="/ppt/notesSlides/notesSlide18.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19.xml" ContentType="application/vnd.openxmlformats-officedocument.presentationml.notesSlide+xml"/>
  <Override PartName="/ppt/charts/chart55.xml" ContentType="application/vnd.openxmlformats-officedocument.drawingml.chart+xml"/>
  <Override PartName="/ppt/notesSlides/notesSlide2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notesSlides/notesSlide21.xml" ContentType="application/vnd.openxmlformats-officedocument.presentationml.notesSl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notesSlides/notesSlide23.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24.xml" ContentType="application/vnd.openxmlformats-officedocument.presentationml.notesSlide+xml"/>
  <Override PartName="/ppt/charts/chart6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8" r:id="rId2"/>
    <p:sldMasterId id="2147483673" r:id="rId3"/>
    <p:sldMasterId id="2147483666" r:id="rId4"/>
  </p:sldMasterIdLst>
  <p:notesMasterIdLst>
    <p:notesMasterId r:id="rId79"/>
  </p:notesMasterIdLst>
  <p:sldIdLst>
    <p:sldId id="368" r:id="rId5"/>
    <p:sldId id="369" r:id="rId6"/>
    <p:sldId id="346" r:id="rId7"/>
    <p:sldId id="347" r:id="rId8"/>
    <p:sldId id="348" r:id="rId9"/>
    <p:sldId id="349" r:id="rId10"/>
    <p:sldId id="350" r:id="rId11"/>
    <p:sldId id="351" r:id="rId12"/>
    <p:sldId id="366" r:id="rId13"/>
    <p:sldId id="364" r:id="rId14"/>
    <p:sldId id="353" r:id="rId15"/>
    <p:sldId id="354" r:id="rId16"/>
    <p:sldId id="355" r:id="rId17"/>
    <p:sldId id="356" r:id="rId18"/>
    <p:sldId id="357" r:id="rId19"/>
    <p:sldId id="371" r:id="rId20"/>
    <p:sldId id="359" r:id="rId21"/>
    <p:sldId id="360" r:id="rId22"/>
    <p:sldId id="361" r:id="rId23"/>
    <p:sldId id="362" r:id="rId24"/>
    <p:sldId id="363" r:id="rId25"/>
    <p:sldId id="372" r:id="rId26"/>
    <p:sldId id="279" r:id="rId27"/>
    <p:sldId id="280" r:id="rId28"/>
    <p:sldId id="281" r:id="rId29"/>
    <p:sldId id="282" r:id="rId30"/>
    <p:sldId id="283" r:id="rId31"/>
    <p:sldId id="373" r:id="rId32"/>
    <p:sldId id="285" r:id="rId33"/>
    <p:sldId id="286" r:id="rId34"/>
    <p:sldId id="287" r:id="rId35"/>
    <p:sldId id="374" r:id="rId36"/>
    <p:sldId id="289" r:id="rId37"/>
    <p:sldId id="290" r:id="rId38"/>
    <p:sldId id="291" r:id="rId39"/>
    <p:sldId id="292" r:id="rId40"/>
    <p:sldId id="293" r:id="rId41"/>
    <p:sldId id="294" r:id="rId42"/>
    <p:sldId id="295" r:id="rId43"/>
    <p:sldId id="296" r:id="rId44"/>
    <p:sldId id="297" r:id="rId45"/>
    <p:sldId id="298" r:id="rId46"/>
    <p:sldId id="376"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77" r:id="rId66"/>
    <p:sldId id="378" r:id="rId67"/>
    <p:sldId id="379" r:id="rId68"/>
    <p:sldId id="380" r:id="rId69"/>
    <p:sldId id="381" r:id="rId70"/>
    <p:sldId id="323" r:id="rId71"/>
    <p:sldId id="385" r:id="rId72"/>
    <p:sldId id="386" r:id="rId73"/>
    <p:sldId id="387" r:id="rId74"/>
    <p:sldId id="388" r:id="rId75"/>
    <p:sldId id="382" r:id="rId76"/>
    <p:sldId id="384" r:id="rId77"/>
    <p:sldId id="383"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0" autoAdjust="0"/>
    <p:restoredTop sz="84379" autoAdjust="0"/>
  </p:normalViewPr>
  <p:slideViewPr>
    <p:cSldViewPr>
      <p:cViewPr>
        <p:scale>
          <a:sx n="66" d="100"/>
          <a:sy n="66" d="100"/>
        </p:scale>
        <p:origin x="-2850" y="-714"/>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Combined</c:v>
                </c:pt>
              </c:strCache>
            </c:strRef>
          </c:tx>
          <c:spPr>
            <a:ln>
              <a:solidFill>
                <a:schemeClr val="tx1"/>
              </a:solidFill>
            </a:ln>
          </c:spPr>
          <c:invertIfNegative val="0"/>
          <c:dLbls>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0.91</c:v>
                </c:pt>
                <c:pt idx="1">
                  <c:v>0.55000000000000004</c:v>
                </c:pt>
                <c:pt idx="2">
                  <c:v>0.37</c:v>
                </c:pt>
                <c:pt idx="3">
                  <c:v>0.38</c:v>
                </c:pt>
              </c:numCache>
            </c:numRef>
          </c:val>
        </c:ser>
        <c:ser>
          <c:idx val="1"/>
          <c:order val="1"/>
          <c:tx>
            <c:strRef>
              <c:f>Sheet1!$C$1</c:f>
              <c:strCache>
                <c:ptCount val="1"/>
                <c:pt idx="0">
                  <c:v>Separate</c:v>
                </c:pt>
              </c:strCache>
            </c:strRef>
          </c:tx>
          <c:spPr>
            <a:solidFill>
              <a:schemeClr val="accent6"/>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0.09</c:v>
                </c:pt>
                <c:pt idx="1">
                  <c:v>0.45</c:v>
                </c:pt>
                <c:pt idx="2">
                  <c:v>0.63</c:v>
                </c:pt>
                <c:pt idx="3">
                  <c:v>0.62</c:v>
                </c:pt>
              </c:numCache>
            </c:numRef>
          </c:val>
        </c:ser>
        <c:dLbls>
          <c:showLegendKey val="0"/>
          <c:showVal val="0"/>
          <c:showCatName val="0"/>
          <c:showSerName val="0"/>
          <c:showPercent val="0"/>
          <c:showBubbleSize val="0"/>
        </c:dLbls>
        <c:gapWidth val="150"/>
        <c:overlap val="100"/>
        <c:axId val="101697792"/>
        <c:axId val="41631744"/>
      </c:barChart>
      <c:catAx>
        <c:axId val="101697792"/>
        <c:scaling>
          <c:orientation val="minMax"/>
        </c:scaling>
        <c:delete val="0"/>
        <c:axPos val="b"/>
        <c:majorTickMark val="out"/>
        <c:minorTickMark val="none"/>
        <c:tickLblPos val="nextTo"/>
        <c:txPr>
          <a:bodyPr/>
          <a:lstStyle/>
          <a:p>
            <a:pPr>
              <a:defRPr sz="1400" b="1"/>
            </a:pPr>
            <a:endParaRPr lang="en-US"/>
          </a:p>
        </c:txPr>
        <c:crossAx val="41631744"/>
        <c:crosses val="autoZero"/>
        <c:auto val="1"/>
        <c:lblAlgn val="ctr"/>
        <c:lblOffset val="100"/>
        <c:noMultiLvlLbl val="0"/>
      </c:catAx>
      <c:valAx>
        <c:axId val="41631744"/>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101697792"/>
        <c:crosses val="autoZero"/>
        <c:crossBetween val="between"/>
      </c:valAx>
    </c:plotArea>
    <c:legend>
      <c:legendPos val="r"/>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50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Sheet1!$A$1:$E$1</c:f>
              <c:strCache>
                <c:ptCount val="5"/>
                <c:pt idx="0">
                  <c:v>$2500 or less</c:v>
                </c:pt>
                <c:pt idx="1">
                  <c:v>&gt;$2500 -$4000</c:v>
                </c:pt>
                <c:pt idx="2">
                  <c:v>&gt;4000 - $5000</c:v>
                </c:pt>
                <c:pt idx="3">
                  <c:v>&gt;$5000 - $6000</c:v>
                </c:pt>
                <c:pt idx="4">
                  <c:v>Over $6000</c:v>
                </c:pt>
              </c:strCache>
            </c:strRef>
          </c:cat>
          <c:val>
            <c:numRef>
              <c:f>Sheet1!$A$2:$E$2</c:f>
              <c:numCache>
                <c:formatCode>0%</c:formatCode>
                <c:ptCount val="5"/>
                <c:pt idx="0">
                  <c:v>0.02</c:v>
                </c:pt>
                <c:pt idx="1">
                  <c:v>0.06</c:v>
                </c:pt>
                <c:pt idx="2">
                  <c:v>0.4</c:v>
                </c:pt>
                <c:pt idx="3">
                  <c:v>0.31</c:v>
                </c:pt>
                <c:pt idx="4">
                  <c:v>0.19</c:v>
                </c:pt>
              </c:numCache>
            </c:numRef>
          </c:val>
        </c:ser>
        <c:dLbls>
          <c:showLegendKey val="0"/>
          <c:showVal val="0"/>
          <c:showCatName val="0"/>
          <c:showSerName val="0"/>
          <c:showPercent val="0"/>
          <c:showBubbleSize val="0"/>
        </c:dLbls>
        <c:gapWidth val="150"/>
        <c:axId val="44620032"/>
        <c:axId val="44655360"/>
      </c:barChart>
      <c:catAx>
        <c:axId val="44620032"/>
        <c:scaling>
          <c:orientation val="minMax"/>
        </c:scaling>
        <c:delete val="0"/>
        <c:axPos val="b"/>
        <c:numFmt formatCode="General"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44655360"/>
        <c:crosses val="autoZero"/>
        <c:auto val="1"/>
        <c:lblAlgn val="ctr"/>
        <c:lblOffset val="100"/>
        <c:noMultiLvlLbl val="0"/>
      </c:catAx>
      <c:valAx>
        <c:axId val="44655360"/>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44620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50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Sheet1!$A$1:$F$1</c:f>
              <c:strCache>
                <c:ptCount val="6"/>
                <c:pt idx="0">
                  <c:v>$0 </c:v>
                </c:pt>
                <c:pt idx="1">
                  <c:v>&gt;$0 - $2000</c:v>
                </c:pt>
                <c:pt idx="2">
                  <c:v>$&gt;2000 -$3000</c:v>
                </c:pt>
                <c:pt idx="3">
                  <c:v>&gt;$3000 - $4000</c:v>
                </c:pt>
                <c:pt idx="4">
                  <c:v>&gt;$4000 - $5000</c:v>
                </c:pt>
                <c:pt idx="5">
                  <c:v>Over $5000</c:v>
                </c:pt>
              </c:strCache>
            </c:strRef>
          </c:cat>
          <c:val>
            <c:numRef>
              <c:f>Sheet1!$A$2:$F$2</c:f>
              <c:numCache>
                <c:formatCode>0%</c:formatCode>
                <c:ptCount val="6"/>
                <c:pt idx="0">
                  <c:v>0.02</c:v>
                </c:pt>
                <c:pt idx="1">
                  <c:v>0.15</c:v>
                </c:pt>
                <c:pt idx="2">
                  <c:v>0.31</c:v>
                </c:pt>
                <c:pt idx="3">
                  <c:v>0.24</c:v>
                </c:pt>
                <c:pt idx="4">
                  <c:v>0.19</c:v>
                </c:pt>
                <c:pt idx="5">
                  <c:v>0.09</c:v>
                </c:pt>
              </c:numCache>
            </c:numRef>
          </c:val>
        </c:ser>
        <c:dLbls>
          <c:showLegendKey val="0"/>
          <c:showVal val="0"/>
          <c:showCatName val="0"/>
          <c:showSerName val="0"/>
          <c:showPercent val="0"/>
          <c:showBubbleSize val="0"/>
        </c:dLbls>
        <c:gapWidth val="150"/>
        <c:axId val="44700800"/>
        <c:axId val="44755968"/>
      </c:barChart>
      <c:catAx>
        <c:axId val="44700800"/>
        <c:scaling>
          <c:orientation val="minMax"/>
        </c:scaling>
        <c:delete val="0"/>
        <c:axPos val="b"/>
        <c:numFmt formatCode="General"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44755968"/>
        <c:crosses val="autoZero"/>
        <c:auto val="1"/>
        <c:lblAlgn val="ctr"/>
        <c:lblOffset val="100"/>
        <c:noMultiLvlLbl val="0"/>
      </c:catAx>
      <c:valAx>
        <c:axId val="44755968"/>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44700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60000"/>
                <a:lumOff val="40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Sheet1!$A$1:$F$1</c:f>
              <c:strCache>
                <c:ptCount val="6"/>
                <c:pt idx="0">
                  <c:v>$0 </c:v>
                </c:pt>
                <c:pt idx="1">
                  <c:v>&gt;$0 - $500</c:v>
                </c:pt>
                <c:pt idx="2">
                  <c:v>&gt;$500-$1000</c:v>
                </c:pt>
                <c:pt idx="3">
                  <c:v>&gt;$1000 - $1500</c:v>
                </c:pt>
                <c:pt idx="4">
                  <c:v>&gt;$1500 - $2000</c:v>
                </c:pt>
                <c:pt idx="5">
                  <c:v>Over $2000</c:v>
                </c:pt>
              </c:strCache>
            </c:strRef>
          </c:cat>
          <c:val>
            <c:numRef>
              <c:f>Sheet1!$A$2:$F$2</c:f>
              <c:numCache>
                <c:formatCode>0%</c:formatCode>
                <c:ptCount val="6"/>
                <c:pt idx="0">
                  <c:v>0.03</c:v>
                </c:pt>
                <c:pt idx="1">
                  <c:v>0.14000000000000001</c:v>
                </c:pt>
                <c:pt idx="2">
                  <c:v>0.26</c:v>
                </c:pt>
                <c:pt idx="3">
                  <c:v>0.31</c:v>
                </c:pt>
                <c:pt idx="4">
                  <c:v>7.0000000000000007E-2</c:v>
                </c:pt>
                <c:pt idx="5">
                  <c:v>0.18</c:v>
                </c:pt>
              </c:numCache>
            </c:numRef>
          </c:val>
        </c:ser>
        <c:dLbls>
          <c:showLegendKey val="0"/>
          <c:showVal val="0"/>
          <c:showCatName val="0"/>
          <c:showSerName val="0"/>
          <c:showPercent val="0"/>
          <c:showBubbleSize val="0"/>
        </c:dLbls>
        <c:gapWidth val="150"/>
        <c:axId val="44928384"/>
        <c:axId val="44934272"/>
      </c:barChart>
      <c:catAx>
        <c:axId val="44928384"/>
        <c:scaling>
          <c:orientation val="minMax"/>
        </c:scaling>
        <c:delete val="0"/>
        <c:axPos val="b"/>
        <c:numFmt formatCode="General"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44934272"/>
        <c:crosses val="autoZero"/>
        <c:auto val="1"/>
        <c:lblAlgn val="ctr"/>
        <c:lblOffset val="100"/>
        <c:noMultiLvlLbl val="0"/>
      </c:catAx>
      <c:valAx>
        <c:axId val="44934272"/>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44928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85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Sheet1!$A$1:$C$1</c:f>
              <c:strCache>
                <c:ptCount val="3"/>
                <c:pt idx="0">
                  <c:v>$0 </c:v>
                </c:pt>
                <c:pt idx="1">
                  <c:v>&gt;$0 - $500</c:v>
                </c:pt>
                <c:pt idx="2">
                  <c:v>Over $500</c:v>
                </c:pt>
              </c:strCache>
            </c:strRef>
          </c:cat>
          <c:val>
            <c:numRef>
              <c:f>Sheet1!$A$2:$C$2</c:f>
              <c:numCache>
                <c:formatCode>0%</c:formatCode>
                <c:ptCount val="3"/>
                <c:pt idx="0">
                  <c:v>0.3</c:v>
                </c:pt>
                <c:pt idx="1">
                  <c:v>0.41</c:v>
                </c:pt>
                <c:pt idx="2">
                  <c:v>0.28999999999999998</c:v>
                </c:pt>
              </c:numCache>
            </c:numRef>
          </c:val>
        </c:ser>
        <c:dLbls>
          <c:showLegendKey val="0"/>
          <c:showVal val="0"/>
          <c:showCatName val="0"/>
          <c:showSerName val="0"/>
          <c:showPercent val="0"/>
          <c:showBubbleSize val="0"/>
        </c:dLbls>
        <c:gapWidth val="150"/>
        <c:axId val="44955136"/>
        <c:axId val="44956672"/>
      </c:barChart>
      <c:catAx>
        <c:axId val="44955136"/>
        <c:scaling>
          <c:orientation val="minMax"/>
        </c:scaling>
        <c:delete val="0"/>
        <c:axPos val="b"/>
        <c:numFmt formatCode="General" sourceLinked="1"/>
        <c:majorTickMark val="out"/>
        <c:minorTickMark val="none"/>
        <c:tickLblPos val="nextTo"/>
        <c:txPr>
          <a:bodyPr/>
          <a:lstStyle/>
          <a:p>
            <a:pPr algn="ctr">
              <a:defRPr lang="en-US" sz="1400" b="1" i="0" u="none" strike="noStrike" kern="1200" baseline="0">
                <a:solidFill>
                  <a:srgbClr val="000000"/>
                </a:solidFill>
                <a:latin typeface="+mn-lt"/>
                <a:ea typeface="+mn-ea"/>
                <a:cs typeface="+mn-cs"/>
              </a:defRPr>
            </a:pPr>
            <a:endParaRPr lang="en-US"/>
          </a:p>
        </c:txPr>
        <c:crossAx val="44956672"/>
        <c:crosses val="autoZero"/>
        <c:auto val="1"/>
        <c:lblAlgn val="ctr"/>
        <c:lblOffset val="100"/>
        <c:noMultiLvlLbl val="0"/>
      </c:catAx>
      <c:valAx>
        <c:axId val="44956672"/>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44955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60000"/>
                  <a:lumOff val="4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465</c:v>
                </c:pt>
                <c:pt idx="1">
                  <c:v>335</c:v>
                </c:pt>
                <c:pt idx="2">
                  <c:v>139</c:v>
                </c:pt>
                <c:pt idx="3">
                  <c:v>133</c:v>
                </c:pt>
              </c:numCache>
            </c:numRef>
          </c:val>
        </c:ser>
        <c:dLbls>
          <c:showLegendKey val="0"/>
          <c:showVal val="0"/>
          <c:showCatName val="0"/>
          <c:showSerName val="0"/>
          <c:showPercent val="0"/>
          <c:showBubbleSize val="0"/>
        </c:dLbls>
        <c:gapWidth val="150"/>
        <c:axId val="104392960"/>
        <c:axId val="108400640"/>
      </c:barChart>
      <c:catAx>
        <c:axId val="104392960"/>
        <c:scaling>
          <c:orientation val="minMax"/>
        </c:scaling>
        <c:delete val="0"/>
        <c:axPos val="b"/>
        <c:majorTickMark val="out"/>
        <c:minorTickMark val="none"/>
        <c:tickLblPos val="nextTo"/>
        <c:txPr>
          <a:bodyPr/>
          <a:lstStyle/>
          <a:p>
            <a:pPr algn="ctr">
              <a:defRPr lang="en-US" sz="1400" b="1" i="0" u="none" strike="noStrike" kern="1200" baseline="0">
                <a:solidFill>
                  <a:srgbClr val="000000"/>
                </a:solidFill>
                <a:latin typeface="+mn-lt"/>
                <a:ea typeface="+mn-ea"/>
                <a:cs typeface="+mn-cs"/>
              </a:defRPr>
            </a:pPr>
            <a:endParaRPr lang="en-US"/>
          </a:p>
        </c:txPr>
        <c:crossAx val="108400640"/>
        <c:crosses val="autoZero"/>
        <c:auto val="1"/>
        <c:lblAlgn val="ctr"/>
        <c:lblOffset val="100"/>
        <c:noMultiLvlLbl val="0"/>
      </c:catAx>
      <c:valAx>
        <c:axId val="108400640"/>
        <c:scaling>
          <c:orientation val="minMax"/>
        </c:scaling>
        <c:delete val="0"/>
        <c:axPos val="l"/>
        <c:majorGridlines>
          <c:spPr>
            <a:ln>
              <a:noFill/>
            </a:ln>
          </c:spPr>
        </c:majorGridlines>
        <c:numFmt formatCode="&quot;$&quot;#,##0" sourceLinked="1"/>
        <c:majorTickMark val="out"/>
        <c:minorTickMark val="none"/>
        <c:tickLblPos val="nextTo"/>
        <c:txPr>
          <a:bodyPr/>
          <a:lstStyle/>
          <a:p>
            <a:pPr>
              <a:defRPr sz="1200"/>
            </a:pPr>
            <a:endParaRPr lang="en-US"/>
          </a:p>
        </c:txPr>
        <c:crossAx val="104392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50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Sheet1!$A$1:$E$1</c:f>
              <c:strCache>
                <c:ptCount val="5"/>
                <c:pt idx="0">
                  <c:v>$0 </c:v>
                </c:pt>
                <c:pt idx="1">
                  <c:v>&gt;$0 - $250</c:v>
                </c:pt>
                <c:pt idx="2">
                  <c:v>&gt;$250 - $500</c:v>
                </c:pt>
                <c:pt idx="3">
                  <c:v>&gt;$500 - $1000</c:v>
                </c:pt>
                <c:pt idx="4">
                  <c:v>Over $1000</c:v>
                </c:pt>
              </c:strCache>
            </c:strRef>
          </c:cat>
          <c:val>
            <c:numRef>
              <c:f>Sheet1!$A$2:$E$2</c:f>
              <c:numCache>
                <c:formatCode>0%</c:formatCode>
                <c:ptCount val="5"/>
                <c:pt idx="0">
                  <c:v>0.52</c:v>
                </c:pt>
                <c:pt idx="1">
                  <c:v>0.02</c:v>
                </c:pt>
                <c:pt idx="2">
                  <c:v>0.1</c:v>
                </c:pt>
                <c:pt idx="3">
                  <c:v>0.15</c:v>
                </c:pt>
                <c:pt idx="4">
                  <c:v>0.19</c:v>
                </c:pt>
              </c:numCache>
            </c:numRef>
          </c:val>
        </c:ser>
        <c:dLbls>
          <c:showLegendKey val="0"/>
          <c:showVal val="0"/>
          <c:showCatName val="0"/>
          <c:showSerName val="0"/>
          <c:showPercent val="0"/>
          <c:showBubbleSize val="0"/>
        </c:dLbls>
        <c:gapWidth val="150"/>
        <c:axId val="108435328"/>
        <c:axId val="108436864"/>
      </c:barChart>
      <c:catAx>
        <c:axId val="108435328"/>
        <c:scaling>
          <c:orientation val="minMax"/>
        </c:scaling>
        <c:delete val="0"/>
        <c:axPos val="b"/>
        <c:numFmt formatCode="General"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108436864"/>
        <c:crosses val="autoZero"/>
        <c:auto val="1"/>
        <c:lblAlgn val="ctr"/>
        <c:lblOffset val="100"/>
        <c:noMultiLvlLbl val="0"/>
      </c:catAx>
      <c:valAx>
        <c:axId val="108436864"/>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108435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50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Sheet1!$A$1:$E$1</c:f>
              <c:strCache>
                <c:ptCount val="5"/>
                <c:pt idx="0">
                  <c:v>$0 </c:v>
                </c:pt>
                <c:pt idx="1">
                  <c:v>&gt;$0 - $250</c:v>
                </c:pt>
                <c:pt idx="2">
                  <c:v>&gt;$250 - $500</c:v>
                </c:pt>
                <c:pt idx="3">
                  <c:v>&gt;$500 - $1000</c:v>
                </c:pt>
                <c:pt idx="4">
                  <c:v>Over $1000</c:v>
                </c:pt>
              </c:strCache>
            </c:strRef>
          </c:cat>
          <c:val>
            <c:numRef>
              <c:f>Sheet1!$A$2:$E$2</c:f>
              <c:numCache>
                <c:formatCode>0%</c:formatCode>
                <c:ptCount val="5"/>
                <c:pt idx="0">
                  <c:v>0.54</c:v>
                </c:pt>
                <c:pt idx="1">
                  <c:v>0.08</c:v>
                </c:pt>
                <c:pt idx="2">
                  <c:v>0.17</c:v>
                </c:pt>
                <c:pt idx="3">
                  <c:v>0.15</c:v>
                </c:pt>
                <c:pt idx="4">
                  <c:v>7.0000000000000007E-2</c:v>
                </c:pt>
              </c:numCache>
            </c:numRef>
          </c:val>
        </c:ser>
        <c:dLbls>
          <c:showLegendKey val="0"/>
          <c:showVal val="0"/>
          <c:showCatName val="0"/>
          <c:showSerName val="0"/>
          <c:showPercent val="0"/>
          <c:showBubbleSize val="0"/>
        </c:dLbls>
        <c:gapWidth val="150"/>
        <c:axId val="108503040"/>
        <c:axId val="108504576"/>
      </c:barChart>
      <c:catAx>
        <c:axId val="108503040"/>
        <c:scaling>
          <c:orientation val="minMax"/>
        </c:scaling>
        <c:delete val="0"/>
        <c:axPos val="b"/>
        <c:numFmt formatCode="General"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108504576"/>
        <c:crosses val="autoZero"/>
        <c:auto val="1"/>
        <c:lblAlgn val="ctr"/>
        <c:lblOffset val="100"/>
        <c:noMultiLvlLbl val="0"/>
      </c:catAx>
      <c:valAx>
        <c:axId val="108504576"/>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108503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60000"/>
                <a:lumOff val="40000"/>
              </a:schemeClr>
            </a:solidFill>
            <a:ln>
              <a:solidFill>
                <a:schemeClr val="tx1"/>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Sheet1!$A$1:$D$1</c:f>
              <c:strCache>
                <c:ptCount val="4"/>
                <c:pt idx="0">
                  <c:v>$0 </c:v>
                </c:pt>
                <c:pt idx="1">
                  <c:v>&gt;$0 - $250</c:v>
                </c:pt>
                <c:pt idx="2">
                  <c:v>&gt;$250 - $500</c:v>
                </c:pt>
                <c:pt idx="3">
                  <c:v>Over $500</c:v>
                </c:pt>
              </c:strCache>
            </c:strRef>
          </c:cat>
          <c:val>
            <c:numRef>
              <c:f>Sheet1!$A$2:$D$2</c:f>
              <c:numCache>
                <c:formatCode>0%</c:formatCode>
                <c:ptCount val="4"/>
                <c:pt idx="0">
                  <c:v>0.61</c:v>
                </c:pt>
                <c:pt idx="1">
                  <c:v>0.2</c:v>
                </c:pt>
                <c:pt idx="2">
                  <c:v>0.19</c:v>
                </c:pt>
                <c:pt idx="3">
                  <c:v>0</c:v>
                </c:pt>
              </c:numCache>
            </c:numRef>
          </c:val>
        </c:ser>
        <c:dLbls>
          <c:showLegendKey val="0"/>
          <c:showVal val="0"/>
          <c:showCatName val="0"/>
          <c:showSerName val="0"/>
          <c:showPercent val="0"/>
          <c:showBubbleSize val="0"/>
        </c:dLbls>
        <c:gapWidth val="150"/>
        <c:axId val="108521344"/>
        <c:axId val="108522880"/>
      </c:barChart>
      <c:catAx>
        <c:axId val="108521344"/>
        <c:scaling>
          <c:orientation val="minMax"/>
        </c:scaling>
        <c:delete val="0"/>
        <c:axPos val="b"/>
        <c:numFmt formatCode="0%"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108522880"/>
        <c:crosses val="autoZero"/>
        <c:auto val="1"/>
        <c:lblAlgn val="ctr"/>
        <c:lblOffset val="100"/>
        <c:noMultiLvlLbl val="0"/>
      </c:catAx>
      <c:valAx>
        <c:axId val="108522880"/>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108521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85000"/>
              </a:schemeClr>
            </a:solidFill>
            <a:ln>
              <a:solidFill>
                <a:schemeClr val="tx1"/>
              </a:solidFill>
            </a:ln>
          </c:spPr>
          <c:invertIfNegative val="0"/>
          <c:dLbls>
            <c:txPr>
              <a:bodyPr/>
              <a:lstStyle/>
              <a:p>
                <a:pPr algn="ctr">
                  <a:defRPr lang="en-US"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Sheet1!$A$1:$D$1</c:f>
              <c:strCache>
                <c:ptCount val="4"/>
                <c:pt idx="0">
                  <c:v>$0 </c:v>
                </c:pt>
                <c:pt idx="1">
                  <c:v>&gt;$0 - $250</c:v>
                </c:pt>
                <c:pt idx="2">
                  <c:v>&gt;$250 - $500</c:v>
                </c:pt>
                <c:pt idx="3">
                  <c:v>Over $500</c:v>
                </c:pt>
              </c:strCache>
            </c:strRef>
          </c:cat>
          <c:val>
            <c:numRef>
              <c:f>Sheet1!$A$2:$D$2</c:f>
              <c:numCache>
                <c:formatCode>0%</c:formatCode>
                <c:ptCount val="4"/>
                <c:pt idx="0">
                  <c:v>0.69</c:v>
                </c:pt>
                <c:pt idx="1">
                  <c:v>0.08</c:v>
                </c:pt>
                <c:pt idx="2">
                  <c:v>0.22</c:v>
                </c:pt>
                <c:pt idx="3">
                  <c:v>0.01</c:v>
                </c:pt>
              </c:numCache>
            </c:numRef>
          </c:val>
        </c:ser>
        <c:dLbls>
          <c:showLegendKey val="0"/>
          <c:showVal val="0"/>
          <c:showCatName val="0"/>
          <c:showSerName val="0"/>
          <c:showPercent val="0"/>
          <c:showBubbleSize val="0"/>
        </c:dLbls>
        <c:gapWidth val="150"/>
        <c:axId val="140058624"/>
        <c:axId val="140060160"/>
      </c:barChart>
      <c:catAx>
        <c:axId val="140058624"/>
        <c:scaling>
          <c:orientation val="minMax"/>
        </c:scaling>
        <c:delete val="0"/>
        <c:axPos val="b"/>
        <c:numFmt formatCode="0%" sourceLinked="1"/>
        <c:majorTickMark val="out"/>
        <c:minorTickMark val="none"/>
        <c:tickLblPos val="nextTo"/>
        <c:txPr>
          <a:bodyPr/>
          <a:lstStyle/>
          <a:p>
            <a:pPr algn="ctr">
              <a:defRPr lang="en-US" sz="1200" b="1" i="0" u="none" strike="noStrike" kern="1200" baseline="0">
                <a:solidFill>
                  <a:srgbClr val="000000"/>
                </a:solidFill>
                <a:latin typeface="+mn-lt"/>
                <a:ea typeface="+mn-ea"/>
                <a:cs typeface="+mn-cs"/>
              </a:defRPr>
            </a:pPr>
            <a:endParaRPr lang="en-US"/>
          </a:p>
        </c:txPr>
        <c:crossAx val="140060160"/>
        <c:crosses val="autoZero"/>
        <c:auto val="1"/>
        <c:lblAlgn val="ctr"/>
        <c:lblOffset val="100"/>
        <c:noMultiLvlLbl val="0"/>
      </c:catAx>
      <c:valAx>
        <c:axId val="140060160"/>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140058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658136482939598E-2"/>
          <c:y val="4.4335316042132901E-2"/>
          <c:w val="0.64387437621799426"/>
          <c:h val="0.84335797707581805"/>
        </c:manualLayout>
      </c:layout>
      <c:barChart>
        <c:barDir val="col"/>
        <c:grouping val="percentStacked"/>
        <c:varyColors val="0"/>
        <c:ser>
          <c:idx val="0"/>
          <c:order val="0"/>
          <c:tx>
            <c:strRef>
              <c:f>Sheet1!$B$1</c:f>
              <c:strCache>
                <c:ptCount val="1"/>
                <c:pt idx="0">
                  <c:v>No Charge</c:v>
                </c:pt>
              </c:strCache>
            </c:strRef>
          </c:tx>
          <c:spPr>
            <a:solidFill>
              <a:schemeClr val="accent1"/>
            </a:solidFill>
            <a:ln>
              <a:solidFill>
                <a:schemeClr val="tx1"/>
              </a:solidFill>
            </a:ln>
          </c:spPr>
          <c:invertIfNegative val="0"/>
          <c:dLbls>
            <c:dLbl>
              <c:idx val="0"/>
              <c:delete val="1"/>
            </c:dLbl>
            <c:dLbl>
              <c:idx val="1"/>
              <c:delete val="1"/>
            </c:dLbl>
            <c:dLbl>
              <c:idx val="2"/>
              <c:delete val="1"/>
            </c:dLbl>
            <c:dLbl>
              <c:idx val="3"/>
              <c:spPr/>
              <c:txPr>
                <a:bodyPr/>
                <a:lstStyle/>
                <a:p>
                  <a:pPr>
                    <a:defRPr>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c:v>
                </c:pt>
                <c:pt idx="2">
                  <c:v>0</c:v>
                </c:pt>
                <c:pt idx="3">
                  <c:v>0.04</c:v>
                </c:pt>
              </c:numCache>
            </c:numRef>
          </c:val>
        </c:ser>
        <c:ser>
          <c:idx val="1"/>
          <c:order val="1"/>
          <c:tx>
            <c:strRef>
              <c:f>Sheet1!$C$1</c:f>
              <c:strCache>
                <c:ptCount val="1"/>
                <c:pt idx="0">
                  <c:v>No Charge after Deductible</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0.35</c:v>
                </c:pt>
                <c:pt idx="1">
                  <c:v>0.15</c:v>
                </c:pt>
                <c:pt idx="2">
                  <c:v>0.08</c:v>
                </c:pt>
                <c:pt idx="3">
                  <c:v>0.04</c:v>
                </c:pt>
              </c:numCache>
            </c:numRef>
          </c:val>
        </c:ser>
        <c:ser>
          <c:idx val="2"/>
          <c:order val="2"/>
          <c:tx>
            <c:strRef>
              <c:f>Sheet1!$D$1</c:f>
              <c:strCache>
                <c:ptCount val="1"/>
                <c:pt idx="0">
                  <c:v>Copayment</c:v>
                </c:pt>
              </c:strCache>
            </c:strRef>
          </c:tx>
          <c:spPr>
            <a:solidFill>
              <a:schemeClr val="accent3"/>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0.09</c:v>
                </c:pt>
                <c:pt idx="1">
                  <c:v>0.13</c:v>
                </c:pt>
                <c:pt idx="2">
                  <c:v>0.14000000000000001</c:v>
                </c:pt>
                <c:pt idx="3">
                  <c:v>0.12</c:v>
                </c:pt>
              </c:numCache>
            </c:numRef>
          </c:val>
        </c:ser>
        <c:ser>
          <c:idx val="3"/>
          <c:order val="3"/>
          <c:tx>
            <c:strRef>
              <c:f>Sheet1!$E$1</c:f>
              <c:strCache>
                <c:ptCount val="1"/>
                <c:pt idx="0">
                  <c:v>Coinsurance</c:v>
                </c:pt>
              </c:strCache>
            </c:strRef>
          </c:tx>
          <c:spPr>
            <a:solidFill>
              <a:schemeClr val="accent4"/>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0.52</c:v>
                </c:pt>
                <c:pt idx="1">
                  <c:v>0.61</c:v>
                </c:pt>
                <c:pt idx="2">
                  <c:v>0.68</c:v>
                </c:pt>
                <c:pt idx="3">
                  <c:v>0.79</c:v>
                </c:pt>
              </c:numCache>
            </c:numRef>
          </c:val>
        </c:ser>
        <c:ser>
          <c:idx val="4"/>
          <c:order val="4"/>
          <c:tx>
            <c:strRef>
              <c:f>Sheet1!$F$1</c:f>
              <c:strCache>
                <c:ptCount val="1"/>
                <c:pt idx="0">
                  <c:v>Copay &amp; Coinsurance</c:v>
                </c:pt>
              </c:strCache>
            </c:strRef>
          </c:tx>
          <c:spPr>
            <a:solidFill>
              <a:schemeClr val="accent5"/>
            </a:solidFill>
            <a:ln>
              <a:solidFill>
                <a:schemeClr val="accent1"/>
              </a:solidFill>
            </a:ln>
          </c:spPr>
          <c:invertIfNegative val="0"/>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0.04</c:v>
                </c:pt>
                <c:pt idx="1">
                  <c:v>0.12</c:v>
                </c:pt>
                <c:pt idx="2">
                  <c:v>0.09</c:v>
                </c:pt>
                <c:pt idx="3">
                  <c:v>0.01</c:v>
                </c:pt>
              </c:numCache>
            </c:numRef>
          </c:val>
        </c:ser>
        <c:dLbls>
          <c:showLegendKey val="0"/>
          <c:showVal val="0"/>
          <c:showCatName val="0"/>
          <c:showSerName val="0"/>
          <c:showPercent val="0"/>
          <c:showBubbleSize val="0"/>
        </c:dLbls>
        <c:gapWidth val="150"/>
        <c:overlap val="100"/>
        <c:axId val="140108160"/>
        <c:axId val="140109696"/>
      </c:barChart>
      <c:catAx>
        <c:axId val="140108160"/>
        <c:scaling>
          <c:orientation val="minMax"/>
        </c:scaling>
        <c:delete val="0"/>
        <c:axPos val="b"/>
        <c:majorTickMark val="out"/>
        <c:minorTickMark val="none"/>
        <c:tickLblPos val="nextTo"/>
        <c:txPr>
          <a:bodyPr/>
          <a:lstStyle/>
          <a:p>
            <a:pPr>
              <a:defRPr sz="1400" b="1"/>
            </a:pPr>
            <a:endParaRPr lang="en-US"/>
          </a:p>
        </c:txPr>
        <c:crossAx val="140109696"/>
        <c:crosses val="autoZero"/>
        <c:auto val="1"/>
        <c:lblAlgn val="ctr"/>
        <c:lblOffset val="100"/>
        <c:noMultiLvlLbl val="0"/>
      </c:catAx>
      <c:valAx>
        <c:axId val="140109696"/>
        <c:scaling>
          <c:orientation val="minMax"/>
        </c:scaling>
        <c:delete val="0"/>
        <c:axPos val="l"/>
        <c:numFmt formatCode="0%" sourceLinked="1"/>
        <c:majorTickMark val="out"/>
        <c:minorTickMark val="none"/>
        <c:tickLblPos val="nextTo"/>
        <c:crossAx val="140108160"/>
        <c:crosses val="autoZero"/>
        <c:crossBetween val="between"/>
      </c:valAx>
    </c:plotArea>
    <c:legend>
      <c:legendPos val="r"/>
      <c:layout>
        <c:manualLayout>
          <c:xMode val="edge"/>
          <c:yMode val="edge"/>
          <c:x val="0.7576599867076701"/>
          <c:y val="0.21664273437498272"/>
          <c:w val="0.23857805968698401"/>
          <c:h val="0.294529142195816"/>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60000"/>
                  <a:lumOff val="4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defRPr sz="1200" b="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5328</c:v>
                </c:pt>
                <c:pt idx="1">
                  <c:v>2556</c:v>
                </c:pt>
                <c:pt idx="2">
                  <c:v>845</c:v>
                </c:pt>
                <c:pt idx="3">
                  <c:v>69</c:v>
                </c:pt>
              </c:numCache>
            </c:numRef>
          </c:val>
        </c:ser>
        <c:dLbls>
          <c:showLegendKey val="0"/>
          <c:showVal val="0"/>
          <c:showCatName val="0"/>
          <c:showSerName val="0"/>
          <c:showPercent val="0"/>
          <c:showBubbleSize val="0"/>
        </c:dLbls>
        <c:gapWidth val="150"/>
        <c:axId val="41703680"/>
        <c:axId val="41717760"/>
      </c:barChart>
      <c:catAx>
        <c:axId val="41703680"/>
        <c:scaling>
          <c:orientation val="minMax"/>
        </c:scaling>
        <c:delete val="0"/>
        <c:axPos val="b"/>
        <c:majorTickMark val="out"/>
        <c:minorTickMark val="none"/>
        <c:tickLblPos val="nextTo"/>
        <c:txPr>
          <a:bodyPr/>
          <a:lstStyle/>
          <a:p>
            <a:pPr>
              <a:defRPr sz="1400" b="1"/>
            </a:pPr>
            <a:endParaRPr lang="en-US"/>
          </a:p>
        </c:txPr>
        <c:crossAx val="41717760"/>
        <c:crosses val="autoZero"/>
        <c:auto val="1"/>
        <c:lblAlgn val="ctr"/>
        <c:lblOffset val="100"/>
        <c:noMultiLvlLbl val="0"/>
      </c:catAx>
      <c:valAx>
        <c:axId val="41717760"/>
        <c:scaling>
          <c:orientation val="minMax"/>
        </c:scaling>
        <c:delete val="0"/>
        <c:axPos val="l"/>
        <c:majorGridlines>
          <c:spPr>
            <a:ln>
              <a:noFill/>
            </a:ln>
          </c:spPr>
        </c:majorGridlines>
        <c:numFmt formatCode="&quot;$&quot;#,##0" sourceLinked="1"/>
        <c:majorTickMark val="out"/>
        <c:minorTickMark val="none"/>
        <c:tickLblPos val="nextTo"/>
        <c:txPr>
          <a:bodyPr/>
          <a:lstStyle/>
          <a:p>
            <a:pPr>
              <a:defRPr sz="1200"/>
            </a:pPr>
            <a:endParaRPr lang="en-US"/>
          </a:p>
        </c:txPr>
        <c:crossAx val="41703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2380744960071478E-2"/>
          <c:y val="3.4584463019251374E-2"/>
          <c:w val="0.91064030825933995"/>
          <c:h val="0.88469503617241241"/>
        </c:manualLayout>
      </c:layout>
      <c:barChart>
        <c:barDir val="col"/>
        <c:grouping val="clustered"/>
        <c:varyColors val="0"/>
        <c:ser>
          <c:idx val="0"/>
          <c:order val="0"/>
          <c:tx>
            <c:strRef>
              <c:f>Sheet1!$B$1</c:f>
              <c:strCache>
                <c:ptCount val="1"/>
                <c:pt idx="0">
                  <c:v>Per Day</c:v>
                </c:pt>
              </c:strCache>
            </c:strRef>
          </c:tx>
          <c:spPr>
            <a:ln>
              <a:solidFill>
                <a:schemeClr val="accent1"/>
              </a:solidFill>
            </a:ln>
          </c:spPr>
          <c:invertIfNegative val="0"/>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780</c:v>
                </c:pt>
                <c:pt idx="1">
                  <c:v>936</c:v>
                </c:pt>
                <c:pt idx="2">
                  <c:v>502</c:v>
                </c:pt>
                <c:pt idx="3">
                  <c:v>269</c:v>
                </c:pt>
              </c:numCache>
            </c:numRef>
          </c:val>
        </c:ser>
        <c:ser>
          <c:idx val="1"/>
          <c:order val="1"/>
          <c:tx>
            <c:strRef>
              <c:f>Sheet1!$C$1</c:f>
              <c:strCache>
                <c:ptCount val="1"/>
                <c:pt idx="0">
                  <c:v>Per Stay</c:v>
                </c:pt>
              </c:strCache>
            </c:strRef>
          </c:tx>
          <c:spPr>
            <a:solidFill>
              <a:schemeClr val="accent4"/>
            </a:solidFill>
            <a:ln>
              <a:solidFill>
                <a:schemeClr val="accent1"/>
              </a:solidFill>
            </a:ln>
          </c:spPr>
          <c:invertIfNegative val="0"/>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456</c:v>
                </c:pt>
                <c:pt idx="1">
                  <c:v>511</c:v>
                </c:pt>
                <c:pt idx="2">
                  <c:v>323</c:v>
                </c:pt>
                <c:pt idx="3">
                  <c:v>321</c:v>
                </c:pt>
              </c:numCache>
            </c:numRef>
          </c:val>
        </c:ser>
        <c:dLbls>
          <c:showLegendKey val="0"/>
          <c:showVal val="0"/>
          <c:showCatName val="0"/>
          <c:showSerName val="0"/>
          <c:showPercent val="0"/>
          <c:showBubbleSize val="0"/>
        </c:dLbls>
        <c:gapWidth val="150"/>
        <c:overlap val="-10"/>
        <c:axId val="140129792"/>
        <c:axId val="140131328"/>
      </c:barChart>
      <c:catAx>
        <c:axId val="140129792"/>
        <c:scaling>
          <c:orientation val="minMax"/>
        </c:scaling>
        <c:delete val="0"/>
        <c:axPos val="b"/>
        <c:majorTickMark val="out"/>
        <c:minorTickMark val="none"/>
        <c:tickLblPos val="nextTo"/>
        <c:txPr>
          <a:bodyPr/>
          <a:lstStyle/>
          <a:p>
            <a:pPr>
              <a:defRPr b="1"/>
            </a:pPr>
            <a:endParaRPr lang="en-US"/>
          </a:p>
        </c:txPr>
        <c:crossAx val="140131328"/>
        <c:crosses val="autoZero"/>
        <c:auto val="1"/>
        <c:lblAlgn val="ctr"/>
        <c:lblOffset val="100"/>
        <c:noMultiLvlLbl val="0"/>
      </c:catAx>
      <c:valAx>
        <c:axId val="140131328"/>
        <c:scaling>
          <c:orientation val="minMax"/>
        </c:scaling>
        <c:delete val="0"/>
        <c:axPos val="l"/>
        <c:numFmt formatCode="&quot;$&quot;#,##0" sourceLinked="1"/>
        <c:majorTickMark val="out"/>
        <c:minorTickMark val="none"/>
        <c:tickLblPos val="nextTo"/>
        <c:crossAx val="140129792"/>
        <c:crosses val="autoZero"/>
        <c:crossBetween val="between"/>
      </c:valAx>
    </c:plotArea>
    <c:legend>
      <c:legendPos val="r"/>
      <c:layout>
        <c:manualLayout>
          <c:xMode val="edge"/>
          <c:yMode val="edge"/>
          <c:x val="0.89015359191212196"/>
          <c:y val="8.6114270045954899E-2"/>
          <c:w val="9.4414309322445794E-2"/>
          <c:h val="0.1262630737370150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$250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Bronze per day</c:v>
                </c:pt>
                <c:pt idx="1">
                  <c:v>Bronze per stay</c:v>
                </c:pt>
                <c:pt idx="2">
                  <c:v>Silver per day</c:v>
                </c:pt>
                <c:pt idx="3">
                  <c:v>Silver per stay</c:v>
                </c:pt>
                <c:pt idx="4">
                  <c:v>Gold per day</c:v>
                </c:pt>
                <c:pt idx="5">
                  <c:v>Gold per stay</c:v>
                </c:pt>
                <c:pt idx="6">
                  <c:v>Platinum per day</c:v>
                </c:pt>
                <c:pt idx="7">
                  <c:v>Platinum per stay</c:v>
                </c:pt>
              </c:strCache>
            </c:strRef>
          </c:cat>
          <c:val>
            <c:numRef>
              <c:f>Sheet1!$B$2:$B$9</c:f>
              <c:numCache>
                <c:formatCode>0%</c:formatCode>
                <c:ptCount val="8"/>
                <c:pt idx="0">
                  <c:v>7.0000000000000007E-2</c:v>
                </c:pt>
                <c:pt idx="1">
                  <c:v>0.49</c:v>
                </c:pt>
                <c:pt idx="2">
                  <c:v>0.06</c:v>
                </c:pt>
                <c:pt idx="3">
                  <c:v>0.46</c:v>
                </c:pt>
                <c:pt idx="4">
                  <c:v>0.19</c:v>
                </c:pt>
                <c:pt idx="5">
                  <c:v>0.77</c:v>
                </c:pt>
                <c:pt idx="6">
                  <c:v>0.48</c:v>
                </c:pt>
                <c:pt idx="7">
                  <c:v>0.71</c:v>
                </c:pt>
              </c:numCache>
            </c:numRef>
          </c:val>
        </c:ser>
        <c:ser>
          <c:idx val="1"/>
          <c:order val="1"/>
          <c:tx>
            <c:strRef>
              <c:f>Sheet1!$C$1</c:f>
              <c:strCache>
                <c:ptCount val="1"/>
                <c:pt idx="0">
                  <c:v>&gt;$250 - $500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Bronze per day</c:v>
                </c:pt>
                <c:pt idx="1">
                  <c:v>Bronze per stay</c:v>
                </c:pt>
                <c:pt idx="2">
                  <c:v>Silver per day</c:v>
                </c:pt>
                <c:pt idx="3">
                  <c:v>Silver per stay</c:v>
                </c:pt>
                <c:pt idx="4">
                  <c:v>Gold per day</c:v>
                </c:pt>
                <c:pt idx="5">
                  <c:v>Gold per stay</c:v>
                </c:pt>
                <c:pt idx="6">
                  <c:v>Platinum per day</c:v>
                </c:pt>
                <c:pt idx="7">
                  <c:v>Platinum per stay</c:v>
                </c:pt>
              </c:strCache>
            </c:strRef>
          </c:cat>
          <c:val>
            <c:numRef>
              <c:f>Sheet1!$C$2:$C$9</c:f>
              <c:numCache>
                <c:formatCode>0%</c:formatCode>
                <c:ptCount val="8"/>
                <c:pt idx="0">
                  <c:v>0.27</c:v>
                </c:pt>
                <c:pt idx="1">
                  <c:v>0.44</c:v>
                </c:pt>
                <c:pt idx="2">
                  <c:v>0.34</c:v>
                </c:pt>
                <c:pt idx="3">
                  <c:v>0.46</c:v>
                </c:pt>
                <c:pt idx="4">
                  <c:v>0.47</c:v>
                </c:pt>
                <c:pt idx="5">
                  <c:v>0.17</c:v>
                </c:pt>
                <c:pt idx="6">
                  <c:v>0.52</c:v>
                </c:pt>
                <c:pt idx="7">
                  <c:v>0.28999999999999998</c:v>
                </c:pt>
              </c:numCache>
            </c:numRef>
          </c:val>
        </c:ser>
        <c:ser>
          <c:idx val="2"/>
          <c:order val="2"/>
          <c:tx>
            <c:strRef>
              <c:f>Sheet1!$D$1</c:f>
              <c:strCache>
                <c:ptCount val="1"/>
                <c:pt idx="0">
                  <c:v>&gt;$500 - $750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Bronze per day</c:v>
                </c:pt>
                <c:pt idx="1">
                  <c:v>Bronze per stay</c:v>
                </c:pt>
                <c:pt idx="2">
                  <c:v>Silver per day</c:v>
                </c:pt>
                <c:pt idx="3">
                  <c:v>Silver per stay</c:v>
                </c:pt>
                <c:pt idx="4">
                  <c:v>Gold per day</c:v>
                </c:pt>
                <c:pt idx="5">
                  <c:v>Gold per stay</c:v>
                </c:pt>
                <c:pt idx="6">
                  <c:v>Platinum per day</c:v>
                </c:pt>
                <c:pt idx="7">
                  <c:v>Platinum per stay</c:v>
                </c:pt>
              </c:strCache>
            </c:strRef>
          </c:cat>
          <c:val>
            <c:numRef>
              <c:f>Sheet1!$D$2:$D$9</c:f>
              <c:numCache>
                <c:formatCode>0%</c:formatCode>
                <c:ptCount val="8"/>
                <c:pt idx="0">
                  <c:v>0.2</c:v>
                </c:pt>
                <c:pt idx="1">
                  <c:v>0.02</c:v>
                </c:pt>
                <c:pt idx="2">
                  <c:v>0.15</c:v>
                </c:pt>
                <c:pt idx="3">
                  <c:v>0.01</c:v>
                </c:pt>
                <c:pt idx="4">
                  <c:v>0.19</c:v>
                </c:pt>
                <c:pt idx="5">
                  <c:v>0.03</c:v>
                </c:pt>
                <c:pt idx="6">
                  <c:v>0</c:v>
                </c:pt>
                <c:pt idx="7">
                  <c:v>0</c:v>
                </c:pt>
              </c:numCache>
            </c:numRef>
          </c:val>
        </c:ser>
        <c:ser>
          <c:idx val="3"/>
          <c:order val="3"/>
          <c:tx>
            <c:strRef>
              <c:f>Sheet1!$E$1</c:f>
              <c:strCache>
                <c:ptCount val="1"/>
                <c:pt idx="0">
                  <c:v>&gt;$750 - $1000</c:v>
                </c:pt>
              </c:strCache>
            </c:strRef>
          </c:tx>
          <c:spPr>
            <a:solidFill>
              <a:schemeClr val="accent4"/>
            </a:solidFill>
            <a:ln>
              <a:solidFill>
                <a:schemeClr val="tx1"/>
              </a:solidFill>
            </a:ln>
          </c:spPr>
          <c:invertIfNegative val="0"/>
          <c:dLbls>
            <c:dLbl>
              <c:idx val="5"/>
              <c:delete val="1"/>
            </c:dLbl>
            <c:txPr>
              <a:bodyPr/>
              <a:lstStyle/>
              <a:p>
                <a:pPr>
                  <a:defRPr sz="1050"/>
                </a:pPr>
                <a:endParaRPr lang="en-US"/>
              </a:p>
            </c:txPr>
            <c:showLegendKey val="0"/>
            <c:showVal val="1"/>
            <c:showCatName val="0"/>
            <c:showSerName val="0"/>
            <c:showPercent val="0"/>
            <c:showBubbleSize val="0"/>
            <c:showLeaderLines val="0"/>
          </c:dLbls>
          <c:cat>
            <c:strRef>
              <c:f>Sheet1!$A$2:$A$9</c:f>
              <c:strCache>
                <c:ptCount val="8"/>
                <c:pt idx="0">
                  <c:v>Bronze per day</c:v>
                </c:pt>
                <c:pt idx="1">
                  <c:v>Bronze per stay</c:v>
                </c:pt>
                <c:pt idx="2">
                  <c:v>Silver per day</c:v>
                </c:pt>
                <c:pt idx="3">
                  <c:v>Silver per stay</c:v>
                </c:pt>
                <c:pt idx="4">
                  <c:v>Gold per day</c:v>
                </c:pt>
                <c:pt idx="5">
                  <c:v>Gold per stay</c:v>
                </c:pt>
                <c:pt idx="6">
                  <c:v>Platinum per day</c:v>
                </c:pt>
                <c:pt idx="7">
                  <c:v>Platinum per stay</c:v>
                </c:pt>
              </c:strCache>
            </c:strRef>
          </c:cat>
          <c:val>
            <c:numRef>
              <c:f>Sheet1!$E$2:$E$9</c:f>
              <c:numCache>
                <c:formatCode>0%</c:formatCode>
                <c:ptCount val="8"/>
                <c:pt idx="0">
                  <c:v>0.33</c:v>
                </c:pt>
                <c:pt idx="1">
                  <c:v>0.02</c:v>
                </c:pt>
                <c:pt idx="2">
                  <c:v>0.28999999999999998</c:v>
                </c:pt>
                <c:pt idx="3">
                  <c:v>0.02</c:v>
                </c:pt>
                <c:pt idx="4">
                  <c:v>0.16</c:v>
                </c:pt>
                <c:pt idx="5">
                  <c:v>0.02</c:v>
                </c:pt>
                <c:pt idx="6">
                  <c:v>0</c:v>
                </c:pt>
                <c:pt idx="7">
                  <c:v>0</c:v>
                </c:pt>
              </c:numCache>
            </c:numRef>
          </c:val>
        </c:ser>
        <c:ser>
          <c:idx val="4"/>
          <c:order val="4"/>
          <c:tx>
            <c:strRef>
              <c:f>Sheet1!$F$1</c:f>
              <c:strCache>
                <c:ptCount val="1"/>
                <c:pt idx="0">
                  <c:v>Over $1000</c:v>
                </c:pt>
              </c:strCache>
            </c:strRef>
          </c:tx>
          <c:spPr>
            <a:solidFill>
              <a:schemeClr val="accent5"/>
            </a:solidFill>
            <a:ln>
              <a:solidFill>
                <a:schemeClr val="tx1"/>
              </a:solidFill>
            </a:ln>
          </c:spPr>
          <c:invertIfNegative val="0"/>
          <c:dLbls>
            <c:dLbl>
              <c:idx val="4"/>
              <c:delete val="1"/>
            </c:dLbl>
            <c:txPr>
              <a:bodyPr/>
              <a:lstStyle/>
              <a:p>
                <a:pPr>
                  <a:defRPr sz="1050"/>
                </a:pPr>
                <a:endParaRPr lang="en-US"/>
              </a:p>
            </c:txPr>
            <c:showLegendKey val="0"/>
            <c:showVal val="1"/>
            <c:showCatName val="0"/>
            <c:showSerName val="0"/>
            <c:showPercent val="0"/>
            <c:showBubbleSize val="0"/>
            <c:showLeaderLines val="0"/>
          </c:dLbls>
          <c:cat>
            <c:strRef>
              <c:f>Sheet1!$A$2:$A$9</c:f>
              <c:strCache>
                <c:ptCount val="8"/>
                <c:pt idx="0">
                  <c:v>Bronze per day</c:v>
                </c:pt>
                <c:pt idx="1">
                  <c:v>Bronze per stay</c:v>
                </c:pt>
                <c:pt idx="2">
                  <c:v>Silver per day</c:v>
                </c:pt>
                <c:pt idx="3">
                  <c:v>Silver per stay</c:v>
                </c:pt>
                <c:pt idx="4">
                  <c:v>Gold per day</c:v>
                </c:pt>
                <c:pt idx="5">
                  <c:v>Gold per stay</c:v>
                </c:pt>
                <c:pt idx="6">
                  <c:v>Platinum per day</c:v>
                </c:pt>
                <c:pt idx="7">
                  <c:v>Platinum per stay</c:v>
                </c:pt>
              </c:strCache>
            </c:strRef>
          </c:cat>
          <c:val>
            <c:numRef>
              <c:f>Sheet1!$F$2:$F$9</c:f>
              <c:numCache>
                <c:formatCode>0%</c:formatCode>
                <c:ptCount val="8"/>
                <c:pt idx="0">
                  <c:v>0.13</c:v>
                </c:pt>
                <c:pt idx="1">
                  <c:v>0.02</c:v>
                </c:pt>
                <c:pt idx="2">
                  <c:v>0.17</c:v>
                </c:pt>
                <c:pt idx="3">
                  <c:v>0.05</c:v>
                </c:pt>
                <c:pt idx="4">
                  <c:v>0</c:v>
                </c:pt>
                <c:pt idx="5">
                  <c:v>0.02</c:v>
                </c:pt>
                <c:pt idx="6">
                  <c:v>0</c:v>
                </c:pt>
                <c:pt idx="7">
                  <c:v>0</c:v>
                </c:pt>
              </c:numCache>
            </c:numRef>
          </c:val>
        </c:ser>
        <c:dLbls>
          <c:showLegendKey val="0"/>
          <c:showVal val="0"/>
          <c:showCatName val="0"/>
          <c:showSerName val="0"/>
          <c:showPercent val="0"/>
          <c:showBubbleSize val="0"/>
        </c:dLbls>
        <c:gapWidth val="150"/>
        <c:overlap val="100"/>
        <c:axId val="140228480"/>
        <c:axId val="140230016"/>
      </c:barChart>
      <c:catAx>
        <c:axId val="140228480"/>
        <c:scaling>
          <c:orientation val="minMax"/>
        </c:scaling>
        <c:delete val="0"/>
        <c:axPos val="b"/>
        <c:numFmt formatCode="General" sourceLinked="1"/>
        <c:majorTickMark val="out"/>
        <c:minorTickMark val="none"/>
        <c:tickLblPos val="nextTo"/>
        <c:txPr>
          <a:bodyPr/>
          <a:lstStyle/>
          <a:p>
            <a:pPr>
              <a:defRPr sz="1200" b="1"/>
            </a:pPr>
            <a:endParaRPr lang="en-US"/>
          </a:p>
        </c:txPr>
        <c:crossAx val="140230016"/>
        <c:crosses val="autoZero"/>
        <c:auto val="1"/>
        <c:lblAlgn val="ctr"/>
        <c:lblOffset val="100"/>
        <c:noMultiLvlLbl val="0"/>
      </c:catAx>
      <c:valAx>
        <c:axId val="140230016"/>
        <c:scaling>
          <c:orientation val="minMax"/>
        </c:scaling>
        <c:delete val="0"/>
        <c:axPos val="l"/>
        <c:numFmt formatCode="0%" sourceLinked="1"/>
        <c:majorTickMark val="out"/>
        <c:minorTickMark val="none"/>
        <c:tickLblPos val="nextTo"/>
        <c:txPr>
          <a:bodyPr/>
          <a:lstStyle/>
          <a:p>
            <a:pPr>
              <a:defRPr sz="1200"/>
            </a:pPr>
            <a:endParaRPr lang="en-US"/>
          </a:p>
        </c:txPr>
        <c:crossAx val="140228480"/>
        <c:crosses val="autoZero"/>
        <c:crossBetween val="between"/>
      </c:valAx>
    </c:plotArea>
    <c:legend>
      <c:legendPos val="r"/>
      <c:layout>
        <c:manualLayout>
          <c:xMode val="edge"/>
          <c:yMode val="edge"/>
          <c:x val="0.85031654029357395"/>
          <c:y val="8.6822185687333298E-2"/>
          <c:w val="0.140424200447166"/>
          <c:h val="0.3156576843425369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0.32</c:v>
                </c:pt>
                <c:pt idx="1">
                  <c:v>0.28000000000000003</c:v>
                </c:pt>
                <c:pt idx="2">
                  <c:v>0.2</c:v>
                </c:pt>
                <c:pt idx="3">
                  <c:v>0.2</c:v>
                </c:pt>
              </c:numCache>
            </c:numRef>
          </c:val>
        </c:ser>
        <c:dLbls>
          <c:showLegendKey val="0"/>
          <c:showVal val="0"/>
          <c:showCatName val="0"/>
          <c:showSerName val="0"/>
          <c:showPercent val="0"/>
          <c:showBubbleSize val="0"/>
        </c:dLbls>
        <c:gapWidth val="150"/>
        <c:axId val="140294016"/>
        <c:axId val="140295552"/>
      </c:barChart>
      <c:catAx>
        <c:axId val="140294016"/>
        <c:scaling>
          <c:orientation val="minMax"/>
        </c:scaling>
        <c:delete val="0"/>
        <c:axPos val="b"/>
        <c:majorTickMark val="out"/>
        <c:minorTickMark val="none"/>
        <c:tickLblPos val="nextTo"/>
        <c:txPr>
          <a:bodyPr/>
          <a:lstStyle/>
          <a:p>
            <a:pPr>
              <a:defRPr sz="1200" b="1"/>
            </a:pPr>
            <a:endParaRPr lang="en-US"/>
          </a:p>
        </c:txPr>
        <c:crossAx val="140295552"/>
        <c:crosses val="autoZero"/>
        <c:auto val="1"/>
        <c:lblAlgn val="ctr"/>
        <c:lblOffset val="100"/>
        <c:noMultiLvlLbl val="0"/>
      </c:catAx>
      <c:valAx>
        <c:axId val="140295552"/>
        <c:scaling>
          <c:orientation val="minMax"/>
        </c:scaling>
        <c:delete val="0"/>
        <c:axPos val="l"/>
        <c:numFmt formatCode="0%" sourceLinked="1"/>
        <c:majorTickMark val="out"/>
        <c:minorTickMark val="none"/>
        <c:tickLblPos val="nextTo"/>
        <c:txPr>
          <a:bodyPr/>
          <a:lstStyle/>
          <a:p>
            <a:pPr>
              <a:defRPr sz="1200"/>
            </a:pPr>
            <a:endParaRPr lang="en-US"/>
          </a:p>
        </c:txPr>
        <c:crossAx val="140294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20%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0.05</c:v>
                </c:pt>
                <c:pt idx="1">
                  <c:v>7.0000000000000007E-2</c:v>
                </c:pt>
                <c:pt idx="2">
                  <c:v>0.15</c:v>
                </c:pt>
                <c:pt idx="3">
                  <c:v>0.23</c:v>
                </c:pt>
              </c:numCache>
            </c:numRef>
          </c:val>
        </c:ser>
        <c:ser>
          <c:idx val="1"/>
          <c:order val="1"/>
          <c:tx>
            <c:strRef>
              <c:f>Sheet1!$C$1</c:f>
              <c:strCache>
                <c:ptCount val="1"/>
                <c:pt idx="0">
                  <c:v>&gt;20% - 30%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0.52</c:v>
                </c:pt>
                <c:pt idx="1">
                  <c:v>0.73</c:v>
                </c:pt>
                <c:pt idx="2">
                  <c:v>0.84</c:v>
                </c:pt>
                <c:pt idx="3">
                  <c:v>0.74</c:v>
                </c:pt>
              </c:numCache>
            </c:numRef>
          </c:val>
        </c:ser>
        <c:ser>
          <c:idx val="2"/>
          <c:order val="2"/>
          <c:tx>
            <c:strRef>
              <c:f>Sheet1!$D$1</c:f>
              <c:strCache>
                <c:ptCount val="1"/>
                <c:pt idx="0">
                  <c:v>&gt;30% - 40%</c:v>
                </c:pt>
              </c:strCache>
            </c:strRef>
          </c:tx>
          <c:spPr>
            <a:solidFill>
              <a:schemeClr val="accent3"/>
            </a:solidFill>
            <a:ln>
              <a:solidFill>
                <a:schemeClr val="tx1"/>
              </a:solidFill>
            </a:ln>
          </c:spPr>
          <c:invertIfNegative val="0"/>
          <c:dLbls>
            <c:dLbl>
              <c:idx val="3"/>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0.25</c:v>
                </c:pt>
                <c:pt idx="1">
                  <c:v>0.08</c:v>
                </c:pt>
                <c:pt idx="2">
                  <c:v>0.01</c:v>
                </c:pt>
                <c:pt idx="3">
                  <c:v>0</c:v>
                </c:pt>
              </c:numCache>
            </c:numRef>
          </c:val>
        </c:ser>
        <c:ser>
          <c:idx val="3"/>
          <c:order val="3"/>
          <c:tx>
            <c:strRef>
              <c:f>Sheet1!$E$1</c:f>
              <c:strCache>
                <c:ptCount val="1"/>
                <c:pt idx="0">
                  <c:v>&gt;40%-50%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0.18</c:v>
                </c:pt>
                <c:pt idx="1">
                  <c:v>0.12</c:v>
                </c:pt>
                <c:pt idx="2">
                  <c:v>0.01</c:v>
                </c:pt>
                <c:pt idx="3">
                  <c:v>0.03</c:v>
                </c:pt>
              </c:numCache>
            </c:numRef>
          </c:val>
        </c:ser>
        <c:ser>
          <c:idx val="4"/>
          <c:order val="4"/>
          <c:tx>
            <c:strRef>
              <c:f>Sheet1!$F$1</c:f>
              <c:strCache>
                <c:ptCount val="1"/>
                <c:pt idx="0">
                  <c:v>Over 50%</c:v>
                </c:pt>
              </c:strCache>
            </c:strRef>
          </c:tx>
          <c:spPr>
            <a:solidFill>
              <a:schemeClr val="accent5"/>
            </a:solidFill>
            <a:ln>
              <a:solidFill>
                <a:schemeClr val="tx1"/>
              </a:solidFill>
            </a:ln>
          </c:spPr>
          <c:invertIfNegative val="0"/>
          <c:dLbls>
            <c:dLbl>
              <c:idx val="1"/>
              <c:delete val="1"/>
            </c:dLbl>
            <c:dLbl>
              <c:idx val="2"/>
              <c:delete val="1"/>
            </c:dLbl>
            <c:dLbl>
              <c:idx val="3"/>
              <c:delete val="1"/>
            </c:dLbl>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0.01</c:v>
                </c:pt>
                <c:pt idx="1">
                  <c:v>0</c:v>
                </c:pt>
                <c:pt idx="2">
                  <c:v>0</c:v>
                </c:pt>
                <c:pt idx="3">
                  <c:v>0</c:v>
                </c:pt>
              </c:numCache>
            </c:numRef>
          </c:val>
        </c:ser>
        <c:dLbls>
          <c:showLegendKey val="0"/>
          <c:showVal val="0"/>
          <c:showCatName val="0"/>
          <c:showSerName val="0"/>
          <c:showPercent val="0"/>
          <c:showBubbleSize val="0"/>
        </c:dLbls>
        <c:gapWidth val="150"/>
        <c:overlap val="100"/>
        <c:axId val="140362496"/>
        <c:axId val="140364032"/>
      </c:barChart>
      <c:catAx>
        <c:axId val="140362496"/>
        <c:scaling>
          <c:orientation val="minMax"/>
        </c:scaling>
        <c:delete val="0"/>
        <c:axPos val="b"/>
        <c:majorTickMark val="out"/>
        <c:minorTickMark val="none"/>
        <c:tickLblPos val="nextTo"/>
        <c:txPr>
          <a:bodyPr/>
          <a:lstStyle/>
          <a:p>
            <a:pPr>
              <a:defRPr sz="1200" b="1"/>
            </a:pPr>
            <a:endParaRPr lang="en-US"/>
          </a:p>
        </c:txPr>
        <c:crossAx val="140364032"/>
        <c:crosses val="autoZero"/>
        <c:auto val="1"/>
        <c:lblAlgn val="ctr"/>
        <c:lblOffset val="100"/>
        <c:noMultiLvlLbl val="0"/>
      </c:catAx>
      <c:valAx>
        <c:axId val="140364032"/>
        <c:scaling>
          <c:orientation val="minMax"/>
        </c:scaling>
        <c:delete val="0"/>
        <c:axPos val="l"/>
        <c:numFmt formatCode="0%" sourceLinked="1"/>
        <c:majorTickMark val="out"/>
        <c:minorTickMark val="none"/>
        <c:tickLblPos val="nextTo"/>
        <c:txPr>
          <a:bodyPr/>
          <a:lstStyle/>
          <a:p>
            <a:pPr>
              <a:defRPr sz="1200"/>
            </a:pPr>
            <a:endParaRPr lang="en-US"/>
          </a:p>
        </c:txPr>
        <c:crossAx val="140362496"/>
        <c:crosses val="autoZero"/>
        <c:crossBetween val="between"/>
      </c:valAx>
    </c:plotArea>
    <c:legend>
      <c:legendPos val="r"/>
      <c:layout>
        <c:manualLayout>
          <c:xMode val="edge"/>
          <c:yMode val="edge"/>
          <c:x val="0.86922693691066399"/>
          <c:y val="6.9985989721966305E-2"/>
          <c:w val="0.119970593953534"/>
          <c:h val="0.31565768434253699"/>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2434530655578163E-2"/>
          <c:y val="3.4584463019251374E-2"/>
          <c:w val="0.73518402194107746"/>
          <c:h val="0.88469503617241241"/>
        </c:manualLayout>
      </c:layout>
      <c:barChart>
        <c:barDir val="col"/>
        <c:grouping val="percentStacked"/>
        <c:varyColors val="0"/>
        <c:ser>
          <c:idx val="0"/>
          <c:order val="0"/>
          <c:tx>
            <c:strRef>
              <c:f>Sheet1!$B$1</c:f>
              <c:strCache>
                <c:ptCount val="1"/>
                <c:pt idx="0">
                  <c:v>No Charage</c:v>
                </c:pt>
              </c:strCache>
            </c:strRef>
          </c:tx>
          <c:spPr>
            <a:solidFill>
              <a:schemeClr val="accent1"/>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0.01</c:v>
                </c:pt>
                <c:pt idx="1">
                  <c:v>0.03</c:v>
                </c:pt>
                <c:pt idx="2">
                  <c:v>0.05</c:v>
                </c:pt>
                <c:pt idx="3">
                  <c:v>0.16</c:v>
                </c:pt>
              </c:numCache>
            </c:numRef>
          </c:val>
        </c:ser>
        <c:ser>
          <c:idx val="1"/>
          <c:order val="1"/>
          <c:tx>
            <c:strRef>
              <c:f>Sheet1!$C$1</c:f>
              <c:strCache>
                <c:ptCount val="1"/>
                <c:pt idx="0">
                  <c:v>No Charge after Deductible</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0.41</c:v>
                </c:pt>
                <c:pt idx="1">
                  <c:v>0.21</c:v>
                </c:pt>
                <c:pt idx="2">
                  <c:v>0.14000000000000001</c:v>
                </c:pt>
                <c:pt idx="3">
                  <c:v>0.05</c:v>
                </c:pt>
              </c:numCache>
            </c:numRef>
          </c:val>
        </c:ser>
        <c:ser>
          <c:idx val="2"/>
          <c:order val="2"/>
          <c:tx>
            <c:strRef>
              <c:f>Sheet1!$D$1</c:f>
              <c:strCache>
                <c:ptCount val="1"/>
                <c:pt idx="0">
                  <c:v>Copayment</c:v>
                </c:pt>
              </c:strCache>
            </c:strRef>
          </c:tx>
          <c:spPr>
            <a:solidFill>
              <a:schemeClr val="accent3"/>
            </a:solidFill>
            <a:ln>
              <a:solidFill>
                <a:schemeClr val="accent1"/>
              </a:solidFill>
            </a:ln>
          </c:spPr>
          <c:invertIfNegative val="0"/>
          <c:dLbls>
            <c:dLbl>
              <c:idx val="0"/>
              <c:delete val="1"/>
            </c:dLbl>
            <c:dLbl>
              <c:idx val="1"/>
              <c:delete val="1"/>
            </c:dLbl>
            <c:dLbl>
              <c:idx val="3"/>
              <c:delete val="1"/>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c:v>
                </c:pt>
                <c:pt idx="1">
                  <c:v>0</c:v>
                </c:pt>
                <c:pt idx="2">
                  <c:v>0.01</c:v>
                </c:pt>
                <c:pt idx="3">
                  <c:v>0</c:v>
                </c:pt>
              </c:numCache>
            </c:numRef>
          </c:val>
        </c:ser>
        <c:ser>
          <c:idx val="3"/>
          <c:order val="3"/>
          <c:tx>
            <c:strRef>
              <c:f>Sheet1!$E$1</c:f>
              <c:strCache>
                <c:ptCount val="1"/>
                <c:pt idx="0">
                  <c:v>Coinsurance</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0.56999999999999995</c:v>
                </c:pt>
                <c:pt idx="1">
                  <c:v>0.75</c:v>
                </c:pt>
                <c:pt idx="2">
                  <c:v>0.8</c:v>
                </c:pt>
                <c:pt idx="3">
                  <c:v>0.79</c:v>
                </c:pt>
              </c:numCache>
            </c:numRef>
          </c:val>
        </c:ser>
        <c:dLbls>
          <c:showLegendKey val="0"/>
          <c:showVal val="0"/>
          <c:showCatName val="0"/>
          <c:showSerName val="0"/>
          <c:showPercent val="0"/>
          <c:showBubbleSize val="0"/>
        </c:dLbls>
        <c:gapWidth val="150"/>
        <c:overlap val="100"/>
        <c:axId val="140754944"/>
        <c:axId val="140756480"/>
      </c:barChart>
      <c:catAx>
        <c:axId val="140754944"/>
        <c:scaling>
          <c:orientation val="minMax"/>
        </c:scaling>
        <c:delete val="0"/>
        <c:axPos val="b"/>
        <c:majorTickMark val="out"/>
        <c:minorTickMark val="none"/>
        <c:tickLblPos val="nextTo"/>
        <c:txPr>
          <a:bodyPr/>
          <a:lstStyle/>
          <a:p>
            <a:pPr>
              <a:defRPr b="1"/>
            </a:pPr>
            <a:endParaRPr lang="en-US"/>
          </a:p>
        </c:txPr>
        <c:crossAx val="140756480"/>
        <c:crosses val="autoZero"/>
        <c:auto val="1"/>
        <c:lblAlgn val="ctr"/>
        <c:lblOffset val="100"/>
        <c:noMultiLvlLbl val="0"/>
      </c:catAx>
      <c:valAx>
        <c:axId val="140756480"/>
        <c:scaling>
          <c:orientation val="minMax"/>
        </c:scaling>
        <c:delete val="0"/>
        <c:axPos val="l"/>
        <c:numFmt formatCode="0%" sourceLinked="1"/>
        <c:majorTickMark val="out"/>
        <c:minorTickMark val="none"/>
        <c:tickLblPos val="nextTo"/>
        <c:crossAx val="140754944"/>
        <c:crosses val="autoZero"/>
        <c:crossBetween val="between"/>
      </c:valAx>
    </c:plotArea>
    <c:legend>
      <c:legendPos val="r"/>
      <c:layout>
        <c:manualLayout>
          <c:xMode val="edge"/>
          <c:yMode val="edge"/>
          <c:x val="0.77184298416349639"/>
          <c:y val="0.138788363934924"/>
          <c:w val="0.21581139962841725"/>
          <c:h val="0.2818759234222639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0.32</c:v>
                </c:pt>
                <c:pt idx="1">
                  <c:v>0.28000000000000003</c:v>
                </c:pt>
                <c:pt idx="2">
                  <c:v>0.2</c:v>
                </c:pt>
                <c:pt idx="3">
                  <c:v>0.21</c:v>
                </c:pt>
              </c:numCache>
            </c:numRef>
          </c:val>
        </c:ser>
        <c:dLbls>
          <c:showLegendKey val="0"/>
          <c:showVal val="0"/>
          <c:showCatName val="0"/>
          <c:showSerName val="0"/>
          <c:showPercent val="0"/>
          <c:showBubbleSize val="0"/>
        </c:dLbls>
        <c:gapWidth val="150"/>
        <c:axId val="140821632"/>
        <c:axId val="140823168"/>
      </c:barChart>
      <c:catAx>
        <c:axId val="140821632"/>
        <c:scaling>
          <c:orientation val="minMax"/>
        </c:scaling>
        <c:delete val="0"/>
        <c:axPos val="b"/>
        <c:majorTickMark val="out"/>
        <c:minorTickMark val="none"/>
        <c:tickLblPos val="nextTo"/>
        <c:txPr>
          <a:bodyPr/>
          <a:lstStyle/>
          <a:p>
            <a:pPr>
              <a:defRPr sz="1400" b="1"/>
            </a:pPr>
            <a:endParaRPr lang="en-US"/>
          </a:p>
        </c:txPr>
        <c:crossAx val="140823168"/>
        <c:crosses val="autoZero"/>
        <c:auto val="1"/>
        <c:lblAlgn val="ctr"/>
        <c:lblOffset val="100"/>
        <c:noMultiLvlLbl val="0"/>
      </c:catAx>
      <c:valAx>
        <c:axId val="140823168"/>
        <c:scaling>
          <c:orientation val="minMax"/>
        </c:scaling>
        <c:delete val="0"/>
        <c:axPos val="l"/>
        <c:numFmt formatCode="0%" sourceLinked="1"/>
        <c:majorTickMark val="out"/>
        <c:minorTickMark val="none"/>
        <c:tickLblPos val="nextTo"/>
        <c:crossAx val="1408216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20%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7.0000000000000007E-2</c:v>
                </c:pt>
                <c:pt idx="1">
                  <c:v>7.0000000000000007E-2</c:v>
                </c:pt>
                <c:pt idx="2">
                  <c:v>0.17</c:v>
                </c:pt>
                <c:pt idx="3">
                  <c:v>0.21</c:v>
                </c:pt>
              </c:numCache>
            </c:numRef>
          </c:val>
        </c:ser>
        <c:ser>
          <c:idx val="1"/>
          <c:order val="1"/>
          <c:tx>
            <c:strRef>
              <c:f>Sheet1!$C$1</c:f>
              <c:strCache>
                <c:ptCount val="1"/>
                <c:pt idx="0">
                  <c:v>&gt;20% - 30%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0.5</c:v>
                </c:pt>
                <c:pt idx="1">
                  <c:v>0.74</c:v>
                </c:pt>
                <c:pt idx="2">
                  <c:v>0.82</c:v>
                </c:pt>
                <c:pt idx="3">
                  <c:v>0.77</c:v>
                </c:pt>
              </c:numCache>
            </c:numRef>
          </c:val>
        </c:ser>
        <c:ser>
          <c:idx val="2"/>
          <c:order val="2"/>
          <c:tx>
            <c:strRef>
              <c:f>Sheet1!$D$1</c:f>
              <c:strCache>
                <c:ptCount val="1"/>
                <c:pt idx="0">
                  <c:v>&gt;30% - 40%</c:v>
                </c:pt>
              </c:strCache>
            </c:strRef>
          </c:tx>
          <c:spPr>
            <a:solidFill>
              <a:schemeClr val="accent3"/>
            </a:solidFill>
            <a:ln>
              <a:solidFill>
                <a:schemeClr val="tx1"/>
              </a:solidFill>
            </a:ln>
          </c:spPr>
          <c:invertIfNegative val="0"/>
          <c:dLbls>
            <c:dLbl>
              <c:idx val="3"/>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0.25</c:v>
                </c:pt>
                <c:pt idx="1">
                  <c:v>0.08</c:v>
                </c:pt>
                <c:pt idx="2">
                  <c:v>0.01</c:v>
                </c:pt>
                <c:pt idx="3">
                  <c:v>0</c:v>
                </c:pt>
              </c:numCache>
            </c:numRef>
          </c:val>
        </c:ser>
        <c:ser>
          <c:idx val="3"/>
          <c:order val="3"/>
          <c:tx>
            <c:strRef>
              <c:f>Sheet1!$E$1</c:f>
              <c:strCache>
                <c:ptCount val="1"/>
                <c:pt idx="0">
                  <c:v>&gt;40%-50%</c:v>
                </c:pt>
              </c:strCache>
            </c:strRef>
          </c:tx>
          <c:spPr>
            <a:solidFill>
              <a:schemeClr val="accent4"/>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0.18</c:v>
                </c:pt>
                <c:pt idx="1">
                  <c:v>0.12</c:v>
                </c:pt>
                <c:pt idx="2">
                  <c:v>0.01</c:v>
                </c:pt>
                <c:pt idx="3">
                  <c:v>0.03</c:v>
                </c:pt>
              </c:numCache>
            </c:numRef>
          </c:val>
        </c:ser>
        <c:ser>
          <c:idx val="4"/>
          <c:order val="4"/>
          <c:tx>
            <c:strRef>
              <c:f>Sheet1!$F$1</c:f>
              <c:strCache>
                <c:ptCount val="1"/>
                <c:pt idx="0">
                  <c:v>Over 50%</c:v>
                </c:pt>
              </c:strCache>
            </c:strRef>
          </c:tx>
          <c:spPr>
            <a:solidFill>
              <a:schemeClr val="accent5"/>
            </a:solidFill>
            <a:ln>
              <a:solidFill>
                <a:schemeClr val="tx1"/>
              </a:solidFill>
            </a:ln>
          </c:spPr>
          <c:invertIfNegative val="0"/>
          <c:dLbls>
            <c:dLbl>
              <c:idx val="1"/>
              <c:delete val="1"/>
            </c:dLbl>
            <c:dLbl>
              <c:idx val="2"/>
              <c:delete val="1"/>
            </c:dLbl>
            <c:dLbl>
              <c:idx val="3"/>
              <c:delete val="1"/>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0.01</c:v>
                </c:pt>
                <c:pt idx="1">
                  <c:v>0</c:v>
                </c:pt>
                <c:pt idx="2">
                  <c:v>0</c:v>
                </c:pt>
                <c:pt idx="3">
                  <c:v>0</c:v>
                </c:pt>
              </c:numCache>
            </c:numRef>
          </c:val>
        </c:ser>
        <c:dLbls>
          <c:showLegendKey val="0"/>
          <c:showVal val="0"/>
          <c:showCatName val="0"/>
          <c:showSerName val="0"/>
          <c:showPercent val="0"/>
          <c:showBubbleSize val="0"/>
        </c:dLbls>
        <c:gapWidth val="150"/>
        <c:overlap val="100"/>
        <c:axId val="140509184"/>
        <c:axId val="140510720"/>
      </c:barChart>
      <c:catAx>
        <c:axId val="140509184"/>
        <c:scaling>
          <c:orientation val="minMax"/>
        </c:scaling>
        <c:delete val="0"/>
        <c:axPos val="b"/>
        <c:majorTickMark val="out"/>
        <c:minorTickMark val="none"/>
        <c:tickLblPos val="nextTo"/>
        <c:txPr>
          <a:bodyPr/>
          <a:lstStyle/>
          <a:p>
            <a:pPr>
              <a:defRPr sz="1400" b="1"/>
            </a:pPr>
            <a:endParaRPr lang="en-US"/>
          </a:p>
        </c:txPr>
        <c:crossAx val="140510720"/>
        <c:crosses val="autoZero"/>
        <c:auto val="1"/>
        <c:lblAlgn val="ctr"/>
        <c:lblOffset val="100"/>
        <c:noMultiLvlLbl val="0"/>
      </c:catAx>
      <c:valAx>
        <c:axId val="140510720"/>
        <c:scaling>
          <c:orientation val="minMax"/>
        </c:scaling>
        <c:delete val="0"/>
        <c:axPos val="l"/>
        <c:numFmt formatCode="0%" sourceLinked="1"/>
        <c:majorTickMark val="out"/>
        <c:minorTickMark val="none"/>
        <c:tickLblPos val="nextTo"/>
        <c:crossAx val="14050918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No Charage</c:v>
                </c:pt>
              </c:strCache>
            </c:strRef>
          </c:tx>
          <c:spPr>
            <a:solidFill>
              <a:schemeClr val="accent1"/>
            </a:solidFill>
            <a:ln>
              <a:solidFill>
                <a:schemeClr val="tx1"/>
              </a:solidFill>
            </a:ln>
          </c:spPr>
          <c:invertIfNegative val="0"/>
          <c:dLbls>
            <c:dLbl>
              <c:idx val="0"/>
              <c:delete val="1"/>
            </c:dLbl>
            <c:dLbl>
              <c:idx val="3"/>
              <c:layout>
                <c:manualLayout>
                  <c:x val="-7.0821529745042494E-3"/>
                  <c:y val="-1.9642228626261315E-2"/>
                </c:manualLayout>
              </c:layout>
              <c:showLegendKey val="0"/>
              <c:showVal val="1"/>
              <c:showCatName val="0"/>
              <c:showSerName val="0"/>
              <c:showPercent val="0"/>
              <c:showBubbleSize val="0"/>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0.01</c:v>
                </c:pt>
                <c:pt idx="2">
                  <c:v>0.02</c:v>
                </c:pt>
                <c:pt idx="3">
                  <c:v>0.01</c:v>
                </c:pt>
              </c:numCache>
            </c:numRef>
          </c:val>
        </c:ser>
        <c:ser>
          <c:idx val="1"/>
          <c:order val="1"/>
          <c:tx>
            <c:strRef>
              <c:f>Sheet1!$C$1</c:f>
              <c:strCache>
                <c:ptCount val="1"/>
                <c:pt idx="0">
                  <c:v>No Charge after Deductible</c:v>
                </c:pt>
              </c:strCache>
            </c:strRef>
          </c:tx>
          <c:spPr>
            <a:solidFill>
              <a:schemeClr val="accent2"/>
            </a:solidFill>
            <a:ln>
              <a:solidFill>
                <a:schemeClr val="tx1"/>
              </a:solidFill>
            </a:ln>
          </c:spPr>
          <c:invertIfNegative val="0"/>
          <c:dLbls>
            <c:dLbl>
              <c:idx val="3"/>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0.32</c:v>
                </c:pt>
                <c:pt idx="1">
                  <c:v>0.1</c:v>
                </c:pt>
                <c:pt idx="2">
                  <c:v>0.04</c:v>
                </c:pt>
                <c:pt idx="3">
                  <c:v>0</c:v>
                </c:pt>
              </c:numCache>
            </c:numRef>
          </c:val>
        </c:ser>
        <c:ser>
          <c:idx val="2"/>
          <c:order val="2"/>
          <c:tx>
            <c:strRef>
              <c:f>Sheet1!$D$1</c:f>
              <c:strCache>
                <c:ptCount val="1"/>
                <c:pt idx="0">
                  <c:v>Copayment</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0.39</c:v>
                </c:pt>
                <c:pt idx="1">
                  <c:v>0.73</c:v>
                </c:pt>
                <c:pt idx="2">
                  <c:v>0.83</c:v>
                </c:pt>
                <c:pt idx="3">
                  <c:v>0.92</c:v>
                </c:pt>
              </c:numCache>
            </c:numRef>
          </c:val>
        </c:ser>
        <c:ser>
          <c:idx val="3"/>
          <c:order val="3"/>
          <c:tx>
            <c:strRef>
              <c:f>Sheet1!$E$1</c:f>
              <c:strCache>
                <c:ptCount val="1"/>
                <c:pt idx="0">
                  <c:v>Coinsurance</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0.24</c:v>
                </c:pt>
                <c:pt idx="1">
                  <c:v>0.13</c:v>
                </c:pt>
                <c:pt idx="2">
                  <c:v>0.1</c:v>
                </c:pt>
                <c:pt idx="3">
                  <c:v>0.06</c:v>
                </c:pt>
              </c:numCache>
            </c:numRef>
          </c:val>
        </c:ser>
        <c:ser>
          <c:idx val="4"/>
          <c:order val="4"/>
          <c:tx>
            <c:strRef>
              <c:f>Sheet1!$F$1</c:f>
              <c:strCache>
                <c:ptCount val="1"/>
                <c:pt idx="0">
                  <c:v>Copay &amp; Coinsurance</c:v>
                </c:pt>
              </c:strCache>
            </c:strRef>
          </c:tx>
          <c:spPr>
            <a:solidFill>
              <a:schemeClr val="accent5"/>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0.06</c:v>
                </c:pt>
                <c:pt idx="1">
                  <c:v>0.03</c:v>
                </c:pt>
                <c:pt idx="2">
                  <c:v>0.02</c:v>
                </c:pt>
                <c:pt idx="3">
                  <c:v>0</c:v>
                </c:pt>
              </c:numCache>
            </c:numRef>
          </c:val>
        </c:ser>
        <c:dLbls>
          <c:showLegendKey val="0"/>
          <c:showVal val="0"/>
          <c:showCatName val="0"/>
          <c:showSerName val="0"/>
          <c:showPercent val="0"/>
          <c:showBubbleSize val="0"/>
        </c:dLbls>
        <c:gapWidth val="150"/>
        <c:overlap val="100"/>
        <c:axId val="140616064"/>
        <c:axId val="140617600"/>
      </c:barChart>
      <c:catAx>
        <c:axId val="140616064"/>
        <c:scaling>
          <c:orientation val="minMax"/>
        </c:scaling>
        <c:delete val="0"/>
        <c:axPos val="b"/>
        <c:majorTickMark val="out"/>
        <c:minorTickMark val="none"/>
        <c:tickLblPos val="nextTo"/>
        <c:txPr>
          <a:bodyPr/>
          <a:lstStyle/>
          <a:p>
            <a:pPr>
              <a:defRPr b="1"/>
            </a:pPr>
            <a:endParaRPr lang="en-US"/>
          </a:p>
        </c:txPr>
        <c:crossAx val="140617600"/>
        <c:crosses val="autoZero"/>
        <c:auto val="1"/>
        <c:lblAlgn val="ctr"/>
        <c:lblOffset val="100"/>
        <c:noMultiLvlLbl val="0"/>
      </c:catAx>
      <c:valAx>
        <c:axId val="140617600"/>
        <c:scaling>
          <c:orientation val="minMax"/>
        </c:scaling>
        <c:delete val="0"/>
        <c:axPos val="l"/>
        <c:numFmt formatCode="0%" sourceLinked="1"/>
        <c:majorTickMark val="out"/>
        <c:minorTickMark val="none"/>
        <c:tickLblPos val="nextTo"/>
        <c:crossAx val="140616064"/>
        <c:crosses val="autoZero"/>
        <c:crossBetween val="between"/>
      </c:valAx>
    </c:plotArea>
    <c:legend>
      <c:legendPos val="r"/>
      <c:layout>
        <c:manualLayout>
          <c:xMode val="edge"/>
          <c:yMode val="edge"/>
          <c:x val="0.736730582288325"/>
          <c:y val="0.138788363934924"/>
          <c:w val="0.25092373869932899"/>
          <c:h val="0.3660569032490990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accent1"/>
              </a:solidFill>
            </a:ln>
          </c:spPr>
          <c:invertIfNegative val="0"/>
          <c:dPt>
            <c:idx val="0"/>
            <c:invertIfNegative val="0"/>
            <c:bubble3D val="0"/>
            <c:spPr>
              <a:solidFill>
                <a:schemeClr val="bg2">
                  <a:lumMod val="50000"/>
                </a:schemeClr>
              </a:solidFill>
              <a:ln>
                <a:solidFill>
                  <a:schemeClr val="accent1"/>
                </a:solidFill>
              </a:ln>
            </c:spPr>
          </c:dPt>
          <c:dPt>
            <c:idx val="1"/>
            <c:invertIfNegative val="0"/>
            <c:bubble3D val="0"/>
            <c:spPr>
              <a:solidFill>
                <a:schemeClr val="bg1">
                  <a:lumMod val="50000"/>
                </a:schemeClr>
              </a:solidFill>
              <a:ln>
                <a:solidFill>
                  <a:schemeClr val="accent1"/>
                </a:solidFill>
              </a:ln>
            </c:spPr>
          </c:dPt>
          <c:dPt>
            <c:idx val="2"/>
            <c:invertIfNegative val="0"/>
            <c:bubble3D val="0"/>
            <c:spPr>
              <a:solidFill>
                <a:schemeClr val="bg2">
                  <a:lumMod val="40000"/>
                  <a:lumOff val="60000"/>
                </a:schemeClr>
              </a:solidFill>
              <a:ln>
                <a:solidFill>
                  <a:schemeClr val="accent1"/>
                </a:solidFill>
              </a:ln>
            </c:spPr>
          </c:dPt>
          <c:dPt>
            <c:idx val="3"/>
            <c:invertIfNegative val="0"/>
            <c:bubble3D val="0"/>
            <c:spPr>
              <a:solidFill>
                <a:schemeClr val="bg1">
                  <a:lumMod val="85000"/>
                </a:schemeClr>
              </a:solidFill>
              <a:ln>
                <a:solidFill>
                  <a:schemeClr val="accent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37</c:v>
                </c:pt>
                <c:pt idx="1">
                  <c:v>28</c:v>
                </c:pt>
                <c:pt idx="2">
                  <c:v>22</c:v>
                </c:pt>
                <c:pt idx="3">
                  <c:v>19</c:v>
                </c:pt>
              </c:numCache>
            </c:numRef>
          </c:val>
        </c:ser>
        <c:dLbls>
          <c:showLegendKey val="0"/>
          <c:showVal val="0"/>
          <c:showCatName val="0"/>
          <c:showSerName val="0"/>
          <c:showPercent val="0"/>
          <c:showBubbleSize val="0"/>
        </c:dLbls>
        <c:gapWidth val="150"/>
        <c:axId val="140637696"/>
        <c:axId val="140639232"/>
      </c:barChart>
      <c:catAx>
        <c:axId val="140637696"/>
        <c:scaling>
          <c:orientation val="minMax"/>
        </c:scaling>
        <c:delete val="0"/>
        <c:axPos val="b"/>
        <c:majorTickMark val="out"/>
        <c:minorTickMark val="none"/>
        <c:tickLblPos val="nextTo"/>
        <c:txPr>
          <a:bodyPr/>
          <a:lstStyle/>
          <a:p>
            <a:pPr>
              <a:defRPr b="1"/>
            </a:pPr>
            <a:endParaRPr lang="en-US"/>
          </a:p>
        </c:txPr>
        <c:crossAx val="140639232"/>
        <c:crosses val="autoZero"/>
        <c:auto val="1"/>
        <c:lblAlgn val="ctr"/>
        <c:lblOffset val="100"/>
        <c:noMultiLvlLbl val="0"/>
      </c:catAx>
      <c:valAx>
        <c:axId val="140639232"/>
        <c:scaling>
          <c:orientation val="minMax"/>
        </c:scaling>
        <c:delete val="0"/>
        <c:axPos val="l"/>
        <c:numFmt formatCode="&quot;$&quot;#,##0" sourceLinked="1"/>
        <c:majorTickMark val="out"/>
        <c:minorTickMark val="none"/>
        <c:tickLblPos val="nextTo"/>
        <c:crossAx val="1406376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0.01</c:v>
                </c:pt>
                <c:pt idx="1">
                  <c:v>0.15</c:v>
                </c:pt>
                <c:pt idx="2">
                  <c:v>0.2</c:v>
                </c:pt>
                <c:pt idx="3">
                  <c:v>0.25</c:v>
                </c:pt>
              </c:numCache>
            </c:numRef>
          </c:val>
        </c:ser>
        <c:ser>
          <c:idx val="1"/>
          <c:order val="1"/>
          <c:tx>
            <c:strRef>
              <c:f>Sheet1!$C$1</c:f>
              <c:strCache>
                <c:ptCount val="1"/>
                <c:pt idx="0">
                  <c:v>&gt;$10 - $20</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0.17</c:v>
                </c:pt>
                <c:pt idx="1">
                  <c:v>0.12</c:v>
                </c:pt>
                <c:pt idx="2">
                  <c:v>0.28000000000000003</c:v>
                </c:pt>
                <c:pt idx="3">
                  <c:v>0.26</c:v>
                </c:pt>
              </c:numCache>
            </c:numRef>
          </c:val>
        </c:ser>
        <c:ser>
          <c:idx val="2"/>
          <c:order val="2"/>
          <c:tx>
            <c:strRef>
              <c:f>Sheet1!$D$1</c:f>
              <c:strCache>
                <c:ptCount val="1"/>
                <c:pt idx="0">
                  <c:v>&gt;$20 - $30</c:v>
                </c:pt>
              </c:strCache>
            </c:strRef>
          </c:tx>
          <c:spPr>
            <a:solidFill>
              <a:schemeClr val="accent3"/>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0.18</c:v>
                </c:pt>
                <c:pt idx="1">
                  <c:v>0.5</c:v>
                </c:pt>
                <c:pt idx="2">
                  <c:v>0.45</c:v>
                </c:pt>
                <c:pt idx="3">
                  <c:v>0.47</c:v>
                </c:pt>
              </c:numCache>
            </c:numRef>
          </c:val>
        </c:ser>
        <c:ser>
          <c:idx val="3"/>
          <c:order val="3"/>
          <c:tx>
            <c:strRef>
              <c:f>Sheet1!$E$1</c:f>
              <c:strCache>
                <c:ptCount val="1"/>
                <c:pt idx="0">
                  <c:v>&gt;$30 - $40</c:v>
                </c:pt>
              </c:strCache>
            </c:strRef>
          </c:tx>
          <c:spPr>
            <a:solidFill>
              <a:schemeClr val="accent4"/>
            </a:solidFill>
            <a:ln>
              <a:solidFill>
                <a:schemeClr val="accent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0.4</c:v>
                </c:pt>
                <c:pt idx="1">
                  <c:v>0.12</c:v>
                </c:pt>
                <c:pt idx="2">
                  <c:v>0.04</c:v>
                </c:pt>
                <c:pt idx="3">
                  <c:v>0.01</c:v>
                </c:pt>
              </c:numCache>
            </c:numRef>
          </c:val>
        </c:ser>
        <c:ser>
          <c:idx val="4"/>
          <c:order val="4"/>
          <c:tx>
            <c:strRef>
              <c:f>Sheet1!$F$1</c:f>
              <c:strCache>
                <c:ptCount val="1"/>
                <c:pt idx="0">
                  <c:v>&gt;$40 - $50</c:v>
                </c:pt>
              </c:strCache>
            </c:strRef>
          </c:tx>
          <c:spPr>
            <a:solidFill>
              <a:schemeClr val="accent5"/>
            </a:solidFill>
            <a:ln>
              <a:solidFill>
                <a:schemeClr val="accent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0.14000000000000001</c:v>
                </c:pt>
                <c:pt idx="1">
                  <c:v>0.1</c:v>
                </c:pt>
                <c:pt idx="2">
                  <c:v>0.03</c:v>
                </c:pt>
                <c:pt idx="3">
                  <c:v>0.01</c:v>
                </c:pt>
              </c:numCache>
            </c:numRef>
          </c:val>
        </c:ser>
        <c:ser>
          <c:idx val="5"/>
          <c:order val="5"/>
          <c:tx>
            <c:strRef>
              <c:f>Sheet1!$G$1</c:f>
              <c:strCache>
                <c:ptCount val="1"/>
                <c:pt idx="0">
                  <c:v>Over $50</c:v>
                </c:pt>
              </c:strCache>
            </c:strRef>
          </c:tx>
          <c:spPr>
            <a:solidFill>
              <a:schemeClr val="accent6"/>
            </a:solidFill>
            <a:ln>
              <a:solidFill>
                <a:schemeClr val="accent1"/>
              </a:solidFill>
            </a:ln>
          </c:spPr>
          <c:invertIfNegative val="0"/>
          <c:dLbls>
            <c:dLbl>
              <c:idx val="2"/>
              <c:delete val="1"/>
            </c:dLbl>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0.1</c:v>
                </c:pt>
                <c:pt idx="1">
                  <c:v>0.01</c:v>
                </c:pt>
                <c:pt idx="2">
                  <c:v>0</c:v>
                </c:pt>
                <c:pt idx="3">
                  <c:v>0</c:v>
                </c:pt>
              </c:numCache>
            </c:numRef>
          </c:val>
        </c:ser>
        <c:dLbls>
          <c:showLegendKey val="0"/>
          <c:showVal val="0"/>
          <c:showCatName val="0"/>
          <c:showSerName val="0"/>
          <c:showPercent val="0"/>
          <c:showBubbleSize val="0"/>
        </c:dLbls>
        <c:gapWidth val="150"/>
        <c:overlap val="100"/>
        <c:axId val="139823744"/>
        <c:axId val="139850112"/>
      </c:barChart>
      <c:catAx>
        <c:axId val="139823744"/>
        <c:scaling>
          <c:orientation val="minMax"/>
        </c:scaling>
        <c:delete val="0"/>
        <c:axPos val="b"/>
        <c:majorTickMark val="out"/>
        <c:minorTickMark val="none"/>
        <c:tickLblPos val="nextTo"/>
        <c:txPr>
          <a:bodyPr/>
          <a:lstStyle/>
          <a:p>
            <a:pPr>
              <a:defRPr b="1"/>
            </a:pPr>
            <a:endParaRPr lang="en-US"/>
          </a:p>
        </c:txPr>
        <c:crossAx val="139850112"/>
        <c:crosses val="autoZero"/>
        <c:auto val="1"/>
        <c:lblAlgn val="ctr"/>
        <c:lblOffset val="100"/>
        <c:noMultiLvlLbl val="0"/>
      </c:catAx>
      <c:valAx>
        <c:axId val="139850112"/>
        <c:scaling>
          <c:orientation val="minMax"/>
        </c:scaling>
        <c:delete val="0"/>
        <c:axPos val="l"/>
        <c:numFmt formatCode="0%" sourceLinked="1"/>
        <c:majorTickMark val="out"/>
        <c:minorTickMark val="none"/>
        <c:tickLblPos val="nextTo"/>
        <c:crossAx val="139823744"/>
        <c:crosses val="autoZero"/>
        <c:crossBetween val="between"/>
      </c:valAx>
    </c:plotArea>
    <c:legend>
      <c:legendPos val="r"/>
      <c:layout>
        <c:manualLayout>
          <c:xMode val="edge"/>
          <c:yMode val="edge"/>
          <c:x val="0.86237581413434405"/>
          <c:y val="8.6122666049192095E-2"/>
          <c:w val="0.114476037717508"/>
          <c:h val="0.378789221211044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Bronze</c:v>
                </c:pt>
              </c:strCache>
            </c:strRef>
          </c:tx>
          <c:spPr>
            <a:solidFill>
              <a:schemeClr val="bg2">
                <a:lumMod val="50000"/>
              </a:schemeClr>
            </a:solidFill>
            <a:ln>
              <a:solidFill>
                <a:schemeClr val="tx1"/>
              </a:solidFill>
            </a:ln>
          </c:spPr>
          <c:invertIfNegative val="0"/>
          <c:dLbls>
            <c:dLbl>
              <c:idx val="0"/>
              <c:delete val="1"/>
            </c:dLbl>
            <c:dLbl>
              <c:idx val="1"/>
              <c:delete val="1"/>
            </c:dLbl>
            <c:txPr>
              <a:bodyPr/>
              <a:lstStyle/>
              <a:p>
                <a:pPr algn="ctr">
                  <a:defRPr lang="en-US" sz="105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Sheet1!$B$2:$B$7</c:f>
              <c:numCache>
                <c:formatCode>0%</c:formatCode>
                <c:ptCount val="6"/>
                <c:pt idx="0">
                  <c:v>0</c:v>
                </c:pt>
                <c:pt idx="1">
                  <c:v>0</c:v>
                </c:pt>
                <c:pt idx="2">
                  <c:v>0.02</c:v>
                </c:pt>
                <c:pt idx="3">
                  <c:v>0.11</c:v>
                </c:pt>
                <c:pt idx="4">
                  <c:v>0.39</c:v>
                </c:pt>
                <c:pt idx="5">
                  <c:v>0.47</c:v>
                </c:pt>
              </c:numCache>
            </c:numRef>
          </c:val>
        </c:ser>
        <c:ser>
          <c:idx val="1"/>
          <c:order val="1"/>
          <c:tx>
            <c:strRef>
              <c:f>Sheet1!$C$1</c:f>
              <c:strCache>
                <c:ptCount val="1"/>
                <c:pt idx="0">
                  <c:v>Silver</c:v>
                </c:pt>
              </c:strCache>
            </c:strRef>
          </c:tx>
          <c:spPr>
            <a:solidFill>
              <a:schemeClr val="bg1">
                <a:lumMod val="50000"/>
              </a:schemeClr>
            </a:solidFill>
            <a:ln>
              <a:solidFill>
                <a:schemeClr val="tx1"/>
              </a:solidFill>
            </a:ln>
          </c:spPr>
          <c:invertIfNegative val="0"/>
          <c:dLbls>
            <c:dLbl>
              <c:idx val="5"/>
              <c:delete val="1"/>
            </c:dLbl>
            <c:txPr>
              <a:bodyPr/>
              <a:lstStyle/>
              <a:p>
                <a:pPr algn="ctr">
                  <a:defRPr lang="en-US" sz="105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Sheet1!$C$2:$C$7</c:f>
              <c:numCache>
                <c:formatCode>0%</c:formatCode>
                <c:ptCount val="6"/>
                <c:pt idx="0">
                  <c:v>0.05</c:v>
                </c:pt>
                <c:pt idx="1">
                  <c:v>0.09</c:v>
                </c:pt>
                <c:pt idx="2">
                  <c:v>0.41</c:v>
                </c:pt>
                <c:pt idx="3">
                  <c:v>0.38</c:v>
                </c:pt>
                <c:pt idx="4">
                  <c:v>0.06</c:v>
                </c:pt>
                <c:pt idx="5">
                  <c:v>0.01</c:v>
                </c:pt>
              </c:numCache>
            </c:numRef>
          </c:val>
        </c:ser>
        <c:ser>
          <c:idx val="2"/>
          <c:order val="2"/>
          <c:tx>
            <c:strRef>
              <c:f>Sheet1!$D$1</c:f>
              <c:strCache>
                <c:ptCount val="1"/>
                <c:pt idx="0">
                  <c:v>Gold</c:v>
                </c:pt>
              </c:strCache>
            </c:strRef>
          </c:tx>
          <c:spPr>
            <a:solidFill>
              <a:schemeClr val="bg2">
                <a:lumMod val="60000"/>
                <a:lumOff val="40000"/>
              </a:schemeClr>
            </a:solidFill>
            <a:ln>
              <a:solidFill>
                <a:schemeClr val="tx1"/>
              </a:solidFill>
            </a:ln>
          </c:spPr>
          <c:invertIfNegative val="0"/>
          <c:dLbls>
            <c:dLbl>
              <c:idx val="3"/>
              <c:delete val="1"/>
            </c:dLbl>
            <c:dLbl>
              <c:idx val="4"/>
              <c:delete val="1"/>
            </c:dLbl>
            <c:dLbl>
              <c:idx val="5"/>
              <c:delete val="1"/>
            </c:dLbl>
            <c:txPr>
              <a:bodyPr/>
              <a:lstStyle/>
              <a:p>
                <a:pPr algn="ctr">
                  <a:defRPr lang="en-US" sz="105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Sheet1!$D$2:$D$7</c:f>
              <c:numCache>
                <c:formatCode>0%</c:formatCode>
                <c:ptCount val="6"/>
                <c:pt idx="0">
                  <c:v>0.42</c:v>
                </c:pt>
                <c:pt idx="1">
                  <c:v>0.45</c:v>
                </c:pt>
                <c:pt idx="2">
                  <c:v>0.11</c:v>
                </c:pt>
                <c:pt idx="3">
                  <c:v>0.02</c:v>
                </c:pt>
              </c:numCache>
            </c:numRef>
          </c:val>
        </c:ser>
        <c:ser>
          <c:idx val="3"/>
          <c:order val="3"/>
          <c:tx>
            <c:strRef>
              <c:f>Sheet1!$E$1</c:f>
              <c:strCache>
                <c:ptCount val="1"/>
                <c:pt idx="0">
                  <c:v>Platinum</c:v>
                </c:pt>
              </c:strCache>
            </c:strRef>
          </c:tx>
          <c:spPr>
            <a:solidFill>
              <a:schemeClr val="bg1">
                <a:lumMod val="85000"/>
              </a:schemeClr>
            </a:solidFill>
            <a:ln>
              <a:solidFill>
                <a:schemeClr val="tx1"/>
              </a:solidFill>
            </a:ln>
          </c:spPr>
          <c:invertIfNegative val="0"/>
          <c:dLbls>
            <c:dLbl>
              <c:idx val="2"/>
              <c:delete val="1"/>
            </c:dLbl>
            <c:dLbl>
              <c:idx val="3"/>
              <c:delete val="1"/>
            </c:dLbl>
            <c:dLbl>
              <c:idx val="4"/>
              <c:delete val="1"/>
            </c:dLbl>
            <c:dLbl>
              <c:idx val="5"/>
              <c:delete val="1"/>
            </c:dLbl>
            <c:txPr>
              <a:bodyPr/>
              <a:lstStyle/>
              <a:p>
                <a:pPr>
                  <a:defRPr sz="1050"/>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Sheet1!$E$2:$E$7</c:f>
              <c:numCache>
                <c:formatCode>0%</c:formatCode>
                <c:ptCount val="6"/>
                <c:pt idx="0">
                  <c:v>0.96</c:v>
                </c:pt>
                <c:pt idx="1">
                  <c:v>0.04</c:v>
                </c:pt>
              </c:numCache>
            </c:numRef>
          </c:val>
        </c:ser>
        <c:dLbls>
          <c:showLegendKey val="0"/>
          <c:showVal val="0"/>
          <c:showCatName val="0"/>
          <c:showSerName val="0"/>
          <c:showPercent val="0"/>
          <c:showBubbleSize val="0"/>
        </c:dLbls>
        <c:gapWidth val="150"/>
        <c:axId val="42284160"/>
        <c:axId val="42285696"/>
      </c:barChart>
      <c:catAx>
        <c:axId val="42284160"/>
        <c:scaling>
          <c:orientation val="minMax"/>
        </c:scaling>
        <c:delete val="0"/>
        <c:axPos val="b"/>
        <c:majorTickMark val="out"/>
        <c:minorTickMark val="none"/>
        <c:tickLblPos val="nextTo"/>
        <c:txPr>
          <a:bodyPr/>
          <a:lstStyle/>
          <a:p>
            <a:pPr>
              <a:defRPr sz="1200" b="1"/>
            </a:pPr>
            <a:endParaRPr lang="en-US"/>
          </a:p>
        </c:txPr>
        <c:crossAx val="42285696"/>
        <c:crosses val="autoZero"/>
        <c:auto val="1"/>
        <c:lblAlgn val="ctr"/>
        <c:lblOffset val="100"/>
        <c:noMultiLvlLbl val="0"/>
      </c:catAx>
      <c:valAx>
        <c:axId val="42285696"/>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42284160"/>
        <c:crosses val="autoZero"/>
        <c:crossBetween val="between"/>
      </c:valAx>
    </c:plotArea>
    <c:legend>
      <c:legendPos val="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5877077865266795E-2"/>
          <c:y val="4.9231732561666998E-2"/>
          <c:w val="0.91560440361621498"/>
          <c:h val="0.8500270550156949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0.32928179999999996</c:v>
                </c:pt>
                <c:pt idx="1">
                  <c:v>0.25622119999999998</c:v>
                </c:pt>
                <c:pt idx="2">
                  <c:v>0.21</c:v>
                </c:pt>
                <c:pt idx="3">
                  <c:v>0.21</c:v>
                </c:pt>
              </c:numCache>
            </c:numRef>
          </c:val>
        </c:ser>
        <c:dLbls>
          <c:showLegendKey val="0"/>
          <c:showVal val="0"/>
          <c:showCatName val="0"/>
          <c:showSerName val="0"/>
          <c:showPercent val="0"/>
          <c:showBubbleSize val="0"/>
        </c:dLbls>
        <c:gapWidth val="150"/>
        <c:axId val="139888896"/>
        <c:axId val="139894784"/>
      </c:barChart>
      <c:catAx>
        <c:axId val="139888896"/>
        <c:scaling>
          <c:orientation val="minMax"/>
        </c:scaling>
        <c:delete val="0"/>
        <c:axPos val="b"/>
        <c:majorTickMark val="out"/>
        <c:minorTickMark val="none"/>
        <c:tickLblPos val="nextTo"/>
        <c:txPr>
          <a:bodyPr/>
          <a:lstStyle/>
          <a:p>
            <a:pPr>
              <a:defRPr b="1"/>
            </a:pPr>
            <a:endParaRPr lang="en-US"/>
          </a:p>
        </c:txPr>
        <c:crossAx val="139894784"/>
        <c:crosses val="autoZero"/>
        <c:auto val="1"/>
        <c:lblAlgn val="ctr"/>
        <c:lblOffset val="100"/>
        <c:noMultiLvlLbl val="0"/>
      </c:catAx>
      <c:valAx>
        <c:axId val="139894784"/>
        <c:scaling>
          <c:orientation val="minMax"/>
        </c:scaling>
        <c:delete val="0"/>
        <c:axPos val="l"/>
        <c:numFmt formatCode="0%" sourceLinked="1"/>
        <c:majorTickMark val="out"/>
        <c:minorTickMark val="none"/>
        <c:tickLblPos val="nextTo"/>
        <c:crossAx val="1398888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accent1"/>
              </a:solidFill>
            </a:ln>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0.05</c:v>
                </c:pt>
                <c:pt idx="1">
                  <c:v>0.17</c:v>
                </c:pt>
                <c:pt idx="2">
                  <c:v>0.24</c:v>
                </c:pt>
                <c:pt idx="3">
                  <c:v>0.42</c:v>
                </c:pt>
              </c:numCache>
            </c:numRef>
          </c:val>
        </c:ser>
        <c:ser>
          <c:idx val="1"/>
          <c:order val="1"/>
          <c:tx>
            <c:strRef>
              <c:f>Sheet1!$C$1</c:f>
              <c:strCache>
                <c:ptCount val="1"/>
                <c:pt idx="0">
                  <c:v>&gt;10% - 20%</c:v>
                </c:pt>
              </c:strCache>
            </c:strRef>
          </c:tx>
          <c:spPr>
            <a:solidFill>
              <a:schemeClr val="accent2"/>
            </a:solidFill>
            <a:ln>
              <a:solidFill>
                <a:schemeClr val="accent1"/>
              </a:solidFill>
            </a:ln>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0.26</c:v>
                </c:pt>
                <c:pt idx="1">
                  <c:v>0.36</c:v>
                </c:pt>
                <c:pt idx="2">
                  <c:v>0.56000000000000005</c:v>
                </c:pt>
                <c:pt idx="3">
                  <c:v>0.26</c:v>
                </c:pt>
              </c:numCache>
            </c:numRef>
          </c:val>
        </c:ser>
        <c:ser>
          <c:idx val="2"/>
          <c:order val="2"/>
          <c:tx>
            <c:strRef>
              <c:f>Sheet1!$D$1</c:f>
              <c:strCache>
                <c:ptCount val="1"/>
                <c:pt idx="0">
                  <c:v>&gt;20% - 30%</c:v>
                </c:pt>
              </c:strCache>
            </c:strRef>
          </c:tx>
          <c:spPr>
            <a:solidFill>
              <a:schemeClr val="accent3"/>
            </a:solidFill>
            <a:ln>
              <a:solidFill>
                <a:schemeClr val="accent1"/>
              </a:solidFill>
            </a:ln>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0.17</c:v>
                </c:pt>
                <c:pt idx="1">
                  <c:v>0.3</c:v>
                </c:pt>
                <c:pt idx="2">
                  <c:v>0.13</c:v>
                </c:pt>
                <c:pt idx="3">
                  <c:v>0.16</c:v>
                </c:pt>
              </c:numCache>
            </c:numRef>
          </c:val>
        </c:ser>
        <c:ser>
          <c:idx val="3"/>
          <c:order val="3"/>
          <c:tx>
            <c:strRef>
              <c:f>Sheet1!$E$1</c:f>
              <c:strCache>
                <c:ptCount val="1"/>
                <c:pt idx="0">
                  <c:v>&gt;30% - 40%</c:v>
                </c:pt>
              </c:strCache>
            </c:strRef>
          </c:tx>
          <c:spPr>
            <a:solidFill>
              <a:schemeClr val="accent4"/>
            </a:solidFill>
            <a:ln>
              <a:solidFill>
                <a:schemeClr val="accent1"/>
              </a:solidFill>
            </a:ln>
          </c:spPr>
          <c:invertIfNegative val="0"/>
          <c:dLbls>
            <c:dLbl>
              <c:idx val="3"/>
              <c:delete val="1"/>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0.32</c:v>
                </c:pt>
                <c:pt idx="1">
                  <c:v>0.05</c:v>
                </c:pt>
                <c:pt idx="2">
                  <c:v>0.02</c:v>
                </c:pt>
                <c:pt idx="3">
                  <c:v>0</c:v>
                </c:pt>
              </c:numCache>
            </c:numRef>
          </c:val>
        </c:ser>
        <c:ser>
          <c:idx val="4"/>
          <c:order val="4"/>
          <c:tx>
            <c:strRef>
              <c:f>Sheet1!$F$1</c:f>
              <c:strCache>
                <c:ptCount val="1"/>
                <c:pt idx="0">
                  <c:v>&gt;40% - 50%</c:v>
                </c:pt>
              </c:strCache>
            </c:strRef>
          </c:tx>
          <c:spPr>
            <a:solidFill>
              <a:schemeClr val="accent5"/>
            </a:solidFill>
            <a:ln>
              <a:solidFill>
                <a:schemeClr val="accent1"/>
              </a:solidFill>
            </a:ln>
          </c:spPr>
          <c:invertIfNegative val="0"/>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0.18</c:v>
                </c:pt>
                <c:pt idx="1">
                  <c:v>0.12</c:v>
                </c:pt>
                <c:pt idx="2">
                  <c:v>0.05</c:v>
                </c:pt>
                <c:pt idx="3">
                  <c:v>0.16</c:v>
                </c:pt>
              </c:numCache>
            </c:numRef>
          </c:val>
        </c:ser>
        <c:ser>
          <c:idx val="5"/>
          <c:order val="5"/>
          <c:tx>
            <c:strRef>
              <c:f>Sheet1!$G$1</c:f>
              <c:strCache>
                <c:ptCount val="1"/>
                <c:pt idx="0">
                  <c:v>Over 50%</c:v>
                </c:pt>
              </c:strCache>
            </c:strRef>
          </c:tx>
          <c:spPr>
            <a:solidFill>
              <a:schemeClr val="accent6"/>
            </a:solidFill>
            <a:ln>
              <a:solidFill>
                <a:schemeClr val="accent1"/>
              </a:solidFill>
            </a:ln>
          </c:spPr>
          <c:invertIfNegative val="0"/>
          <c:dLbls>
            <c:dLbl>
              <c:idx val="1"/>
              <c:delete val="1"/>
            </c:dLbl>
            <c:dLbl>
              <c:idx val="2"/>
              <c:delete val="1"/>
            </c:dLbl>
            <c:dLbl>
              <c:idx val="3"/>
              <c:delete val="1"/>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0.01</c:v>
                </c:pt>
                <c:pt idx="1">
                  <c:v>0</c:v>
                </c:pt>
                <c:pt idx="2">
                  <c:v>0</c:v>
                </c:pt>
                <c:pt idx="3">
                  <c:v>0</c:v>
                </c:pt>
              </c:numCache>
            </c:numRef>
          </c:val>
        </c:ser>
        <c:dLbls>
          <c:showLegendKey val="0"/>
          <c:showVal val="0"/>
          <c:showCatName val="0"/>
          <c:showSerName val="0"/>
          <c:showPercent val="0"/>
          <c:showBubbleSize val="0"/>
        </c:dLbls>
        <c:gapWidth val="150"/>
        <c:overlap val="100"/>
        <c:axId val="140045696"/>
        <c:axId val="141436032"/>
      </c:barChart>
      <c:catAx>
        <c:axId val="140045696"/>
        <c:scaling>
          <c:orientation val="minMax"/>
        </c:scaling>
        <c:delete val="0"/>
        <c:axPos val="b"/>
        <c:majorTickMark val="out"/>
        <c:minorTickMark val="none"/>
        <c:tickLblPos val="nextTo"/>
        <c:txPr>
          <a:bodyPr/>
          <a:lstStyle/>
          <a:p>
            <a:pPr>
              <a:defRPr sz="1400" b="1"/>
            </a:pPr>
            <a:endParaRPr lang="en-US"/>
          </a:p>
        </c:txPr>
        <c:crossAx val="141436032"/>
        <c:crosses val="autoZero"/>
        <c:auto val="1"/>
        <c:lblAlgn val="ctr"/>
        <c:lblOffset val="100"/>
        <c:noMultiLvlLbl val="0"/>
      </c:catAx>
      <c:valAx>
        <c:axId val="141436032"/>
        <c:scaling>
          <c:orientation val="minMax"/>
        </c:scaling>
        <c:delete val="0"/>
        <c:axPos val="l"/>
        <c:numFmt formatCode="0%" sourceLinked="1"/>
        <c:majorTickMark val="out"/>
        <c:minorTickMark val="none"/>
        <c:tickLblPos val="nextTo"/>
        <c:crossAx val="140045696"/>
        <c:crosses val="autoZero"/>
        <c:crossBetween val="between"/>
      </c:valAx>
    </c:plotArea>
    <c:legend>
      <c:legendPos val="r"/>
      <c:layout>
        <c:manualLayout>
          <c:xMode val="edge"/>
          <c:yMode val="edge"/>
          <c:x val="0.86922693691066399"/>
          <c:y val="0.13663125394529299"/>
          <c:w val="0.119970593953534"/>
          <c:h val="0.378789221211044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0.34</c:v>
                </c:pt>
                <c:pt idx="1">
                  <c:v>0.11</c:v>
                </c:pt>
                <c:pt idx="2">
                  <c:v>0.04</c:v>
                </c:pt>
                <c:pt idx="3">
                  <c:v>0.01</c:v>
                </c:pt>
              </c:numCache>
            </c:numRef>
          </c:val>
        </c:ser>
        <c:ser>
          <c:idx val="1"/>
          <c:order val="1"/>
          <c:tx>
            <c:strRef>
              <c:f>Sheet1!$C$1</c:f>
              <c:strCache>
                <c:ptCount val="1"/>
                <c:pt idx="0">
                  <c:v>Copayment</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0.33</c:v>
                </c:pt>
                <c:pt idx="1">
                  <c:v>0.7</c:v>
                </c:pt>
                <c:pt idx="2">
                  <c:v>0.81</c:v>
                </c:pt>
                <c:pt idx="3">
                  <c:v>0.91</c:v>
                </c:pt>
              </c:numCache>
            </c:numRef>
          </c:val>
        </c:ser>
        <c:ser>
          <c:idx val="2"/>
          <c:order val="2"/>
          <c:tx>
            <c:strRef>
              <c:f>Sheet1!$D$1</c:f>
              <c:strCache>
                <c:ptCount val="1"/>
                <c:pt idx="0">
                  <c:v>Coinsurance</c:v>
                </c:pt>
              </c:strCache>
            </c:strRef>
          </c:tx>
          <c:spPr>
            <a:solidFill>
              <a:schemeClr val="accent3"/>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c:v>
                </c:pt>
                <c:pt idx="1">
                  <c:v>0.18</c:v>
                </c:pt>
                <c:pt idx="2">
                  <c:v>0.13</c:v>
                </c:pt>
                <c:pt idx="3">
                  <c:v>0.08</c:v>
                </c:pt>
              </c:numCache>
            </c:numRef>
          </c:val>
        </c:ser>
        <c:ser>
          <c:idx val="3"/>
          <c:order val="3"/>
          <c:tx>
            <c:strRef>
              <c:f>Sheet1!$E$1</c:f>
              <c:strCache>
                <c:ptCount val="1"/>
                <c:pt idx="0">
                  <c:v>Copay &amp; Coinsurance</c:v>
                </c:pt>
              </c:strCache>
            </c:strRef>
          </c:tx>
          <c:spPr>
            <a:solidFill>
              <a:schemeClr val="accent4"/>
            </a:solidFill>
            <a:ln>
              <a:solidFill>
                <a:schemeClr val="accent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0.03</c:v>
                </c:pt>
                <c:pt idx="1">
                  <c:v>0.02</c:v>
                </c:pt>
                <c:pt idx="2">
                  <c:v>0.02</c:v>
                </c:pt>
                <c:pt idx="3">
                  <c:v>0</c:v>
                </c:pt>
              </c:numCache>
            </c:numRef>
          </c:val>
        </c:ser>
        <c:dLbls>
          <c:showLegendKey val="0"/>
          <c:showVal val="0"/>
          <c:showCatName val="0"/>
          <c:showSerName val="0"/>
          <c:showPercent val="0"/>
          <c:showBubbleSize val="0"/>
        </c:dLbls>
        <c:gapWidth val="150"/>
        <c:overlap val="100"/>
        <c:axId val="141493760"/>
        <c:axId val="141495296"/>
      </c:barChart>
      <c:catAx>
        <c:axId val="141493760"/>
        <c:scaling>
          <c:orientation val="minMax"/>
        </c:scaling>
        <c:delete val="0"/>
        <c:axPos val="b"/>
        <c:majorTickMark val="out"/>
        <c:minorTickMark val="none"/>
        <c:tickLblPos val="nextTo"/>
        <c:txPr>
          <a:bodyPr/>
          <a:lstStyle/>
          <a:p>
            <a:pPr>
              <a:defRPr sz="1400" b="1"/>
            </a:pPr>
            <a:endParaRPr lang="en-US"/>
          </a:p>
        </c:txPr>
        <c:crossAx val="141495296"/>
        <c:crosses val="autoZero"/>
        <c:auto val="1"/>
        <c:lblAlgn val="ctr"/>
        <c:lblOffset val="100"/>
        <c:noMultiLvlLbl val="0"/>
      </c:catAx>
      <c:valAx>
        <c:axId val="141495296"/>
        <c:scaling>
          <c:orientation val="minMax"/>
        </c:scaling>
        <c:delete val="0"/>
        <c:axPos val="l"/>
        <c:numFmt formatCode="0%" sourceLinked="1"/>
        <c:majorTickMark val="out"/>
        <c:minorTickMark val="none"/>
        <c:tickLblPos val="nextTo"/>
        <c:crossAx val="141493760"/>
        <c:crosses val="autoZero"/>
        <c:crossBetween val="between"/>
      </c:valAx>
    </c:plotArea>
    <c:legend>
      <c:legendPos val="r"/>
      <c:layout>
        <c:manualLayout>
          <c:xMode val="edge"/>
          <c:yMode val="edge"/>
          <c:x val="0.736730582288325"/>
          <c:y val="0.138788363934924"/>
          <c:w val="0.25092373869932899"/>
          <c:h val="0.3660569032490990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65</c:v>
                </c:pt>
                <c:pt idx="1">
                  <c:v>56</c:v>
                </c:pt>
                <c:pt idx="2">
                  <c:v>44</c:v>
                </c:pt>
                <c:pt idx="3">
                  <c:v>29</c:v>
                </c:pt>
              </c:numCache>
            </c:numRef>
          </c:val>
        </c:ser>
        <c:dLbls>
          <c:showLegendKey val="0"/>
          <c:showVal val="0"/>
          <c:showCatName val="0"/>
          <c:showSerName val="0"/>
          <c:showPercent val="0"/>
          <c:showBubbleSize val="0"/>
        </c:dLbls>
        <c:gapWidth val="150"/>
        <c:axId val="141535872"/>
        <c:axId val="141537664"/>
      </c:barChart>
      <c:catAx>
        <c:axId val="141535872"/>
        <c:scaling>
          <c:orientation val="minMax"/>
        </c:scaling>
        <c:delete val="0"/>
        <c:axPos val="b"/>
        <c:majorTickMark val="out"/>
        <c:minorTickMark val="none"/>
        <c:tickLblPos val="nextTo"/>
        <c:txPr>
          <a:bodyPr/>
          <a:lstStyle/>
          <a:p>
            <a:pPr>
              <a:defRPr sz="1400" b="1"/>
            </a:pPr>
            <a:endParaRPr lang="en-US"/>
          </a:p>
        </c:txPr>
        <c:crossAx val="141537664"/>
        <c:crosses val="autoZero"/>
        <c:auto val="1"/>
        <c:lblAlgn val="ctr"/>
        <c:lblOffset val="100"/>
        <c:noMultiLvlLbl val="0"/>
      </c:catAx>
      <c:valAx>
        <c:axId val="141537664"/>
        <c:scaling>
          <c:orientation val="minMax"/>
        </c:scaling>
        <c:delete val="0"/>
        <c:axPos val="l"/>
        <c:numFmt formatCode="&quot;$&quot;#,##0" sourceLinked="1"/>
        <c:majorTickMark val="out"/>
        <c:minorTickMark val="none"/>
        <c:tickLblPos val="nextTo"/>
        <c:crossAx val="14153587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accent1"/>
              </a:solidFill>
            </a:ln>
          </c:spPr>
          <c:invertIfNegative val="0"/>
          <c:dLbls>
            <c:dLbl>
              <c:idx val="0"/>
              <c:delete val="1"/>
            </c:dLbl>
            <c:dLbl>
              <c:idx val="1"/>
              <c:delete val="1"/>
            </c:dLbl>
            <c:dLbl>
              <c:idx val="2"/>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c:v>
                </c:pt>
                <c:pt idx="2">
                  <c:v>0</c:v>
                </c:pt>
                <c:pt idx="3">
                  <c:v>0.03</c:v>
                </c:pt>
              </c:numCache>
            </c:numRef>
          </c:val>
        </c:ser>
        <c:ser>
          <c:idx val="1"/>
          <c:order val="1"/>
          <c:tx>
            <c:strRef>
              <c:f>Sheet1!$C$1</c:f>
              <c:strCache>
                <c:ptCount val="1"/>
                <c:pt idx="0">
                  <c:v>&gt;$10 - $25</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0.01</c:v>
                </c:pt>
                <c:pt idx="1">
                  <c:v>0.02</c:v>
                </c:pt>
                <c:pt idx="2">
                  <c:v>0.13</c:v>
                </c:pt>
                <c:pt idx="3">
                  <c:v>0.47</c:v>
                </c:pt>
              </c:numCache>
            </c:numRef>
          </c:val>
        </c:ser>
        <c:ser>
          <c:idx val="2"/>
          <c:order val="2"/>
          <c:tx>
            <c:strRef>
              <c:f>Sheet1!$D$1</c:f>
              <c:strCache>
                <c:ptCount val="1"/>
                <c:pt idx="0">
                  <c:v>&gt;$25 - $50</c:v>
                </c:pt>
              </c:strCache>
            </c:strRef>
          </c:tx>
          <c:spPr>
            <a:solidFill>
              <a:schemeClr val="accent3"/>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0.4</c:v>
                </c:pt>
                <c:pt idx="1">
                  <c:v>0.47</c:v>
                </c:pt>
                <c:pt idx="2">
                  <c:v>0.71</c:v>
                </c:pt>
                <c:pt idx="3">
                  <c:v>0.48</c:v>
                </c:pt>
              </c:numCache>
            </c:numRef>
          </c:val>
        </c:ser>
        <c:ser>
          <c:idx val="3"/>
          <c:order val="3"/>
          <c:tx>
            <c:strRef>
              <c:f>Sheet1!$E$1</c:f>
              <c:strCache>
                <c:ptCount val="1"/>
                <c:pt idx="0">
                  <c:v>&gt;$50 - $75</c:v>
                </c:pt>
              </c:strCache>
            </c:strRef>
          </c:tx>
          <c:spPr>
            <a:solidFill>
              <a:schemeClr val="accent4"/>
            </a:solidFill>
            <a:ln>
              <a:solidFill>
                <a:schemeClr val="accent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0.34</c:v>
                </c:pt>
                <c:pt idx="1">
                  <c:v>0.45</c:v>
                </c:pt>
                <c:pt idx="2">
                  <c:v>0.16</c:v>
                </c:pt>
                <c:pt idx="3">
                  <c:v>0.02</c:v>
                </c:pt>
              </c:numCache>
            </c:numRef>
          </c:val>
        </c:ser>
        <c:ser>
          <c:idx val="4"/>
          <c:order val="4"/>
          <c:tx>
            <c:strRef>
              <c:f>Sheet1!$F$1</c:f>
              <c:strCache>
                <c:ptCount val="1"/>
                <c:pt idx="0">
                  <c:v>&gt;$75 - $100</c:v>
                </c:pt>
              </c:strCache>
            </c:strRef>
          </c:tx>
          <c:spPr>
            <a:solidFill>
              <a:schemeClr val="accent5"/>
            </a:solidFill>
            <a:ln>
              <a:solidFill>
                <a:schemeClr val="accent1"/>
              </a:solidFill>
            </a:ln>
          </c:spPr>
          <c:invertIfNegative val="0"/>
          <c:dLbls>
            <c:dLbl>
              <c:idx val="2"/>
              <c:delete val="1"/>
            </c:dLbl>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0.2</c:v>
                </c:pt>
                <c:pt idx="1">
                  <c:v>0.05</c:v>
                </c:pt>
                <c:pt idx="2">
                  <c:v>0</c:v>
                </c:pt>
                <c:pt idx="3">
                  <c:v>0</c:v>
                </c:pt>
              </c:numCache>
            </c:numRef>
          </c:val>
        </c:ser>
        <c:ser>
          <c:idx val="5"/>
          <c:order val="5"/>
          <c:tx>
            <c:strRef>
              <c:f>Sheet1!$G$1</c:f>
              <c:strCache>
                <c:ptCount val="1"/>
                <c:pt idx="0">
                  <c:v>Over $100</c:v>
                </c:pt>
              </c:strCache>
            </c:strRef>
          </c:tx>
          <c:spPr>
            <a:solidFill>
              <a:schemeClr val="accent6"/>
            </a:solidFill>
            <a:ln>
              <a:solidFill>
                <a:schemeClr val="accent1"/>
              </a:solidFill>
            </a:ln>
          </c:spPr>
          <c:invertIfNegative val="0"/>
          <c:dLbls>
            <c:dLbl>
              <c:idx val="1"/>
              <c:delete val="1"/>
            </c:dLbl>
            <c:dLbl>
              <c:idx val="2"/>
              <c:delete val="1"/>
            </c:dLbl>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0.05</c:v>
                </c:pt>
                <c:pt idx="1">
                  <c:v>0</c:v>
                </c:pt>
                <c:pt idx="2">
                  <c:v>0</c:v>
                </c:pt>
                <c:pt idx="3">
                  <c:v>0</c:v>
                </c:pt>
              </c:numCache>
            </c:numRef>
          </c:val>
        </c:ser>
        <c:dLbls>
          <c:showLegendKey val="0"/>
          <c:showVal val="0"/>
          <c:showCatName val="0"/>
          <c:showSerName val="0"/>
          <c:showPercent val="0"/>
          <c:showBubbleSize val="0"/>
        </c:dLbls>
        <c:gapWidth val="150"/>
        <c:overlap val="100"/>
        <c:axId val="141638272"/>
        <c:axId val="141648256"/>
      </c:barChart>
      <c:catAx>
        <c:axId val="141638272"/>
        <c:scaling>
          <c:orientation val="minMax"/>
        </c:scaling>
        <c:delete val="0"/>
        <c:axPos val="b"/>
        <c:majorTickMark val="out"/>
        <c:minorTickMark val="none"/>
        <c:tickLblPos val="nextTo"/>
        <c:txPr>
          <a:bodyPr/>
          <a:lstStyle/>
          <a:p>
            <a:pPr>
              <a:defRPr sz="1400" b="1"/>
            </a:pPr>
            <a:endParaRPr lang="en-US"/>
          </a:p>
        </c:txPr>
        <c:crossAx val="141648256"/>
        <c:crosses val="autoZero"/>
        <c:auto val="1"/>
        <c:lblAlgn val="ctr"/>
        <c:lblOffset val="100"/>
        <c:noMultiLvlLbl val="0"/>
      </c:catAx>
      <c:valAx>
        <c:axId val="141648256"/>
        <c:scaling>
          <c:orientation val="minMax"/>
        </c:scaling>
        <c:delete val="0"/>
        <c:axPos val="l"/>
        <c:numFmt formatCode="0%" sourceLinked="1"/>
        <c:majorTickMark val="out"/>
        <c:minorTickMark val="none"/>
        <c:tickLblPos val="nextTo"/>
        <c:crossAx val="141638272"/>
        <c:crosses val="autoZero"/>
        <c:crossBetween val="between"/>
      </c:valAx>
    </c:plotArea>
    <c:legend>
      <c:legendPos val="r"/>
      <c:layout>
        <c:manualLayout>
          <c:xMode val="edge"/>
          <c:yMode val="edge"/>
          <c:x val="0.86908829104695196"/>
          <c:y val="0.13663125394529299"/>
          <c:w val="0.121652449693788"/>
          <c:h val="0.378789221211044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85000"/>
              </a:schemeClr>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0.33696199999999998</c:v>
                </c:pt>
                <c:pt idx="1">
                  <c:v>0.25583329999999999</c:v>
                </c:pt>
                <c:pt idx="2">
                  <c:v>0.19</c:v>
                </c:pt>
                <c:pt idx="3">
                  <c:v>0.18596489999999999</c:v>
                </c:pt>
              </c:numCache>
            </c:numRef>
          </c:val>
        </c:ser>
        <c:dLbls>
          <c:showLegendKey val="0"/>
          <c:showVal val="0"/>
          <c:showCatName val="0"/>
          <c:showSerName val="0"/>
          <c:showPercent val="0"/>
          <c:showBubbleSize val="0"/>
        </c:dLbls>
        <c:gapWidth val="150"/>
        <c:axId val="141686656"/>
        <c:axId val="141688192"/>
      </c:barChart>
      <c:catAx>
        <c:axId val="141686656"/>
        <c:scaling>
          <c:orientation val="minMax"/>
        </c:scaling>
        <c:delete val="0"/>
        <c:axPos val="b"/>
        <c:majorTickMark val="out"/>
        <c:minorTickMark val="none"/>
        <c:tickLblPos val="nextTo"/>
        <c:txPr>
          <a:bodyPr/>
          <a:lstStyle/>
          <a:p>
            <a:pPr>
              <a:defRPr sz="1400" b="1"/>
            </a:pPr>
            <a:endParaRPr lang="en-US"/>
          </a:p>
        </c:txPr>
        <c:crossAx val="141688192"/>
        <c:crosses val="autoZero"/>
        <c:auto val="1"/>
        <c:lblAlgn val="ctr"/>
        <c:lblOffset val="100"/>
        <c:noMultiLvlLbl val="0"/>
      </c:catAx>
      <c:valAx>
        <c:axId val="141688192"/>
        <c:scaling>
          <c:orientation val="minMax"/>
        </c:scaling>
        <c:delete val="0"/>
        <c:axPos val="l"/>
        <c:numFmt formatCode="0%" sourceLinked="1"/>
        <c:majorTickMark val="out"/>
        <c:minorTickMark val="none"/>
        <c:tickLblPos val="nextTo"/>
        <c:crossAx val="1416866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0.05</c:v>
                </c:pt>
                <c:pt idx="1">
                  <c:v>0.16</c:v>
                </c:pt>
                <c:pt idx="2">
                  <c:v>0.28000000000000003</c:v>
                </c:pt>
                <c:pt idx="3">
                  <c:v>0.52</c:v>
                </c:pt>
              </c:numCache>
            </c:numRef>
          </c:val>
        </c:ser>
        <c:ser>
          <c:idx val="1"/>
          <c:order val="1"/>
          <c:tx>
            <c:strRef>
              <c:f>Sheet1!$C$1</c:f>
              <c:strCache>
                <c:ptCount val="1"/>
                <c:pt idx="0">
                  <c:v>&gt;10% - 20%</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0.25</c:v>
                </c:pt>
                <c:pt idx="1">
                  <c:v>0.34</c:v>
                </c:pt>
                <c:pt idx="2">
                  <c:v>0.56000000000000005</c:v>
                </c:pt>
                <c:pt idx="3">
                  <c:v>0.22</c:v>
                </c:pt>
              </c:numCache>
            </c:numRef>
          </c:val>
        </c:ser>
        <c:ser>
          <c:idx val="2"/>
          <c:order val="2"/>
          <c:tx>
            <c:strRef>
              <c:f>Sheet1!$D$1</c:f>
              <c:strCache>
                <c:ptCount val="1"/>
                <c:pt idx="0">
                  <c:v>&gt;20% - 30%</c:v>
                </c:pt>
              </c:strCache>
            </c:strRef>
          </c:tx>
          <c:spPr>
            <a:solidFill>
              <a:schemeClr val="accent3"/>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0.18</c:v>
                </c:pt>
                <c:pt idx="1">
                  <c:v>0.31</c:v>
                </c:pt>
                <c:pt idx="2">
                  <c:v>0.11</c:v>
                </c:pt>
                <c:pt idx="3">
                  <c:v>0.13</c:v>
                </c:pt>
              </c:numCache>
            </c:numRef>
          </c:val>
        </c:ser>
        <c:ser>
          <c:idx val="3"/>
          <c:order val="3"/>
          <c:tx>
            <c:strRef>
              <c:f>Sheet1!$E$1</c:f>
              <c:strCache>
                <c:ptCount val="1"/>
                <c:pt idx="0">
                  <c:v>&gt;30% - 40%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0.31</c:v>
                </c:pt>
                <c:pt idx="1">
                  <c:v>0.06</c:v>
                </c:pt>
                <c:pt idx="2">
                  <c:v>0.02</c:v>
                </c:pt>
                <c:pt idx="3">
                  <c:v>0</c:v>
                </c:pt>
              </c:numCache>
            </c:numRef>
          </c:val>
        </c:ser>
        <c:ser>
          <c:idx val="4"/>
          <c:order val="4"/>
          <c:tx>
            <c:strRef>
              <c:f>Sheet1!$F$1</c:f>
              <c:strCache>
                <c:ptCount val="1"/>
                <c:pt idx="0">
                  <c:v>&gt;40% - 50%</c:v>
                </c:pt>
              </c:strCache>
            </c:strRef>
          </c:tx>
          <c:spPr>
            <a:solidFill>
              <a:schemeClr val="accent5"/>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0.2</c:v>
                </c:pt>
                <c:pt idx="1">
                  <c:v>0.14000000000000001</c:v>
                </c:pt>
                <c:pt idx="2">
                  <c:v>0.04</c:v>
                </c:pt>
                <c:pt idx="3">
                  <c:v>0.13</c:v>
                </c:pt>
              </c:numCache>
            </c:numRef>
          </c:val>
        </c:ser>
        <c:ser>
          <c:idx val="5"/>
          <c:order val="5"/>
          <c:tx>
            <c:strRef>
              <c:f>Sheet1!$G$1</c:f>
              <c:strCache>
                <c:ptCount val="1"/>
                <c:pt idx="0">
                  <c:v>Over 50%</c:v>
                </c:pt>
              </c:strCache>
            </c:strRef>
          </c:tx>
          <c:spPr>
            <a:solidFill>
              <a:schemeClr val="accent6"/>
            </a:solidFill>
            <a:ln>
              <a:solidFill>
                <a:schemeClr val="tx1"/>
              </a:solidFill>
            </a:ln>
          </c:spPr>
          <c:invertIfNegative val="0"/>
          <c:dLbls>
            <c:dLbl>
              <c:idx val="1"/>
              <c:delete val="1"/>
            </c:dLbl>
            <c:dLbl>
              <c:idx val="2"/>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0.01</c:v>
                </c:pt>
                <c:pt idx="1">
                  <c:v>0</c:v>
                </c:pt>
                <c:pt idx="2">
                  <c:v>0</c:v>
                </c:pt>
                <c:pt idx="3">
                  <c:v>0</c:v>
                </c:pt>
              </c:numCache>
            </c:numRef>
          </c:val>
        </c:ser>
        <c:dLbls>
          <c:showLegendKey val="0"/>
          <c:showVal val="0"/>
          <c:showCatName val="0"/>
          <c:showSerName val="0"/>
          <c:showPercent val="0"/>
          <c:showBubbleSize val="0"/>
        </c:dLbls>
        <c:gapWidth val="150"/>
        <c:overlap val="100"/>
        <c:axId val="141863936"/>
        <c:axId val="141869824"/>
      </c:barChart>
      <c:catAx>
        <c:axId val="141863936"/>
        <c:scaling>
          <c:orientation val="minMax"/>
        </c:scaling>
        <c:delete val="0"/>
        <c:axPos val="b"/>
        <c:majorTickMark val="out"/>
        <c:minorTickMark val="none"/>
        <c:tickLblPos val="nextTo"/>
        <c:txPr>
          <a:bodyPr/>
          <a:lstStyle/>
          <a:p>
            <a:pPr>
              <a:defRPr sz="1400" b="1"/>
            </a:pPr>
            <a:endParaRPr lang="en-US"/>
          </a:p>
        </c:txPr>
        <c:crossAx val="141869824"/>
        <c:crosses val="autoZero"/>
        <c:auto val="1"/>
        <c:lblAlgn val="ctr"/>
        <c:lblOffset val="100"/>
        <c:noMultiLvlLbl val="0"/>
      </c:catAx>
      <c:valAx>
        <c:axId val="141869824"/>
        <c:scaling>
          <c:orientation val="minMax"/>
        </c:scaling>
        <c:delete val="0"/>
        <c:axPos val="l"/>
        <c:numFmt formatCode="0%" sourceLinked="1"/>
        <c:majorTickMark val="out"/>
        <c:minorTickMark val="none"/>
        <c:tickLblPos val="nextTo"/>
        <c:crossAx val="141863936"/>
        <c:crosses val="autoZero"/>
        <c:crossBetween val="between"/>
      </c:valAx>
    </c:plotArea>
    <c:legend>
      <c:legendPos val="r"/>
      <c:layout>
        <c:manualLayout>
          <c:xMode val="edge"/>
          <c:yMode val="edge"/>
          <c:x val="0.86151088752794802"/>
          <c:y val="0.119795057979926"/>
          <c:w val="0.119970593953534"/>
          <c:h val="0.378789221211044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accent1"/>
              </a:solidFill>
            </a:ln>
          </c:spPr>
          <c:invertIfNegative val="0"/>
          <c:dLbls>
            <c:dLbl>
              <c:idx val="0"/>
              <c:delete val="1"/>
            </c:dLbl>
            <c:dLbl>
              <c:idx val="1"/>
              <c:delete val="1"/>
            </c:dLbl>
            <c:txPr>
              <a:bodyPr/>
              <a:lstStyle/>
              <a:p>
                <a:pPr algn="ctr">
                  <a:defRPr lang="en-US" sz="105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0.28999999999999998</c:v>
                </c:pt>
                <c:pt idx="1">
                  <c:v>0.08</c:v>
                </c:pt>
                <c:pt idx="2">
                  <c:v>0.05</c:v>
                </c:pt>
                <c:pt idx="3">
                  <c:v>0.01</c:v>
                </c:pt>
              </c:numCache>
            </c:numRef>
          </c:val>
        </c:ser>
        <c:ser>
          <c:idx val="1"/>
          <c:order val="1"/>
          <c:tx>
            <c:strRef>
              <c:f>Sheet1!$C$1</c:f>
              <c:strCache>
                <c:ptCount val="1"/>
                <c:pt idx="0">
                  <c:v>Copayment</c:v>
                </c:pt>
              </c:strCache>
            </c:strRef>
          </c:tx>
          <c:spPr>
            <a:solidFill>
              <a:schemeClr val="accent2"/>
            </a:solidFill>
            <a:ln>
              <a:solidFill>
                <a:schemeClr val="tx1"/>
              </a:solidFill>
            </a:ln>
          </c:spPr>
          <c:invertIfNegative val="0"/>
          <c:dLbls>
            <c:dLbl>
              <c:idx val="3"/>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0.21</c:v>
                </c:pt>
                <c:pt idx="1">
                  <c:v>0.46</c:v>
                </c:pt>
                <c:pt idx="2">
                  <c:v>0.48</c:v>
                </c:pt>
                <c:pt idx="3">
                  <c:v>0.37</c:v>
                </c:pt>
              </c:numCache>
            </c:numRef>
          </c:val>
        </c:ser>
        <c:ser>
          <c:idx val="2"/>
          <c:order val="2"/>
          <c:tx>
            <c:strRef>
              <c:f>Sheet1!$D$1</c:f>
              <c:strCache>
                <c:ptCount val="1"/>
                <c:pt idx="0">
                  <c:v>Coinsurance</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0.38</c:v>
                </c:pt>
                <c:pt idx="1">
                  <c:v>0.28000000000000003</c:v>
                </c:pt>
                <c:pt idx="2">
                  <c:v>0.25</c:v>
                </c:pt>
                <c:pt idx="3">
                  <c:v>0.34</c:v>
                </c:pt>
              </c:numCache>
            </c:numRef>
          </c:val>
        </c:ser>
        <c:ser>
          <c:idx val="3"/>
          <c:order val="3"/>
          <c:tx>
            <c:strRef>
              <c:f>Sheet1!$E$1</c:f>
              <c:strCache>
                <c:ptCount val="1"/>
                <c:pt idx="0">
                  <c:v>Copayment &amp; Coinsurance</c:v>
                </c:pt>
              </c:strCache>
            </c:strRef>
          </c:tx>
          <c:spPr>
            <a:solidFill>
              <a:schemeClr val="accent5"/>
            </a:solidFill>
            <a:ln>
              <a:solidFill>
                <a:schemeClr val="tx1"/>
              </a:solidFill>
            </a:ln>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txPr>
              <a:bodyPr/>
              <a:lstStyle/>
              <a:p>
                <a:pPr>
                  <a:defRPr sz="1050"/>
                </a:pPr>
                <a:endParaRPr lang="en-US"/>
              </a:p>
            </c:txPr>
            <c:showLegendKey val="0"/>
            <c:showVal val="0"/>
            <c:showCatName val="0"/>
            <c:showSerName val="0"/>
            <c:showPercent val="0"/>
            <c:showBubbleSize val="0"/>
          </c:dLbls>
          <c:cat>
            <c:strRef>
              <c:f>Sheet1!$A$2:$A$5</c:f>
              <c:strCache>
                <c:ptCount val="4"/>
                <c:pt idx="0">
                  <c:v>Bronze</c:v>
                </c:pt>
                <c:pt idx="1">
                  <c:v>Silver</c:v>
                </c:pt>
                <c:pt idx="2">
                  <c:v>Gold</c:v>
                </c:pt>
                <c:pt idx="3">
                  <c:v>Platinum</c:v>
                </c:pt>
              </c:strCache>
            </c:strRef>
          </c:cat>
          <c:val>
            <c:numRef>
              <c:f>Sheet1!$E$2:$E$5</c:f>
              <c:numCache>
                <c:formatCode>0%</c:formatCode>
                <c:ptCount val="4"/>
                <c:pt idx="0">
                  <c:v>0.12</c:v>
                </c:pt>
                <c:pt idx="1">
                  <c:v>0.18</c:v>
                </c:pt>
                <c:pt idx="2">
                  <c:v>0.22</c:v>
                </c:pt>
                <c:pt idx="3">
                  <c:v>0.28000000000000003</c:v>
                </c:pt>
              </c:numCache>
            </c:numRef>
          </c:val>
        </c:ser>
        <c:dLbls>
          <c:showLegendKey val="0"/>
          <c:showVal val="0"/>
          <c:showCatName val="0"/>
          <c:showSerName val="0"/>
          <c:showPercent val="0"/>
          <c:showBubbleSize val="0"/>
        </c:dLbls>
        <c:gapWidth val="150"/>
        <c:overlap val="100"/>
        <c:axId val="141811712"/>
        <c:axId val="141813248"/>
      </c:barChart>
      <c:catAx>
        <c:axId val="141811712"/>
        <c:scaling>
          <c:orientation val="minMax"/>
        </c:scaling>
        <c:delete val="0"/>
        <c:axPos val="b"/>
        <c:majorTickMark val="out"/>
        <c:minorTickMark val="none"/>
        <c:tickLblPos val="nextTo"/>
        <c:txPr>
          <a:bodyPr/>
          <a:lstStyle/>
          <a:p>
            <a:pPr>
              <a:defRPr sz="1400" b="1"/>
            </a:pPr>
            <a:endParaRPr lang="en-US"/>
          </a:p>
        </c:txPr>
        <c:crossAx val="141813248"/>
        <c:crosses val="autoZero"/>
        <c:auto val="1"/>
        <c:lblAlgn val="ctr"/>
        <c:lblOffset val="100"/>
        <c:noMultiLvlLbl val="0"/>
      </c:catAx>
      <c:valAx>
        <c:axId val="141813248"/>
        <c:scaling>
          <c:orientation val="minMax"/>
        </c:scaling>
        <c:delete val="0"/>
        <c:axPos val="l"/>
        <c:numFmt formatCode="0%" sourceLinked="1"/>
        <c:majorTickMark val="out"/>
        <c:minorTickMark val="none"/>
        <c:tickLblPos val="nextTo"/>
        <c:txPr>
          <a:bodyPr/>
          <a:lstStyle/>
          <a:p>
            <a:pPr>
              <a:defRPr sz="1200"/>
            </a:pPr>
            <a:endParaRPr lang="en-US"/>
          </a:p>
        </c:txPr>
        <c:crossAx val="141811712"/>
        <c:crosses val="autoZero"/>
        <c:crossBetween val="between"/>
      </c:valAx>
    </c:plotArea>
    <c:legend>
      <c:legendPos val="r"/>
      <c:layout>
        <c:manualLayout>
          <c:xMode val="edge"/>
          <c:yMode val="edge"/>
          <c:x val="0.74972149314669001"/>
          <c:y val="0.101551647682493"/>
          <c:w val="0.2154328478062055"/>
          <c:h val="0.23013444873499847"/>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No Charge</c:v>
                </c:pt>
              </c:strCache>
            </c:strRef>
          </c:tx>
          <c:spPr>
            <a:solidFill>
              <a:schemeClr val="accent1"/>
            </a:solidFill>
            <a:ln>
              <a:solidFill>
                <a:schemeClr val="tx1"/>
              </a:solidFill>
            </a:ln>
          </c:spPr>
          <c:invertIfNegative val="0"/>
          <c:dLbls>
            <c:dLbl>
              <c:idx val="0"/>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0.17</c:v>
                </c:pt>
                <c:pt idx="2">
                  <c:v>0.2</c:v>
                </c:pt>
                <c:pt idx="3">
                  <c:v>0.02</c:v>
                </c:pt>
              </c:numCache>
            </c:numRef>
          </c:val>
        </c:ser>
        <c:ser>
          <c:idx val="1"/>
          <c:order val="1"/>
          <c:tx>
            <c:strRef>
              <c:f>Sheet1!$C$1</c:f>
              <c:strCache>
                <c:ptCount val="1"/>
                <c:pt idx="0">
                  <c:v>Copayment</c:v>
                </c:pt>
              </c:strCache>
            </c:strRef>
          </c:tx>
          <c:spPr>
            <a:solidFill>
              <a:schemeClr val="accent2"/>
            </a:solidFill>
            <a:ln>
              <a:solidFill>
                <a:schemeClr val="accent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0.98</c:v>
                </c:pt>
                <c:pt idx="1">
                  <c:v>0.82</c:v>
                </c:pt>
                <c:pt idx="2">
                  <c:v>0.78</c:v>
                </c:pt>
                <c:pt idx="3">
                  <c:v>0.97</c:v>
                </c:pt>
              </c:numCache>
            </c:numRef>
          </c:val>
        </c:ser>
        <c:ser>
          <c:idx val="2"/>
          <c:order val="2"/>
          <c:tx>
            <c:strRef>
              <c:f>Sheet1!$D$1</c:f>
              <c:strCache>
                <c:ptCount val="1"/>
                <c:pt idx="0">
                  <c:v>Coinsurance</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0.02</c:v>
                </c:pt>
                <c:pt idx="1">
                  <c:v>0.01</c:v>
                </c:pt>
                <c:pt idx="2">
                  <c:v>0.01</c:v>
                </c:pt>
                <c:pt idx="3">
                  <c:v>0.01</c:v>
                </c:pt>
              </c:numCache>
            </c:numRef>
          </c:val>
        </c:ser>
        <c:dLbls>
          <c:showLegendKey val="0"/>
          <c:showVal val="0"/>
          <c:showCatName val="0"/>
          <c:showSerName val="0"/>
          <c:showPercent val="0"/>
          <c:showBubbleSize val="0"/>
        </c:dLbls>
        <c:gapWidth val="150"/>
        <c:overlap val="100"/>
        <c:axId val="131147648"/>
        <c:axId val="131149184"/>
      </c:barChart>
      <c:catAx>
        <c:axId val="131147648"/>
        <c:scaling>
          <c:orientation val="minMax"/>
        </c:scaling>
        <c:delete val="0"/>
        <c:axPos val="b"/>
        <c:majorTickMark val="out"/>
        <c:minorTickMark val="none"/>
        <c:tickLblPos val="nextTo"/>
        <c:txPr>
          <a:bodyPr/>
          <a:lstStyle/>
          <a:p>
            <a:pPr>
              <a:defRPr sz="1400" b="1"/>
            </a:pPr>
            <a:endParaRPr lang="en-US"/>
          </a:p>
        </c:txPr>
        <c:crossAx val="131149184"/>
        <c:crosses val="autoZero"/>
        <c:auto val="1"/>
        <c:lblAlgn val="ctr"/>
        <c:lblOffset val="100"/>
        <c:noMultiLvlLbl val="0"/>
      </c:catAx>
      <c:valAx>
        <c:axId val="131149184"/>
        <c:scaling>
          <c:orientation val="minMax"/>
        </c:scaling>
        <c:delete val="0"/>
        <c:axPos val="l"/>
        <c:numFmt formatCode="0%" sourceLinked="1"/>
        <c:majorTickMark val="out"/>
        <c:minorTickMark val="none"/>
        <c:tickLblPos val="nextTo"/>
        <c:crossAx val="131147648"/>
        <c:crosses val="autoZero"/>
        <c:crossBetween val="between"/>
      </c:valAx>
    </c:plotArea>
    <c:legend>
      <c:legendPos val="r"/>
      <c:layout>
        <c:manualLayout>
          <c:xMode val="edge"/>
          <c:yMode val="edge"/>
          <c:x val="0.87284855418713692"/>
          <c:y val="0.10222995636508737"/>
          <c:w val="0.11290643156784891"/>
          <c:h val="0.17260083655124886"/>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19</c:v>
                </c:pt>
                <c:pt idx="1">
                  <c:v>13</c:v>
                </c:pt>
                <c:pt idx="2">
                  <c:v>10</c:v>
                </c:pt>
                <c:pt idx="3">
                  <c:v>8</c:v>
                </c:pt>
              </c:numCache>
            </c:numRef>
          </c:val>
        </c:ser>
        <c:dLbls>
          <c:showLegendKey val="0"/>
          <c:showVal val="0"/>
          <c:showCatName val="0"/>
          <c:showSerName val="0"/>
          <c:showPercent val="0"/>
          <c:showBubbleSize val="0"/>
        </c:dLbls>
        <c:gapWidth val="150"/>
        <c:axId val="130878464"/>
        <c:axId val="130888448"/>
      </c:barChart>
      <c:catAx>
        <c:axId val="130878464"/>
        <c:scaling>
          <c:orientation val="minMax"/>
        </c:scaling>
        <c:delete val="0"/>
        <c:axPos val="b"/>
        <c:majorTickMark val="out"/>
        <c:minorTickMark val="none"/>
        <c:tickLblPos val="nextTo"/>
        <c:txPr>
          <a:bodyPr/>
          <a:lstStyle/>
          <a:p>
            <a:pPr>
              <a:defRPr sz="1400" b="1"/>
            </a:pPr>
            <a:endParaRPr lang="en-US"/>
          </a:p>
        </c:txPr>
        <c:crossAx val="130888448"/>
        <c:crosses val="autoZero"/>
        <c:auto val="1"/>
        <c:lblAlgn val="ctr"/>
        <c:lblOffset val="100"/>
        <c:noMultiLvlLbl val="0"/>
      </c:catAx>
      <c:valAx>
        <c:axId val="130888448"/>
        <c:scaling>
          <c:orientation val="minMax"/>
        </c:scaling>
        <c:delete val="0"/>
        <c:axPos val="l"/>
        <c:numFmt formatCode="&quot;$&quot;#,##0" sourceLinked="1"/>
        <c:majorTickMark val="out"/>
        <c:minorTickMark val="none"/>
        <c:tickLblPos val="nextTo"/>
        <c:crossAx val="1308784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50000"/>
              </a:schemeClr>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Sheet1!$A$1:$F$1</c:f>
              <c:strCache>
                <c:ptCount val="6"/>
                <c:pt idx="0">
                  <c:v>$2000 or less</c:v>
                </c:pt>
                <c:pt idx="1">
                  <c:v>&gt;$2000 -$2500</c:v>
                </c:pt>
                <c:pt idx="2">
                  <c:v>&gt;$2500 - $4000</c:v>
                </c:pt>
                <c:pt idx="3">
                  <c:v>&gt;$4000 - $5000</c:v>
                </c:pt>
                <c:pt idx="4">
                  <c:v>&gt;$5000 - $6000</c:v>
                </c:pt>
                <c:pt idx="5">
                  <c:v>Over $6000</c:v>
                </c:pt>
              </c:strCache>
            </c:strRef>
          </c:cat>
          <c:val>
            <c:numRef>
              <c:f>Sheet1!$A$2:$F$2</c:f>
              <c:numCache>
                <c:formatCode>0%</c:formatCode>
                <c:ptCount val="6"/>
                <c:pt idx="0">
                  <c:v>0</c:v>
                </c:pt>
                <c:pt idx="1">
                  <c:v>0.02</c:v>
                </c:pt>
                <c:pt idx="2">
                  <c:v>0.11</c:v>
                </c:pt>
                <c:pt idx="3">
                  <c:v>0.3</c:v>
                </c:pt>
                <c:pt idx="4">
                  <c:v>0.34</c:v>
                </c:pt>
                <c:pt idx="5">
                  <c:v>0.22</c:v>
                </c:pt>
              </c:numCache>
            </c:numRef>
          </c:val>
        </c:ser>
        <c:dLbls>
          <c:showLegendKey val="0"/>
          <c:showVal val="0"/>
          <c:showCatName val="0"/>
          <c:showSerName val="0"/>
          <c:showPercent val="0"/>
          <c:showBubbleSize val="0"/>
        </c:dLbls>
        <c:gapWidth val="150"/>
        <c:axId val="42044800"/>
        <c:axId val="42050688"/>
      </c:barChart>
      <c:catAx>
        <c:axId val="42044800"/>
        <c:scaling>
          <c:orientation val="minMax"/>
        </c:scaling>
        <c:delete val="0"/>
        <c:axPos val="b"/>
        <c:numFmt formatCode="General" sourceLinked="1"/>
        <c:majorTickMark val="out"/>
        <c:minorTickMark val="none"/>
        <c:tickLblPos val="nextTo"/>
        <c:txPr>
          <a:bodyPr/>
          <a:lstStyle/>
          <a:p>
            <a:pPr>
              <a:defRPr sz="1200" b="1"/>
            </a:pPr>
            <a:endParaRPr lang="en-US"/>
          </a:p>
        </c:txPr>
        <c:crossAx val="42050688"/>
        <c:crosses val="autoZero"/>
        <c:auto val="1"/>
        <c:lblAlgn val="ctr"/>
        <c:lblOffset val="100"/>
        <c:noMultiLvlLbl val="0"/>
      </c:catAx>
      <c:valAx>
        <c:axId val="42050688"/>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42044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$5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0.05</c:v>
                </c:pt>
                <c:pt idx="1">
                  <c:v>0.11</c:v>
                </c:pt>
                <c:pt idx="2">
                  <c:v>0.15</c:v>
                </c:pt>
                <c:pt idx="3">
                  <c:v>0.33</c:v>
                </c:pt>
              </c:numCache>
            </c:numRef>
          </c:val>
        </c:ser>
        <c:ser>
          <c:idx val="1"/>
          <c:order val="1"/>
          <c:tx>
            <c:strRef>
              <c:f>Sheet1!$C$1</c:f>
              <c:strCache>
                <c:ptCount val="1"/>
                <c:pt idx="0">
                  <c:v>&gt;$5 = $10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0.11</c:v>
                </c:pt>
                <c:pt idx="1">
                  <c:v>0.34</c:v>
                </c:pt>
                <c:pt idx="2">
                  <c:v>0.55000000000000004</c:v>
                </c:pt>
                <c:pt idx="3">
                  <c:v>0.67</c:v>
                </c:pt>
              </c:numCache>
            </c:numRef>
          </c:val>
        </c:ser>
        <c:ser>
          <c:idx val="2"/>
          <c:order val="2"/>
          <c:tx>
            <c:strRef>
              <c:f>Sheet1!$D$1</c:f>
              <c:strCache>
                <c:ptCount val="1"/>
                <c:pt idx="0">
                  <c:v>&gt;$10 - $15</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0.22</c:v>
                </c:pt>
                <c:pt idx="1">
                  <c:v>0.37</c:v>
                </c:pt>
                <c:pt idx="2">
                  <c:v>0.24</c:v>
                </c:pt>
                <c:pt idx="3">
                  <c:v>0.01</c:v>
                </c:pt>
              </c:numCache>
            </c:numRef>
          </c:val>
        </c:ser>
        <c:ser>
          <c:idx val="3"/>
          <c:order val="3"/>
          <c:tx>
            <c:strRef>
              <c:f>Sheet1!$E$1</c:f>
              <c:strCache>
                <c:ptCount val="1"/>
                <c:pt idx="0">
                  <c:v>&gt;$15 - $20</c:v>
                </c:pt>
              </c:strCache>
            </c:strRef>
          </c:tx>
          <c:spPr>
            <a:solidFill>
              <a:schemeClr val="accent4"/>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0.26</c:v>
                </c:pt>
                <c:pt idx="1">
                  <c:v>0.15</c:v>
                </c:pt>
                <c:pt idx="2">
                  <c:v>0.06</c:v>
                </c:pt>
                <c:pt idx="3">
                  <c:v>0</c:v>
                </c:pt>
              </c:numCache>
            </c:numRef>
          </c:val>
        </c:ser>
        <c:ser>
          <c:idx val="4"/>
          <c:order val="4"/>
          <c:tx>
            <c:strRef>
              <c:f>Sheet1!$F$1</c:f>
              <c:strCache>
                <c:ptCount val="1"/>
                <c:pt idx="0">
                  <c:v>&gt;$20 - $25</c:v>
                </c:pt>
              </c:strCache>
            </c:strRef>
          </c:tx>
          <c:spPr>
            <a:solidFill>
              <a:schemeClr val="accent5"/>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0.25</c:v>
                </c:pt>
                <c:pt idx="1">
                  <c:v>0.03</c:v>
                </c:pt>
                <c:pt idx="2">
                  <c:v>0</c:v>
                </c:pt>
                <c:pt idx="3">
                  <c:v>0</c:v>
                </c:pt>
              </c:numCache>
            </c:numRef>
          </c:val>
        </c:ser>
        <c:ser>
          <c:idx val="5"/>
          <c:order val="5"/>
          <c:tx>
            <c:strRef>
              <c:f>Sheet1!$G$1</c:f>
              <c:strCache>
                <c:ptCount val="1"/>
                <c:pt idx="0">
                  <c:v>Over $25</c:v>
                </c:pt>
              </c:strCache>
            </c:strRef>
          </c:tx>
          <c:spPr>
            <a:solidFill>
              <a:schemeClr val="accent6"/>
            </a:solidFill>
            <a:ln>
              <a:solidFill>
                <a:schemeClr val="tx1"/>
              </a:solidFill>
            </a:ln>
          </c:spPr>
          <c:invertIfNegative val="0"/>
          <c:dLbls>
            <c:dLbl>
              <c:idx val="2"/>
              <c:delete val="1"/>
            </c:dLbl>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0.11</c:v>
                </c:pt>
                <c:pt idx="1">
                  <c:v>0.01</c:v>
                </c:pt>
                <c:pt idx="2">
                  <c:v>0</c:v>
                </c:pt>
                <c:pt idx="3">
                  <c:v>0</c:v>
                </c:pt>
              </c:numCache>
            </c:numRef>
          </c:val>
        </c:ser>
        <c:dLbls>
          <c:showLegendKey val="0"/>
          <c:showVal val="0"/>
          <c:showCatName val="0"/>
          <c:showSerName val="0"/>
          <c:showPercent val="0"/>
          <c:showBubbleSize val="0"/>
        </c:dLbls>
        <c:gapWidth val="150"/>
        <c:overlap val="100"/>
        <c:axId val="131042304"/>
        <c:axId val="131064576"/>
      </c:barChart>
      <c:catAx>
        <c:axId val="131042304"/>
        <c:scaling>
          <c:orientation val="minMax"/>
        </c:scaling>
        <c:delete val="0"/>
        <c:axPos val="b"/>
        <c:majorTickMark val="out"/>
        <c:minorTickMark val="none"/>
        <c:tickLblPos val="nextTo"/>
        <c:txPr>
          <a:bodyPr/>
          <a:lstStyle/>
          <a:p>
            <a:pPr>
              <a:defRPr sz="1400" b="1"/>
            </a:pPr>
            <a:endParaRPr lang="en-US"/>
          </a:p>
        </c:txPr>
        <c:crossAx val="131064576"/>
        <c:crosses val="autoZero"/>
        <c:auto val="1"/>
        <c:lblAlgn val="ctr"/>
        <c:lblOffset val="100"/>
        <c:noMultiLvlLbl val="0"/>
      </c:catAx>
      <c:valAx>
        <c:axId val="131064576"/>
        <c:scaling>
          <c:orientation val="minMax"/>
        </c:scaling>
        <c:delete val="0"/>
        <c:axPos val="l"/>
        <c:numFmt formatCode="0%" sourceLinked="1"/>
        <c:majorTickMark val="out"/>
        <c:minorTickMark val="none"/>
        <c:tickLblPos val="nextTo"/>
        <c:crossAx val="13104230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85000"/>
              </a:schemeClr>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c:v>
                </c:pt>
                <c:pt idx="1">
                  <c:v>0.28999999999999998</c:v>
                </c:pt>
                <c:pt idx="2">
                  <c:v>0.23</c:v>
                </c:pt>
                <c:pt idx="3">
                  <c:v>0.26</c:v>
                </c:pt>
              </c:numCache>
            </c:numRef>
          </c:val>
        </c:ser>
        <c:dLbls>
          <c:showLegendKey val="0"/>
          <c:showVal val="0"/>
          <c:showCatName val="0"/>
          <c:showSerName val="0"/>
          <c:showPercent val="0"/>
          <c:showBubbleSize val="0"/>
        </c:dLbls>
        <c:gapWidth val="150"/>
        <c:axId val="131222144"/>
        <c:axId val="131223936"/>
      </c:barChart>
      <c:catAx>
        <c:axId val="131222144"/>
        <c:scaling>
          <c:orientation val="minMax"/>
        </c:scaling>
        <c:delete val="0"/>
        <c:axPos val="b"/>
        <c:majorTickMark val="out"/>
        <c:minorTickMark val="none"/>
        <c:tickLblPos val="nextTo"/>
        <c:txPr>
          <a:bodyPr/>
          <a:lstStyle/>
          <a:p>
            <a:pPr>
              <a:defRPr sz="1400" b="1"/>
            </a:pPr>
            <a:endParaRPr lang="en-US"/>
          </a:p>
        </c:txPr>
        <c:crossAx val="131223936"/>
        <c:crosses val="autoZero"/>
        <c:auto val="1"/>
        <c:lblAlgn val="ctr"/>
        <c:lblOffset val="100"/>
        <c:noMultiLvlLbl val="0"/>
      </c:catAx>
      <c:valAx>
        <c:axId val="131223936"/>
        <c:scaling>
          <c:orientation val="minMax"/>
        </c:scaling>
        <c:delete val="0"/>
        <c:axPos val="l"/>
        <c:numFmt formatCode="0%" sourceLinked="1"/>
        <c:majorTickMark val="out"/>
        <c:minorTickMark val="none"/>
        <c:tickLblPos val="nextTo"/>
        <c:txPr>
          <a:bodyPr/>
          <a:lstStyle/>
          <a:p>
            <a:pPr>
              <a:defRPr sz="1200"/>
            </a:pPr>
            <a:endParaRPr lang="en-US"/>
          </a:p>
        </c:txPr>
        <c:crossAx val="131222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0.13</c:v>
                </c:pt>
                <c:pt idx="1">
                  <c:v>0.17</c:v>
                </c:pt>
                <c:pt idx="2">
                  <c:v>0.38</c:v>
                </c:pt>
                <c:pt idx="3">
                  <c:v>0.2</c:v>
                </c:pt>
              </c:numCache>
            </c:numRef>
          </c:val>
        </c:ser>
        <c:ser>
          <c:idx val="1"/>
          <c:order val="1"/>
          <c:tx>
            <c:strRef>
              <c:f>Sheet1!$C$1</c:f>
              <c:strCache>
                <c:ptCount val="1"/>
                <c:pt idx="0">
                  <c:v>&gt;10% - 20%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0.19</c:v>
                </c:pt>
                <c:pt idx="1">
                  <c:v>0.34</c:v>
                </c:pt>
                <c:pt idx="2">
                  <c:v>0.2</c:v>
                </c:pt>
                <c:pt idx="3">
                  <c:v>0.1</c:v>
                </c:pt>
              </c:numCache>
            </c:numRef>
          </c:val>
        </c:ser>
        <c:ser>
          <c:idx val="2"/>
          <c:order val="2"/>
          <c:tx>
            <c:strRef>
              <c:f>Sheet1!$D$1</c:f>
              <c:strCache>
                <c:ptCount val="1"/>
                <c:pt idx="0">
                  <c:v>&gt;20% - 30%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0.37</c:v>
                </c:pt>
                <c:pt idx="1">
                  <c:v>0.2</c:v>
                </c:pt>
                <c:pt idx="2">
                  <c:v>0.23</c:v>
                </c:pt>
                <c:pt idx="3">
                  <c:v>0.5</c:v>
                </c:pt>
              </c:numCache>
            </c:numRef>
          </c:val>
        </c:ser>
        <c:ser>
          <c:idx val="3"/>
          <c:order val="3"/>
          <c:tx>
            <c:strRef>
              <c:f>Sheet1!$E$1</c:f>
              <c:strCache>
                <c:ptCount val="1"/>
                <c:pt idx="0">
                  <c:v>&gt;30% - &gt;50%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7.0000000000000007E-2</c:v>
                </c:pt>
                <c:pt idx="1">
                  <c:v>0.04</c:v>
                </c:pt>
                <c:pt idx="2">
                  <c:v>0.05</c:v>
                </c:pt>
                <c:pt idx="3">
                  <c:v>0</c:v>
                </c:pt>
              </c:numCache>
            </c:numRef>
          </c:val>
        </c:ser>
        <c:ser>
          <c:idx val="4"/>
          <c:order val="4"/>
          <c:tx>
            <c:strRef>
              <c:f>Sheet1!$F$1</c:f>
              <c:strCache>
                <c:ptCount val="1"/>
                <c:pt idx="0">
                  <c:v>40% or more</c:v>
                </c:pt>
              </c:strCache>
            </c:strRef>
          </c:tx>
          <c:spPr>
            <a:solidFill>
              <a:schemeClr val="accent5"/>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0.24</c:v>
                </c:pt>
                <c:pt idx="1">
                  <c:v>0.25</c:v>
                </c:pt>
                <c:pt idx="2">
                  <c:v>0.15</c:v>
                </c:pt>
                <c:pt idx="3">
                  <c:v>0.2</c:v>
                </c:pt>
              </c:numCache>
            </c:numRef>
          </c:val>
        </c:ser>
        <c:dLbls>
          <c:showLegendKey val="0"/>
          <c:showVal val="0"/>
          <c:showCatName val="0"/>
          <c:showSerName val="0"/>
          <c:showPercent val="0"/>
          <c:showBubbleSize val="0"/>
        </c:dLbls>
        <c:gapWidth val="150"/>
        <c:overlap val="100"/>
        <c:axId val="45848064"/>
        <c:axId val="45849600"/>
      </c:barChart>
      <c:catAx>
        <c:axId val="45848064"/>
        <c:scaling>
          <c:orientation val="minMax"/>
        </c:scaling>
        <c:delete val="0"/>
        <c:axPos val="b"/>
        <c:majorTickMark val="out"/>
        <c:minorTickMark val="none"/>
        <c:tickLblPos val="nextTo"/>
        <c:txPr>
          <a:bodyPr/>
          <a:lstStyle/>
          <a:p>
            <a:pPr>
              <a:defRPr sz="1400" b="1"/>
            </a:pPr>
            <a:endParaRPr lang="en-US"/>
          </a:p>
        </c:txPr>
        <c:crossAx val="45849600"/>
        <c:crosses val="autoZero"/>
        <c:auto val="1"/>
        <c:lblAlgn val="ctr"/>
        <c:lblOffset val="100"/>
        <c:noMultiLvlLbl val="0"/>
      </c:catAx>
      <c:valAx>
        <c:axId val="45849600"/>
        <c:scaling>
          <c:orientation val="minMax"/>
        </c:scaling>
        <c:delete val="0"/>
        <c:axPos val="l"/>
        <c:numFmt formatCode="0%" sourceLinked="1"/>
        <c:majorTickMark val="out"/>
        <c:minorTickMark val="none"/>
        <c:tickLblPos val="nextTo"/>
        <c:crossAx val="4584806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accent1"/>
              </a:solidFill>
            </a:ln>
          </c:spPr>
          <c:invertIfNegative val="0"/>
          <c:dLbls>
            <c:dLbl>
              <c:idx val="3"/>
              <c:delete val="1"/>
            </c:dLbl>
            <c:txPr>
              <a:bodyPr/>
              <a:lstStyle/>
              <a:p>
                <a:pPr algn="ctr">
                  <a:defRPr lang="en-US" sz="105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0.36</c:v>
                </c:pt>
                <c:pt idx="1">
                  <c:v>0.17</c:v>
                </c:pt>
                <c:pt idx="2">
                  <c:v>0.08</c:v>
                </c:pt>
                <c:pt idx="3">
                  <c:v>0</c:v>
                </c:pt>
              </c:numCache>
            </c:numRef>
          </c:val>
        </c:ser>
        <c:ser>
          <c:idx val="1"/>
          <c:order val="1"/>
          <c:tx>
            <c:strRef>
              <c:f>Sheet1!$C$1</c:f>
              <c:strCache>
                <c:ptCount val="1"/>
                <c:pt idx="0">
                  <c:v>Copayment</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0.26</c:v>
                </c:pt>
                <c:pt idx="1">
                  <c:v>0.57999999999999996</c:v>
                </c:pt>
                <c:pt idx="2">
                  <c:v>0.69</c:v>
                </c:pt>
                <c:pt idx="3">
                  <c:v>0.91</c:v>
                </c:pt>
              </c:numCache>
            </c:numRef>
          </c:val>
        </c:ser>
        <c:ser>
          <c:idx val="2"/>
          <c:order val="2"/>
          <c:tx>
            <c:strRef>
              <c:f>Sheet1!$D$1</c:f>
              <c:strCache>
                <c:ptCount val="1"/>
                <c:pt idx="0">
                  <c:v>Coinsurance</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0.38</c:v>
                </c:pt>
                <c:pt idx="1">
                  <c:v>0.26</c:v>
                </c:pt>
                <c:pt idx="2">
                  <c:v>0.23</c:v>
                </c:pt>
                <c:pt idx="3">
                  <c:v>0.09</c:v>
                </c:pt>
              </c:numCache>
            </c:numRef>
          </c:val>
        </c:ser>
        <c:dLbls>
          <c:showLegendKey val="0"/>
          <c:showVal val="0"/>
          <c:showCatName val="0"/>
          <c:showSerName val="0"/>
          <c:showPercent val="0"/>
          <c:showBubbleSize val="0"/>
        </c:dLbls>
        <c:gapWidth val="150"/>
        <c:overlap val="100"/>
        <c:axId val="46156032"/>
        <c:axId val="46182400"/>
      </c:barChart>
      <c:catAx>
        <c:axId val="46156032"/>
        <c:scaling>
          <c:orientation val="minMax"/>
        </c:scaling>
        <c:delete val="0"/>
        <c:axPos val="b"/>
        <c:majorTickMark val="out"/>
        <c:minorTickMark val="none"/>
        <c:tickLblPos val="nextTo"/>
        <c:txPr>
          <a:bodyPr/>
          <a:lstStyle/>
          <a:p>
            <a:pPr>
              <a:defRPr sz="1400" b="1"/>
            </a:pPr>
            <a:endParaRPr lang="en-US"/>
          </a:p>
        </c:txPr>
        <c:crossAx val="46182400"/>
        <c:crosses val="autoZero"/>
        <c:auto val="1"/>
        <c:lblAlgn val="ctr"/>
        <c:lblOffset val="100"/>
        <c:noMultiLvlLbl val="0"/>
      </c:catAx>
      <c:valAx>
        <c:axId val="46182400"/>
        <c:scaling>
          <c:orientation val="minMax"/>
        </c:scaling>
        <c:delete val="0"/>
        <c:axPos val="l"/>
        <c:numFmt formatCode="0%" sourceLinked="1"/>
        <c:majorTickMark val="out"/>
        <c:minorTickMark val="none"/>
        <c:tickLblPos val="nextTo"/>
        <c:crossAx val="4615603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Copayment</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0.81</c:v>
                </c:pt>
                <c:pt idx="1">
                  <c:v>0.94</c:v>
                </c:pt>
                <c:pt idx="2">
                  <c:v>0.93</c:v>
                </c:pt>
                <c:pt idx="3">
                  <c:v>0.99</c:v>
                </c:pt>
              </c:numCache>
            </c:numRef>
          </c:val>
        </c:ser>
        <c:ser>
          <c:idx val="1"/>
          <c:order val="1"/>
          <c:tx>
            <c:strRef>
              <c:f>Sheet1!$C$1</c:f>
              <c:strCache>
                <c:ptCount val="1"/>
                <c:pt idx="0">
                  <c:v>Coinsurance</c:v>
                </c:pt>
              </c:strCache>
            </c:strRef>
          </c:tx>
          <c:spPr>
            <a:solidFill>
              <a:schemeClr val="accent5"/>
            </a:solidFill>
            <a:ln>
              <a:solidFill>
                <a:schemeClr val="tx1"/>
              </a:solidFill>
            </a:ln>
          </c:spPr>
          <c:invertIfNegative val="0"/>
          <c:dLbls>
            <c:dLbl>
              <c:idx val="3"/>
              <c:layout>
                <c:manualLayout>
                  <c:x val="2.8248587570620432E-3"/>
                  <c:y val="1.6836195965366927E-2"/>
                </c:manualLayout>
              </c:layout>
              <c:spPr/>
              <c:txPr>
                <a:bodyPr/>
                <a:lstStyle/>
                <a:p>
                  <a:pPr>
                    <a:defRPr sz="1050">
                      <a:solidFill>
                        <a:schemeClr val="bg1"/>
                      </a:solidFill>
                    </a:defRPr>
                  </a:pPr>
                  <a:endParaRPr lang="en-US"/>
                </a:p>
              </c:txPr>
              <c:showLegendKey val="0"/>
              <c:showVal val="1"/>
              <c:showCatName val="0"/>
              <c:showSerName val="0"/>
              <c:showPercent val="0"/>
              <c:showBubbleSize val="0"/>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0.19</c:v>
                </c:pt>
                <c:pt idx="1">
                  <c:v>0.06</c:v>
                </c:pt>
                <c:pt idx="2">
                  <c:v>7.0000000000000007E-2</c:v>
                </c:pt>
                <c:pt idx="3">
                  <c:v>0.01</c:v>
                </c:pt>
              </c:numCache>
            </c:numRef>
          </c:val>
        </c:ser>
        <c:dLbls>
          <c:showLegendKey val="0"/>
          <c:showVal val="0"/>
          <c:showCatName val="0"/>
          <c:showSerName val="0"/>
          <c:showPercent val="0"/>
          <c:showBubbleSize val="0"/>
        </c:dLbls>
        <c:gapWidth val="150"/>
        <c:overlap val="100"/>
        <c:axId val="46509440"/>
        <c:axId val="46511232"/>
      </c:barChart>
      <c:catAx>
        <c:axId val="46509440"/>
        <c:scaling>
          <c:orientation val="minMax"/>
        </c:scaling>
        <c:delete val="0"/>
        <c:axPos val="b"/>
        <c:majorTickMark val="out"/>
        <c:minorTickMark val="none"/>
        <c:tickLblPos val="nextTo"/>
        <c:txPr>
          <a:bodyPr/>
          <a:lstStyle/>
          <a:p>
            <a:pPr>
              <a:defRPr sz="1400" b="1"/>
            </a:pPr>
            <a:endParaRPr lang="en-US"/>
          </a:p>
        </c:txPr>
        <c:crossAx val="46511232"/>
        <c:crosses val="autoZero"/>
        <c:auto val="1"/>
        <c:lblAlgn val="ctr"/>
        <c:lblOffset val="100"/>
        <c:noMultiLvlLbl val="0"/>
      </c:catAx>
      <c:valAx>
        <c:axId val="46511232"/>
        <c:scaling>
          <c:orientation val="minMax"/>
        </c:scaling>
        <c:delete val="0"/>
        <c:axPos val="l"/>
        <c:numFmt formatCode="0%" sourceLinked="1"/>
        <c:majorTickMark val="out"/>
        <c:minorTickMark val="none"/>
        <c:tickLblPos val="nextTo"/>
        <c:crossAx val="46509440"/>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20000"/>
                  <a:lumOff val="80000"/>
                </a:schemeClr>
              </a:solidFill>
              <a:ln>
                <a:solidFill>
                  <a:schemeClr val="tx1"/>
                </a:solidFill>
              </a:ln>
            </c:spPr>
          </c:dPt>
          <c:dPt>
            <c:idx val="3"/>
            <c:invertIfNegative val="0"/>
            <c:bubble3D val="0"/>
            <c:spPr>
              <a:solidFill>
                <a:schemeClr val="bg1">
                  <a:lumMod val="7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_("$"* #,##0_);_("$"* \(#,##0\);_("$"* "-"??_);_(@_)</c:formatCode>
                <c:ptCount val="4"/>
                <c:pt idx="0">
                  <c:v>63</c:v>
                </c:pt>
                <c:pt idx="1">
                  <c:v>47</c:v>
                </c:pt>
                <c:pt idx="2">
                  <c:v>37</c:v>
                </c:pt>
                <c:pt idx="3">
                  <c:v>28</c:v>
                </c:pt>
              </c:numCache>
            </c:numRef>
          </c:val>
        </c:ser>
        <c:dLbls>
          <c:showLegendKey val="0"/>
          <c:showVal val="0"/>
          <c:showCatName val="0"/>
          <c:showSerName val="0"/>
          <c:showPercent val="0"/>
          <c:showBubbleSize val="0"/>
        </c:dLbls>
        <c:gapWidth val="150"/>
        <c:axId val="45900544"/>
        <c:axId val="45902080"/>
      </c:barChart>
      <c:catAx>
        <c:axId val="45900544"/>
        <c:scaling>
          <c:orientation val="minMax"/>
        </c:scaling>
        <c:delete val="0"/>
        <c:axPos val="b"/>
        <c:majorTickMark val="out"/>
        <c:minorTickMark val="none"/>
        <c:tickLblPos val="nextTo"/>
        <c:txPr>
          <a:bodyPr/>
          <a:lstStyle/>
          <a:p>
            <a:pPr>
              <a:defRPr sz="1400" b="1"/>
            </a:pPr>
            <a:endParaRPr lang="en-US"/>
          </a:p>
        </c:txPr>
        <c:crossAx val="45902080"/>
        <c:crosses val="autoZero"/>
        <c:auto val="1"/>
        <c:lblAlgn val="ctr"/>
        <c:lblOffset val="100"/>
        <c:noMultiLvlLbl val="0"/>
      </c:catAx>
      <c:valAx>
        <c:axId val="45902080"/>
        <c:scaling>
          <c:orientation val="minMax"/>
        </c:scaling>
        <c:delete val="0"/>
        <c:axPos val="l"/>
        <c:numFmt formatCode="_(&quot;$&quot;* #,##0_);_(&quot;$&quot;* \(#,##0\);_(&quot;$&quot;* &quot;-&quot;??_);_(@_)" sourceLinked="1"/>
        <c:majorTickMark val="out"/>
        <c:minorTickMark val="none"/>
        <c:tickLblPos val="nextTo"/>
        <c:crossAx val="459005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20% or less</c:v>
                </c:pt>
              </c:strCache>
            </c:strRef>
          </c:tx>
          <c:spPr>
            <a:solidFill>
              <a:schemeClr val="accent1"/>
            </a:solidFill>
            <a:ln>
              <a:solidFill>
                <a:schemeClr val="tx1"/>
              </a:solidFill>
            </a:ln>
          </c:spPr>
          <c:invertIfNegative val="0"/>
          <c:dLbls>
            <c:dLbl>
              <c:idx val="0"/>
              <c:delete val="1"/>
            </c:dLbl>
            <c:dLbl>
              <c:idx val="1"/>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c:v>
                </c:pt>
                <c:pt idx="2">
                  <c:v>7.0000000000000007E-2</c:v>
                </c:pt>
                <c:pt idx="3">
                  <c:v>0.25</c:v>
                </c:pt>
              </c:numCache>
            </c:numRef>
          </c:val>
        </c:ser>
        <c:ser>
          <c:idx val="1"/>
          <c:order val="1"/>
          <c:tx>
            <c:strRef>
              <c:f>Sheet1!$C$1</c:f>
              <c:strCache>
                <c:ptCount val="1"/>
                <c:pt idx="0">
                  <c:v>&gt;$20 - $30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0.02</c:v>
                </c:pt>
                <c:pt idx="1">
                  <c:v>0.05</c:v>
                </c:pt>
                <c:pt idx="2">
                  <c:v>0.27</c:v>
                </c:pt>
                <c:pt idx="3">
                  <c:v>0.56999999999999995</c:v>
                </c:pt>
              </c:numCache>
            </c:numRef>
          </c:val>
        </c:ser>
        <c:ser>
          <c:idx val="2"/>
          <c:order val="2"/>
          <c:tx>
            <c:strRef>
              <c:f>Sheet1!$D$1</c:f>
              <c:strCache>
                <c:ptCount val="1"/>
                <c:pt idx="0">
                  <c:v>&gt;$30 - $40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0.06</c:v>
                </c:pt>
                <c:pt idx="1">
                  <c:v>0.24</c:v>
                </c:pt>
                <c:pt idx="2">
                  <c:v>0.48</c:v>
                </c:pt>
                <c:pt idx="3">
                  <c:v>0.13</c:v>
                </c:pt>
              </c:numCache>
            </c:numRef>
          </c:val>
        </c:ser>
        <c:ser>
          <c:idx val="3"/>
          <c:order val="3"/>
          <c:tx>
            <c:strRef>
              <c:f>Sheet1!$E$1</c:f>
              <c:strCache>
                <c:ptCount val="1"/>
                <c:pt idx="0">
                  <c:v>&gt;$40 - $50</c:v>
                </c:pt>
              </c:strCache>
            </c:strRef>
          </c:tx>
          <c:spPr>
            <a:solidFill>
              <a:schemeClr val="accent4"/>
            </a:solidFill>
            <a:ln>
              <a:solidFill>
                <a:schemeClr val="tx1"/>
              </a:solidFill>
            </a:ln>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txPr>
              <a:bodyPr/>
              <a:lstStyle/>
              <a:p>
                <a:pPr>
                  <a:defRPr sz="1050"/>
                </a:pPr>
                <a:endParaRPr lang="en-US"/>
              </a:p>
            </c:txPr>
            <c:showLegendKey val="0"/>
            <c:showVal val="0"/>
            <c:showCatName val="0"/>
            <c:showSerName val="0"/>
            <c:showPercent val="0"/>
            <c:showBubbleSize val="0"/>
          </c:dLbls>
          <c:cat>
            <c:strRef>
              <c:f>Sheet1!$A$2:$A$5</c:f>
              <c:strCache>
                <c:ptCount val="4"/>
                <c:pt idx="0">
                  <c:v>Bronze</c:v>
                </c:pt>
                <c:pt idx="1">
                  <c:v>Silver</c:v>
                </c:pt>
                <c:pt idx="2">
                  <c:v>Gold</c:v>
                </c:pt>
                <c:pt idx="3">
                  <c:v>Platinum</c:v>
                </c:pt>
              </c:strCache>
            </c:strRef>
          </c:cat>
          <c:val>
            <c:numRef>
              <c:f>Sheet1!$E$2:$E$5</c:f>
              <c:numCache>
                <c:formatCode>0%</c:formatCode>
                <c:ptCount val="4"/>
                <c:pt idx="0">
                  <c:v>0.47</c:v>
                </c:pt>
                <c:pt idx="1">
                  <c:v>0.57999999999999996</c:v>
                </c:pt>
                <c:pt idx="2">
                  <c:v>0.13</c:v>
                </c:pt>
                <c:pt idx="3">
                  <c:v>0.04</c:v>
                </c:pt>
              </c:numCache>
            </c:numRef>
          </c:val>
        </c:ser>
        <c:ser>
          <c:idx val="4"/>
          <c:order val="4"/>
          <c:tx>
            <c:strRef>
              <c:f>Sheet1!$F$1</c:f>
              <c:strCache>
                <c:ptCount val="1"/>
                <c:pt idx="0">
                  <c:v>&gt;$50 - $60</c:v>
                </c:pt>
              </c:strCache>
            </c:strRef>
          </c:tx>
          <c:spPr>
            <a:solidFill>
              <a:schemeClr val="accent5"/>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0.06</c:v>
                </c:pt>
                <c:pt idx="1">
                  <c:v>0.09</c:v>
                </c:pt>
                <c:pt idx="2">
                  <c:v>0.04</c:v>
                </c:pt>
                <c:pt idx="3">
                  <c:v>0</c:v>
                </c:pt>
              </c:numCache>
            </c:numRef>
          </c:val>
        </c:ser>
        <c:ser>
          <c:idx val="5"/>
          <c:order val="5"/>
          <c:tx>
            <c:strRef>
              <c:f>Sheet1!$G$1</c:f>
              <c:strCache>
                <c:ptCount val="1"/>
                <c:pt idx="0">
                  <c:v>Over $60</c:v>
                </c:pt>
              </c:strCache>
            </c:strRef>
          </c:tx>
          <c:spPr>
            <a:solidFill>
              <a:schemeClr val="accent6"/>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Sheet1!$G$2:$G$5</c:f>
              <c:numCache>
                <c:formatCode>0%</c:formatCode>
                <c:ptCount val="4"/>
                <c:pt idx="0">
                  <c:v>0.39</c:v>
                </c:pt>
                <c:pt idx="1">
                  <c:v>0.03</c:v>
                </c:pt>
                <c:pt idx="2">
                  <c:v>0.02</c:v>
                </c:pt>
                <c:pt idx="3">
                  <c:v>0</c:v>
                </c:pt>
              </c:numCache>
            </c:numRef>
          </c:val>
        </c:ser>
        <c:dLbls>
          <c:showLegendKey val="0"/>
          <c:showVal val="0"/>
          <c:showCatName val="0"/>
          <c:showSerName val="0"/>
          <c:showPercent val="0"/>
          <c:showBubbleSize val="0"/>
        </c:dLbls>
        <c:gapWidth val="150"/>
        <c:overlap val="100"/>
        <c:axId val="46023424"/>
        <c:axId val="46024960"/>
      </c:barChart>
      <c:catAx>
        <c:axId val="46023424"/>
        <c:scaling>
          <c:orientation val="minMax"/>
        </c:scaling>
        <c:delete val="0"/>
        <c:axPos val="b"/>
        <c:majorTickMark val="out"/>
        <c:minorTickMark val="none"/>
        <c:tickLblPos val="nextTo"/>
        <c:txPr>
          <a:bodyPr/>
          <a:lstStyle/>
          <a:p>
            <a:pPr>
              <a:defRPr sz="1400" b="1"/>
            </a:pPr>
            <a:endParaRPr lang="en-US"/>
          </a:p>
        </c:txPr>
        <c:crossAx val="46024960"/>
        <c:crosses val="autoZero"/>
        <c:auto val="1"/>
        <c:lblAlgn val="ctr"/>
        <c:lblOffset val="100"/>
        <c:noMultiLvlLbl val="0"/>
      </c:catAx>
      <c:valAx>
        <c:axId val="46024960"/>
        <c:scaling>
          <c:orientation val="minMax"/>
        </c:scaling>
        <c:delete val="0"/>
        <c:axPos val="l"/>
        <c:numFmt formatCode="0%" sourceLinked="1"/>
        <c:majorTickMark val="out"/>
        <c:minorTickMark val="none"/>
        <c:tickLblPos val="nextTo"/>
        <c:crossAx val="4602342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0.32</c:v>
                </c:pt>
                <c:pt idx="1">
                  <c:v>0.3</c:v>
                </c:pt>
                <c:pt idx="2">
                  <c:v>0.27</c:v>
                </c:pt>
                <c:pt idx="3">
                  <c:v>0.27</c:v>
                </c:pt>
              </c:numCache>
            </c:numRef>
          </c:val>
        </c:ser>
        <c:dLbls>
          <c:showLegendKey val="0"/>
          <c:showVal val="0"/>
          <c:showCatName val="0"/>
          <c:showSerName val="0"/>
          <c:showPercent val="0"/>
          <c:showBubbleSize val="0"/>
        </c:dLbls>
        <c:gapWidth val="150"/>
        <c:axId val="46064384"/>
        <c:axId val="46065920"/>
      </c:barChart>
      <c:catAx>
        <c:axId val="46064384"/>
        <c:scaling>
          <c:orientation val="minMax"/>
        </c:scaling>
        <c:delete val="0"/>
        <c:axPos val="b"/>
        <c:majorTickMark val="out"/>
        <c:minorTickMark val="none"/>
        <c:tickLblPos val="nextTo"/>
        <c:txPr>
          <a:bodyPr/>
          <a:lstStyle/>
          <a:p>
            <a:pPr>
              <a:defRPr sz="1400" b="1"/>
            </a:pPr>
            <a:endParaRPr lang="en-US"/>
          </a:p>
        </c:txPr>
        <c:crossAx val="46065920"/>
        <c:crosses val="autoZero"/>
        <c:auto val="1"/>
        <c:lblAlgn val="ctr"/>
        <c:lblOffset val="100"/>
        <c:noMultiLvlLbl val="0"/>
      </c:catAx>
      <c:valAx>
        <c:axId val="46065920"/>
        <c:scaling>
          <c:orientation val="minMax"/>
        </c:scaling>
        <c:delete val="0"/>
        <c:axPos val="l"/>
        <c:numFmt formatCode="0%" sourceLinked="1"/>
        <c:majorTickMark val="out"/>
        <c:minorTickMark val="none"/>
        <c:tickLblPos val="nextTo"/>
        <c:crossAx val="4606438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0.02</c:v>
                </c:pt>
                <c:pt idx="1">
                  <c:v>0.1</c:v>
                </c:pt>
                <c:pt idx="2">
                  <c:v>0.17</c:v>
                </c:pt>
                <c:pt idx="3">
                  <c:v>0.18</c:v>
                </c:pt>
              </c:numCache>
            </c:numRef>
          </c:val>
        </c:ser>
        <c:ser>
          <c:idx val="1"/>
          <c:order val="1"/>
          <c:tx>
            <c:strRef>
              <c:f>Sheet1!$C$1</c:f>
              <c:strCache>
                <c:ptCount val="1"/>
                <c:pt idx="0">
                  <c:v>&gt;10% - 20%</c:v>
                </c:pt>
              </c:strCache>
            </c:strRef>
          </c:tx>
          <c:spPr>
            <a:solidFill>
              <a:schemeClr val="accent2"/>
            </a:solidFill>
            <a:ln>
              <a:solidFill>
                <a:schemeClr val="tx1"/>
              </a:solidFill>
            </a:ln>
          </c:spPr>
          <c:invertIfNegative val="0"/>
          <c:dLbls>
            <c:dLbl>
              <c:idx val="3"/>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0.24</c:v>
                </c:pt>
                <c:pt idx="1">
                  <c:v>0.19</c:v>
                </c:pt>
                <c:pt idx="2">
                  <c:v>0.12</c:v>
                </c:pt>
                <c:pt idx="3">
                  <c:v>0</c:v>
                </c:pt>
              </c:numCache>
            </c:numRef>
          </c:val>
        </c:ser>
        <c:ser>
          <c:idx val="2"/>
          <c:order val="2"/>
          <c:tx>
            <c:strRef>
              <c:f>Sheet1!$D$1</c:f>
              <c:strCache>
                <c:ptCount val="1"/>
                <c:pt idx="0">
                  <c:v>&gt;20% - 30%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0.36</c:v>
                </c:pt>
                <c:pt idx="1">
                  <c:v>0.39</c:v>
                </c:pt>
                <c:pt idx="2">
                  <c:v>0.52</c:v>
                </c:pt>
                <c:pt idx="3">
                  <c:v>0.64</c:v>
                </c:pt>
              </c:numCache>
            </c:numRef>
          </c:val>
        </c:ser>
        <c:ser>
          <c:idx val="3"/>
          <c:order val="3"/>
          <c:tx>
            <c:strRef>
              <c:f>Sheet1!$E$1</c:f>
              <c:strCache>
                <c:ptCount val="1"/>
                <c:pt idx="0">
                  <c:v>&gt;30% - &gt;40%</c:v>
                </c:pt>
              </c:strCache>
            </c:strRef>
          </c:tx>
          <c:spPr>
            <a:solidFill>
              <a:schemeClr val="accent4"/>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0.11</c:v>
                </c:pt>
                <c:pt idx="1">
                  <c:v>0.11</c:v>
                </c:pt>
                <c:pt idx="2">
                  <c:v>0.08</c:v>
                </c:pt>
                <c:pt idx="3">
                  <c:v>0</c:v>
                </c:pt>
              </c:numCache>
            </c:numRef>
          </c:val>
        </c:ser>
        <c:ser>
          <c:idx val="4"/>
          <c:order val="4"/>
          <c:tx>
            <c:strRef>
              <c:f>Sheet1!$F$1</c:f>
              <c:strCache>
                <c:ptCount val="1"/>
                <c:pt idx="0">
                  <c:v>40% or more</c:v>
                </c:pt>
              </c:strCache>
            </c:strRef>
          </c:tx>
          <c:spPr>
            <a:solidFill>
              <a:schemeClr val="accent5"/>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0.27</c:v>
                </c:pt>
                <c:pt idx="1">
                  <c:v>0.22</c:v>
                </c:pt>
                <c:pt idx="2">
                  <c:v>0.11</c:v>
                </c:pt>
                <c:pt idx="3">
                  <c:v>0.18</c:v>
                </c:pt>
              </c:numCache>
            </c:numRef>
          </c:val>
        </c:ser>
        <c:dLbls>
          <c:showLegendKey val="0"/>
          <c:showVal val="0"/>
          <c:showCatName val="0"/>
          <c:showSerName val="0"/>
          <c:showPercent val="0"/>
          <c:showBubbleSize val="0"/>
        </c:dLbls>
        <c:gapWidth val="150"/>
        <c:overlap val="100"/>
        <c:axId val="48975232"/>
        <c:axId val="48993408"/>
      </c:barChart>
      <c:catAx>
        <c:axId val="48975232"/>
        <c:scaling>
          <c:orientation val="minMax"/>
        </c:scaling>
        <c:delete val="0"/>
        <c:axPos val="b"/>
        <c:majorTickMark val="out"/>
        <c:minorTickMark val="none"/>
        <c:tickLblPos val="nextTo"/>
        <c:txPr>
          <a:bodyPr/>
          <a:lstStyle/>
          <a:p>
            <a:pPr>
              <a:defRPr sz="1400" b="1"/>
            </a:pPr>
            <a:endParaRPr lang="en-US"/>
          </a:p>
        </c:txPr>
        <c:crossAx val="48993408"/>
        <c:crosses val="autoZero"/>
        <c:auto val="1"/>
        <c:lblAlgn val="ctr"/>
        <c:lblOffset val="100"/>
        <c:noMultiLvlLbl val="0"/>
      </c:catAx>
      <c:valAx>
        <c:axId val="48993408"/>
        <c:scaling>
          <c:orientation val="minMax"/>
        </c:scaling>
        <c:delete val="0"/>
        <c:axPos val="l"/>
        <c:numFmt formatCode="0%" sourceLinked="1"/>
        <c:majorTickMark val="out"/>
        <c:minorTickMark val="none"/>
        <c:tickLblPos val="nextTo"/>
        <c:crossAx val="4897523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658136482939598E-2"/>
          <c:y val="4.4335316042132901E-2"/>
          <c:w val="0.66785640857392825"/>
          <c:h val="0.84335797707581805"/>
        </c:manualLayout>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tx1"/>
              </a:solidFill>
            </a:ln>
          </c:spPr>
          <c:invertIfNegative val="0"/>
          <c:dLbls>
            <c:dLbl>
              <c:idx val="0"/>
              <c:layout>
                <c:manualLayout>
                  <c:x val="3.0864197530864196E-3"/>
                  <c:y val="-1.6836195965366927E-2"/>
                </c:manualLayout>
              </c:layout>
              <c:showLegendKey val="0"/>
              <c:showVal val="1"/>
              <c:showCatName val="0"/>
              <c:showSerName val="0"/>
              <c:showPercent val="0"/>
              <c:showBubbleSize val="0"/>
            </c:dLbl>
            <c:dLbl>
              <c:idx val="3"/>
              <c:delete val="1"/>
            </c:dLbl>
            <c:txPr>
              <a:bodyPr/>
              <a:lstStyle/>
              <a:p>
                <a:pPr algn="ctr">
                  <a:defRPr lang="en-US" sz="105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0.36</c:v>
                </c:pt>
                <c:pt idx="1">
                  <c:v>0.2</c:v>
                </c:pt>
                <c:pt idx="2">
                  <c:v>0.08</c:v>
                </c:pt>
                <c:pt idx="3">
                  <c:v>0.01</c:v>
                </c:pt>
              </c:numCache>
            </c:numRef>
          </c:val>
        </c:ser>
        <c:ser>
          <c:idx val="1"/>
          <c:order val="1"/>
          <c:tx>
            <c:strRef>
              <c:f>Sheet1!$C$1</c:f>
              <c:strCache>
                <c:ptCount val="1"/>
                <c:pt idx="0">
                  <c:v>Copayment</c:v>
                </c:pt>
              </c:strCache>
            </c:strRef>
          </c:tx>
          <c:spPr>
            <a:solidFill>
              <a:schemeClr val="accent2"/>
            </a:solidFill>
            <a:ln>
              <a:solidFill>
                <a:schemeClr val="tx1"/>
              </a:solidFill>
            </a:ln>
          </c:spPr>
          <c:invertIfNegative val="0"/>
          <c:dLbls>
            <c:dLbl>
              <c:idx val="3"/>
              <c:layout>
                <c:manualLayout>
                  <c:x val="4.6296296296296294E-3"/>
                  <c:y val="-1.9642228626261415E-2"/>
                </c:manualLayout>
              </c:layout>
              <c:showLegendKey val="0"/>
              <c:showVal val="1"/>
              <c:showCatName val="0"/>
              <c:showSerName val="0"/>
              <c:showPercent val="0"/>
              <c:showBubbleSize val="0"/>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c:v>
                </c:pt>
                <c:pt idx="1">
                  <c:v>0.4</c:v>
                </c:pt>
                <c:pt idx="2">
                  <c:v>0.52</c:v>
                </c:pt>
                <c:pt idx="3">
                  <c:v>0.88</c:v>
                </c:pt>
              </c:numCache>
            </c:numRef>
          </c:val>
        </c:ser>
        <c:ser>
          <c:idx val="2"/>
          <c:order val="2"/>
          <c:tx>
            <c:strRef>
              <c:f>Sheet1!$D$1</c:f>
              <c:strCache>
                <c:ptCount val="1"/>
                <c:pt idx="0">
                  <c:v>Coinsurance</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0.44</c:v>
                </c:pt>
                <c:pt idx="1">
                  <c:v>0.4</c:v>
                </c:pt>
                <c:pt idx="2">
                  <c:v>0.4</c:v>
                </c:pt>
                <c:pt idx="3">
                  <c:v>0.11</c:v>
                </c:pt>
              </c:numCache>
            </c:numRef>
          </c:val>
        </c:ser>
        <c:dLbls>
          <c:showLegendKey val="0"/>
          <c:showVal val="0"/>
          <c:showCatName val="0"/>
          <c:showSerName val="0"/>
          <c:showPercent val="0"/>
          <c:showBubbleSize val="0"/>
        </c:dLbls>
        <c:gapWidth val="150"/>
        <c:overlap val="100"/>
        <c:axId val="48669056"/>
        <c:axId val="48670592"/>
      </c:barChart>
      <c:catAx>
        <c:axId val="48669056"/>
        <c:scaling>
          <c:orientation val="minMax"/>
        </c:scaling>
        <c:delete val="0"/>
        <c:axPos val="b"/>
        <c:majorTickMark val="out"/>
        <c:minorTickMark val="none"/>
        <c:tickLblPos val="nextTo"/>
        <c:txPr>
          <a:bodyPr/>
          <a:lstStyle/>
          <a:p>
            <a:pPr>
              <a:defRPr sz="1400" b="1"/>
            </a:pPr>
            <a:endParaRPr lang="en-US"/>
          </a:p>
        </c:txPr>
        <c:crossAx val="48670592"/>
        <c:crosses val="autoZero"/>
        <c:auto val="1"/>
        <c:lblAlgn val="ctr"/>
        <c:lblOffset val="100"/>
        <c:noMultiLvlLbl val="0"/>
      </c:catAx>
      <c:valAx>
        <c:axId val="48670592"/>
        <c:scaling>
          <c:orientation val="minMax"/>
        </c:scaling>
        <c:delete val="0"/>
        <c:axPos val="l"/>
        <c:numFmt formatCode="0%" sourceLinked="1"/>
        <c:majorTickMark val="out"/>
        <c:minorTickMark val="none"/>
        <c:tickLblPos val="nextTo"/>
        <c:crossAx val="48669056"/>
        <c:crosses val="autoZero"/>
        <c:crossBetween val="between"/>
      </c:valAx>
    </c:plotArea>
    <c:legend>
      <c:legendPos val="r"/>
      <c:layout>
        <c:manualLayout>
          <c:xMode val="edge"/>
          <c:yMode val="edge"/>
          <c:x val="0.76450836006610301"/>
          <c:y val="0.138788363934924"/>
          <c:w val="0.22314596092155101"/>
          <c:h val="0.382893099214465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50000"/>
              </a:schemeClr>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Sheet1!$A$1:$E$1</c:f>
              <c:strCache>
                <c:ptCount val="5"/>
                <c:pt idx="0">
                  <c:v>$0 </c:v>
                </c:pt>
                <c:pt idx="1">
                  <c:v>&gt;0 - $1500</c:v>
                </c:pt>
                <c:pt idx="2">
                  <c:v>&gt;$1500 -$2500</c:v>
                </c:pt>
                <c:pt idx="3">
                  <c:v>&gt;$2500 - $4000</c:v>
                </c:pt>
                <c:pt idx="4">
                  <c:v>Over $4000</c:v>
                </c:pt>
              </c:strCache>
            </c:strRef>
          </c:cat>
          <c:val>
            <c:numRef>
              <c:f>Sheet1!$A$2:$E$2</c:f>
              <c:numCache>
                <c:formatCode>0%</c:formatCode>
                <c:ptCount val="5"/>
                <c:pt idx="0">
                  <c:v>0.04</c:v>
                </c:pt>
                <c:pt idx="1">
                  <c:v>0.09</c:v>
                </c:pt>
                <c:pt idx="2">
                  <c:v>0.41</c:v>
                </c:pt>
                <c:pt idx="3">
                  <c:v>0.38</c:v>
                </c:pt>
                <c:pt idx="4">
                  <c:v>7.0000000000000007E-2</c:v>
                </c:pt>
              </c:numCache>
            </c:numRef>
          </c:val>
        </c:ser>
        <c:dLbls>
          <c:showLegendKey val="0"/>
          <c:showVal val="0"/>
          <c:showCatName val="0"/>
          <c:showSerName val="0"/>
          <c:showPercent val="0"/>
          <c:showBubbleSize val="0"/>
        </c:dLbls>
        <c:gapWidth val="150"/>
        <c:axId val="42063360"/>
        <c:axId val="42064896"/>
      </c:barChart>
      <c:catAx>
        <c:axId val="42063360"/>
        <c:scaling>
          <c:orientation val="minMax"/>
        </c:scaling>
        <c:delete val="0"/>
        <c:axPos val="b"/>
        <c:numFmt formatCode="General" sourceLinked="1"/>
        <c:majorTickMark val="out"/>
        <c:minorTickMark val="none"/>
        <c:tickLblPos val="nextTo"/>
        <c:txPr>
          <a:bodyPr/>
          <a:lstStyle/>
          <a:p>
            <a:pPr>
              <a:defRPr sz="1200" b="1"/>
            </a:pPr>
            <a:endParaRPr lang="en-US"/>
          </a:p>
        </c:txPr>
        <c:crossAx val="42064896"/>
        <c:crosses val="autoZero"/>
        <c:auto val="1"/>
        <c:lblAlgn val="ctr"/>
        <c:lblOffset val="100"/>
        <c:noMultiLvlLbl val="0"/>
      </c:catAx>
      <c:valAx>
        <c:axId val="42064896"/>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42063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Copayment</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0.56000000000000005</c:v>
                </c:pt>
                <c:pt idx="1">
                  <c:v>0.75</c:v>
                </c:pt>
                <c:pt idx="2">
                  <c:v>0.78</c:v>
                </c:pt>
                <c:pt idx="3">
                  <c:v>0.69</c:v>
                </c:pt>
              </c:numCache>
            </c:numRef>
          </c:val>
        </c:ser>
        <c:ser>
          <c:idx val="1"/>
          <c:order val="1"/>
          <c:tx>
            <c:strRef>
              <c:f>Sheet1!$C$1</c:f>
              <c:strCache>
                <c:ptCount val="1"/>
                <c:pt idx="0">
                  <c:v>Coinsurance</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0.44</c:v>
                </c:pt>
                <c:pt idx="1">
                  <c:v>0.25</c:v>
                </c:pt>
                <c:pt idx="2">
                  <c:v>0.22</c:v>
                </c:pt>
                <c:pt idx="3">
                  <c:v>0.31</c:v>
                </c:pt>
              </c:numCache>
            </c:numRef>
          </c:val>
        </c:ser>
        <c:dLbls>
          <c:showLegendKey val="0"/>
          <c:showVal val="0"/>
          <c:showCatName val="0"/>
          <c:showSerName val="0"/>
          <c:showPercent val="0"/>
          <c:showBubbleSize val="0"/>
        </c:dLbls>
        <c:gapWidth val="150"/>
        <c:overlap val="100"/>
        <c:axId val="48759936"/>
        <c:axId val="48761472"/>
      </c:barChart>
      <c:catAx>
        <c:axId val="48759936"/>
        <c:scaling>
          <c:orientation val="minMax"/>
        </c:scaling>
        <c:delete val="0"/>
        <c:axPos val="b"/>
        <c:majorTickMark val="out"/>
        <c:minorTickMark val="none"/>
        <c:tickLblPos val="nextTo"/>
        <c:txPr>
          <a:bodyPr/>
          <a:lstStyle/>
          <a:p>
            <a:pPr>
              <a:defRPr sz="1400" b="1"/>
            </a:pPr>
            <a:endParaRPr lang="en-US"/>
          </a:p>
        </c:txPr>
        <c:crossAx val="48761472"/>
        <c:crosses val="autoZero"/>
        <c:auto val="1"/>
        <c:lblAlgn val="ctr"/>
        <c:lblOffset val="100"/>
        <c:noMultiLvlLbl val="0"/>
      </c:catAx>
      <c:valAx>
        <c:axId val="48761472"/>
        <c:scaling>
          <c:orientation val="minMax"/>
        </c:scaling>
        <c:delete val="0"/>
        <c:axPos val="l"/>
        <c:numFmt formatCode="0%" sourceLinked="1"/>
        <c:majorTickMark val="out"/>
        <c:minorTickMark val="none"/>
        <c:tickLblPos val="nextTo"/>
        <c:crossAx val="48759936"/>
        <c:crosses val="autoZero"/>
        <c:crossBetween val="between"/>
      </c:valAx>
    </c:plotArea>
    <c:legend>
      <c:legendPos val="r"/>
      <c:layout>
        <c:manualLayout>
          <c:xMode val="edge"/>
          <c:yMode val="edge"/>
          <c:x val="0.86854865364051703"/>
          <c:y val="0.25237811268010807"/>
          <c:w val="0.119105667347137"/>
          <c:h val="0.1529077900106563"/>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106</c:v>
                </c:pt>
                <c:pt idx="1">
                  <c:v>85</c:v>
                </c:pt>
                <c:pt idx="2">
                  <c:v>74</c:v>
                </c:pt>
                <c:pt idx="3">
                  <c:v>55</c:v>
                </c:pt>
              </c:numCache>
            </c:numRef>
          </c:val>
        </c:ser>
        <c:dLbls>
          <c:showLegendKey val="0"/>
          <c:showVal val="0"/>
          <c:showCatName val="0"/>
          <c:showSerName val="0"/>
          <c:showPercent val="0"/>
          <c:showBubbleSize val="0"/>
        </c:dLbls>
        <c:gapWidth val="150"/>
        <c:axId val="48810240"/>
        <c:axId val="48824320"/>
      </c:barChart>
      <c:catAx>
        <c:axId val="48810240"/>
        <c:scaling>
          <c:orientation val="minMax"/>
        </c:scaling>
        <c:delete val="0"/>
        <c:axPos val="b"/>
        <c:majorTickMark val="out"/>
        <c:minorTickMark val="none"/>
        <c:tickLblPos val="nextTo"/>
        <c:txPr>
          <a:bodyPr/>
          <a:lstStyle/>
          <a:p>
            <a:pPr>
              <a:defRPr sz="1400" b="1"/>
            </a:pPr>
            <a:endParaRPr lang="en-US"/>
          </a:p>
        </c:txPr>
        <c:crossAx val="48824320"/>
        <c:crosses val="autoZero"/>
        <c:auto val="1"/>
        <c:lblAlgn val="ctr"/>
        <c:lblOffset val="100"/>
        <c:noMultiLvlLbl val="0"/>
      </c:catAx>
      <c:valAx>
        <c:axId val="48824320"/>
        <c:scaling>
          <c:orientation val="minMax"/>
        </c:scaling>
        <c:delete val="0"/>
        <c:axPos val="l"/>
        <c:numFmt formatCode="&quot;$&quot;#,##0" sourceLinked="1"/>
        <c:majorTickMark val="out"/>
        <c:minorTickMark val="none"/>
        <c:tickLblPos val="nextTo"/>
        <c:crossAx val="488102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$50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0.01</c:v>
                </c:pt>
                <c:pt idx="1">
                  <c:v>0.04</c:v>
                </c:pt>
                <c:pt idx="2">
                  <c:v>0.08</c:v>
                </c:pt>
                <c:pt idx="3">
                  <c:v>0.6</c:v>
                </c:pt>
              </c:numCache>
            </c:numRef>
          </c:val>
        </c:ser>
        <c:ser>
          <c:idx val="1"/>
          <c:order val="1"/>
          <c:tx>
            <c:strRef>
              <c:f>Sheet1!$C$1</c:f>
              <c:strCache>
                <c:ptCount val="1"/>
                <c:pt idx="0">
                  <c:v>&gt;$50 - $75</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0.34</c:v>
                </c:pt>
                <c:pt idx="1">
                  <c:v>0.47</c:v>
                </c:pt>
                <c:pt idx="2">
                  <c:v>0.66</c:v>
                </c:pt>
                <c:pt idx="3">
                  <c:v>0.35</c:v>
                </c:pt>
              </c:numCache>
            </c:numRef>
          </c:val>
        </c:ser>
        <c:ser>
          <c:idx val="2"/>
          <c:order val="2"/>
          <c:tx>
            <c:strRef>
              <c:f>Sheet1!$D$1</c:f>
              <c:strCache>
                <c:ptCount val="1"/>
                <c:pt idx="0">
                  <c:v>&gt;$75 - $100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c:v>
                </c:pt>
                <c:pt idx="1">
                  <c:v>0.39</c:v>
                </c:pt>
                <c:pt idx="2">
                  <c:v>0.22</c:v>
                </c:pt>
                <c:pt idx="3">
                  <c:v>0.04</c:v>
                </c:pt>
              </c:numCache>
            </c:numRef>
          </c:val>
        </c:ser>
        <c:ser>
          <c:idx val="3"/>
          <c:order val="3"/>
          <c:tx>
            <c:strRef>
              <c:f>Sheet1!$E$1</c:f>
              <c:strCache>
                <c:ptCount val="1"/>
                <c:pt idx="0">
                  <c:v>&gt;$100 - $150</c:v>
                </c:pt>
              </c:strCache>
            </c:strRef>
          </c:tx>
          <c:spPr>
            <a:solidFill>
              <a:schemeClr val="accent4"/>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0.27</c:v>
                </c:pt>
                <c:pt idx="1">
                  <c:v>0.09</c:v>
                </c:pt>
                <c:pt idx="2">
                  <c:v>0.02</c:v>
                </c:pt>
                <c:pt idx="3">
                  <c:v>0</c:v>
                </c:pt>
              </c:numCache>
            </c:numRef>
          </c:val>
        </c:ser>
        <c:ser>
          <c:idx val="4"/>
          <c:order val="4"/>
          <c:tx>
            <c:strRef>
              <c:f>Sheet1!$F$1</c:f>
              <c:strCache>
                <c:ptCount val="1"/>
                <c:pt idx="0">
                  <c:v>Over $150</c:v>
                </c:pt>
              </c:strCache>
            </c:strRef>
          </c:tx>
          <c:spPr>
            <a:solidFill>
              <a:schemeClr val="accent5"/>
            </a:solidFill>
            <a:ln>
              <a:solidFill>
                <a:schemeClr val="tx1"/>
              </a:solidFill>
            </a:ln>
          </c:spPr>
          <c:invertIfNegative val="0"/>
          <c:dLbls>
            <c:dLbl>
              <c:idx val="3"/>
              <c:delete val="1"/>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0.08</c:v>
                </c:pt>
                <c:pt idx="1">
                  <c:v>0.01</c:v>
                </c:pt>
                <c:pt idx="2">
                  <c:v>0.02</c:v>
                </c:pt>
                <c:pt idx="3">
                  <c:v>0</c:v>
                </c:pt>
              </c:numCache>
            </c:numRef>
          </c:val>
        </c:ser>
        <c:dLbls>
          <c:showLegendKey val="0"/>
          <c:showVal val="0"/>
          <c:showCatName val="0"/>
          <c:showSerName val="0"/>
          <c:showPercent val="0"/>
          <c:showBubbleSize val="0"/>
        </c:dLbls>
        <c:gapWidth val="150"/>
        <c:overlap val="100"/>
        <c:axId val="49308800"/>
        <c:axId val="49310336"/>
      </c:barChart>
      <c:catAx>
        <c:axId val="49308800"/>
        <c:scaling>
          <c:orientation val="minMax"/>
        </c:scaling>
        <c:delete val="0"/>
        <c:axPos val="b"/>
        <c:majorTickMark val="out"/>
        <c:minorTickMark val="none"/>
        <c:tickLblPos val="nextTo"/>
        <c:txPr>
          <a:bodyPr/>
          <a:lstStyle/>
          <a:p>
            <a:pPr>
              <a:defRPr b="1"/>
            </a:pPr>
            <a:endParaRPr lang="en-US"/>
          </a:p>
        </c:txPr>
        <c:crossAx val="49310336"/>
        <c:crosses val="autoZero"/>
        <c:auto val="1"/>
        <c:lblAlgn val="ctr"/>
        <c:lblOffset val="100"/>
        <c:noMultiLvlLbl val="0"/>
      </c:catAx>
      <c:valAx>
        <c:axId val="49310336"/>
        <c:scaling>
          <c:orientation val="minMax"/>
        </c:scaling>
        <c:delete val="0"/>
        <c:axPos val="l"/>
        <c:numFmt formatCode="0%" sourceLinked="1"/>
        <c:majorTickMark val="out"/>
        <c:minorTickMark val="none"/>
        <c:tickLblPos val="nextTo"/>
        <c:crossAx val="49308800"/>
        <c:crosses val="autoZero"/>
        <c:crossBetween val="between"/>
      </c:valAx>
    </c:plotArea>
    <c:legend>
      <c:legendPos val="r"/>
      <c:layout>
        <c:manualLayout>
          <c:xMode val="edge"/>
          <c:yMode val="edge"/>
          <c:x val="0.85970241567026295"/>
          <c:y val="0.18783936147953501"/>
          <c:w val="0.131038325070477"/>
          <c:h val="0.31565768434253699"/>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0.37</c:v>
                </c:pt>
                <c:pt idx="1">
                  <c:v>0.37</c:v>
                </c:pt>
                <c:pt idx="2">
                  <c:v>0.34</c:v>
                </c:pt>
                <c:pt idx="3">
                  <c:v>0.33</c:v>
                </c:pt>
              </c:numCache>
            </c:numRef>
          </c:val>
        </c:ser>
        <c:dLbls>
          <c:showLegendKey val="0"/>
          <c:showVal val="0"/>
          <c:showCatName val="0"/>
          <c:showSerName val="0"/>
          <c:showPercent val="0"/>
          <c:showBubbleSize val="0"/>
        </c:dLbls>
        <c:gapWidth val="150"/>
        <c:axId val="49341568"/>
        <c:axId val="49343104"/>
      </c:barChart>
      <c:catAx>
        <c:axId val="49341568"/>
        <c:scaling>
          <c:orientation val="minMax"/>
        </c:scaling>
        <c:delete val="0"/>
        <c:axPos val="b"/>
        <c:majorTickMark val="out"/>
        <c:minorTickMark val="none"/>
        <c:tickLblPos val="nextTo"/>
        <c:txPr>
          <a:bodyPr/>
          <a:lstStyle/>
          <a:p>
            <a:pPr>
              <a:defRPr b="1"/>
            </a:pPr>
            <a:endParaRPr lang="en-US"/>
          </a:p>
        </c:txPr>
        <c:crossAx val="49343104"/>
        <c:crosses val="autoZero"/>
        <c:auto val="1"/>
        <c:lblAlgn val="ctr"/>
        <c:lblOffset val="100"/>
        <c:noMultiLvlLbl val="0"/>
      </c:catAx>
      <c:valAx>
        <c:axId val="49343104"/>
        <c:scaling>
          <c:orientation val="minMax"/>
        </c:scaling>
        <c:delete val="0"/>
        <c:axPos val="l"/>
        <c:numFmt formatCode="0%" sourceLinked="1"/>
        <c:majorTickMark val="out"/>
        <c:minorTickMark val="none"/>
        <c:tickLblPos val="nextTo"/>
        <c:crossAx val="493415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0.02</c:v>
                </c:pt>
                <c:pt idx="1">
                  <c:v>0.06</c:v>
                </c:pt>
                <c:pt idx="2">
                  <c:v>0.13</c:v>
                </c:pt>
                <c:pt idx="3">
                  <c:v>0.03</c:v>
                </c:pt>
              </c:numCache>
            </c:numRef>
          </c:val>
        </c:ser>
        <c:ser>
          <c:idx val="1"/>
          <c:order val="1"/>
          <c:tx>
            <c:strRef>
              <c:f>Sheet1!$C$1</c:f>
              <c:strCache>
                <c:ptCount val="1"/>
                <c:pt idx="0">
                  <c:v>&gt;10% - 20%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0.17</c:v>
                </c:pt>
                <c:pt idx="1">
                  <c:v>0.22</c:v>
                </c:pt>
                <c:pt idx="2">
                  <c:v>0.19</c:v>
                </c:pt>
                <c:pt idx="3">
                  <c:v>0.1</c:v>
                </c:pt>
              </c:numCache>
            </c:numRef>
          </c:val>
        </c:ser>
        <c:ser>
          <c:idx val="2"/>
          <c:order val="2"/>
          <c:tx>
            <c:strRef>
              <c:f>Sheet1!$D$1</c:f>
              <c:strCache>
                <c:ptCount val="1"/>
                <c:pt idx="0">
                  <c:v>&gt;20% - 30%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0.28999999999999998</c:v>
                </c:pt>
                <c:pt idx="1">
                  <c:v>0.15</c:v>
                </c:pt>
                <c:pt idx="2">
                  <c:v>0.1</c:v>
                </c:pt>
                <c:pt idx="3">
                  <c:v>0.16</c:v>
                </c:pt>
              </c:numCache>
            </c:numRef>
          </c:val>
        </c:ser>
        <c:ser>
          <c:idx val="3"/>
          <c:order val="3"/>
          <c:tx>
            <c:strRef>
              <c:f>Sheet1!$E$1</c:f>
              <c:strCache>
                <c:ptCount val="1"/>
                <c:pt idx="0">
                  <c:v>&gt;30% - &lt;50%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0.51</c:v>
                </c:pt>
                <c:pt idx="1">
                  <c:v>0.56000000000000005</c:v>
                </c:pt>
                <c:pt idx="2">
                  <c:v>0.57999999999999996</c:v>
                </c:pt>
                <c:pt idx="3">
                  <c:v>0.71</c:v>
                </c:pt>
              </c:numCache>
            </c:numRef>
          </c:val>
        </c:ser>
        <c:dLbls>
          <c:showLegendKey val="0"/>
          <c:showVal val="0"/>
          <c:showCatName val="0"/>
          <c:showSerName val="0"/>
          <c:showPercent val="0"/>
          <c:showBubbleSize val="0"/>
        </c:dLbls>
        <c:gapWidth val="150"/>
        <c:overlap val="100"/>
        <c:axId val="49097344"/>
        <c:axId val="49107328"/>
      </c:barChart>
      <c:catAx>
        <c:axId val="49097344"/>
        <c:scaling>
          <c:orientation val="minMax"/>
        </c:scaling>
        <c:delete val="0"/>
        <c:axPos val="b"/>
        <c:majorTickMark val="out"/>
        <c:minorTickMark val="none"/>
        <c:tickLblPos val="nextTo"/>
        <c:txPr>
          <a:bodyPr/>
          <a:lstStyle/>
          <a:p>
            <a:pPr>
              <a:defRPr b="1"/>
            </a:pPr>
            <a:endParaRPr lang="en-US"/>
          </a:p>
        </c:txPr>
        <c:crossAx val="49107328"/>
        <c:crosses val="autoZero"/>
        <c:auto val="1"/>
        <c:lblAlgn val="ctr"/>
        <c:lblOffset val="100"/>
        <c:noMultiLvlLbl val="0"/>
      </c:catAx>
      <c:valAx>
        <c:axId val="49107328"/>
        <c:scaling>
          <c:orientation val="minMax"/>
        </c:scaling>
        <c:delete val="0"/>
        <c:axPos val="l"/>
        <c:numFmt formatCode="0%" sourceLinked="1"/>
        <c:majorTickMark val="out"/>
        <c:minorTickMark val="none"/>
        <c:tickLblPos val="nextTo"/>
        <c:crossAx val="49097344"/>
        <c:crosses val="autoZero"/>
        <c:crossBetween val="between"/>
      </c:valAx>
    </c:plotArea>
    <c:legend>
      <c:legendPos val="r"/>
      <c:layout>
        <c:manualLayout>
          <c:xMode val="edge"/>
          <c:yMode val="edge"/>
          <c:x val="0.85311655487508498"/>
          <c:y val="0.15416696954880099"/>
          <c:w val="0.12990813648294"/>
          <c:h val="0.31565768434253699"/>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2434530655578163E-2"/>
          <c:y val="3.4584463019251374E-2"/>
          <c:w val="0.70983289834557195"/>
          <c:h val="0.88469503617241241"/>
        </c:manualLayout>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tx1"/>
              </a:solidFill>
            </a:ln>
          </c:spPr>
          <c:invertIfNegative val="0"/>
          <c:dLbls>
            <c:txPr>
              <a:bodyPr/>
              <a:lstStyle/>
              <a:p>
                <a:pPr algn="ctr">
                  <a:defRPr lang="en-US" sz="105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0.36</c:v>
                </c:pt>
                <c:pt idx="1">
                  <c:v>0.22</c:v>
                </c:pt>
                <c:pt idx="2">
                  <c:v>0.1</c:v>
                </c:pt>
                <c:pt idx="3">
                  <c:v>0.01</c:v>
                </c:pt>
              </c:numCache>
            </c:numRef>
          </c:val>
        </c:ser>
        <c:ser>
          <c:idx val="1"/>
          <c:order val="1"/>
          <c:tx>
            <c:strRef>
              <c:f>Sheet1!$C$1</c:f>
              <c:strCache>
                <c:ptCount val="1"/>
                <c:pt idx="0">
                  <c:v>Copayment</c:v>
                </c:pt>
              </c:strCache>
            </c:strRef>
          </c:tx>
          <c:spPr>
            <a:solidFill>
              <a:schemeClr val="accent2"/>
            </a:solidFill>
            <a:ln>
              <a:solidFill>
                <a:schemeClr val="tx1"/>
              </a:solidFill>
            </a:ln>
          </c:spPr>
          <c:invertIfNegative val="0"/>
          <c:dLbls>
            <c:dLbl>
              <c:idx val="3"/>
              <c:layout>
                <c:manualLayout>
                  <c:x val="-1.5449438202247191E-2"/>
                  <c:y val="-1.6836195965366927E-2"/>
                </c:manualLayout>
              </c:layout>
              <c:showLegendKey val="0"/>
              <c:showVal val="1"/>
              <c:showCatName val="0"/>
              <c:showSerName val="0"/>
              <c:showPercent val="0"/>
              <c:showBubbleSize val="0"/>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0.03</c:v>
                </c:pt>
                <c:pt idx="1">
                  <c:v>0.09</c:v>
                </c:pt>
                <c:pt idx="2">
                  <c:v>0.08</c:v>
                </c:pt>
                <c:pt idx="3">
                  <c:v>0.01</c:v>
                </c:pt>
              </c:numCache>
            </c:numRef>
          </c:val>
        </c:ser>
        <c:ser>
          <c:idx val="2"/>
          <c:order val="2"/>
          <c:tx>
            <c:strRef>
              <c:f>Sheet1!$D$1</c:f>
              <c:strCache>
                <c:ptCount val="1"/>
                <c:pt idx="0">
                  <c:v>Coinsurance</c:v>
                </c:pt>
              </c:strCache>
            </c:strRef>
          </c:tx>
          <c:spPr>
            <a:solidFill>
              <a:schemeClr val="accent4"/>
            </a:solidFill>
            <a:ln>
              <a:solidFill>
                <a:schemeClr val="tx1"/>
              </a:solidFill>
            </a:ln>
          </c:spPr>
          <c:invertIfNegative val="0"/>
          <c:dLbls>
            <c:dLbl>
              <c:idx val="3"/>
              <c:layout>
                <c:manualLayout>
                  <c:x val="-1.4044943820224719E-3"/>
                  <c:y val="-1.9642449573715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0.61</c:v>
                </c:pt>
                <c:pt idx="1">
                  <c:v>0.68</c:v>
                </c:pt>
                <c:pt idx="2">
                  <c:v>0.82</c:v>
                </c:pt>
                <c:pt idx="3">
                  <c:v>0.98</c:v>
                </c:pt>
              </c:numCache>
            </c:numRef>
          </c:val>
        </c:ser>
        <c:ser>
          <c:idx val="3"/>
          <c:order val="3"/>
          <c:tx>
            <c:strRef>
              <c:f>Sheet1!$E$1</c:f>
              <c:strCache>
                <c:ptCount val="1"/>
                <c:pt idx="0">
                  <c:v>Copayment and Coinsurance</c:v>
                </c:pt>
              </c:strCache>
            </c:strRef>
          </c:tx>
          <c:spPr>
            <a:solidFill>
              <a:schemeClr val="accent5"/>
            </a:solidFill>
            <a:ln>
              <a:solidFill>
                <a:schemeClr val="tx1"/>
              </a:solidFill>
            </a:ln>
          </c:spPr>
          <c:invertIfNegative val="0"/>
          <c:dLbls>
            <c:dLbl>
              <c:idx val="0"/>
              <c:delete val="1"/>
            </c:dLbl>
            <c:dLbl>
              <c:idx val="3"/>
              <c:delete val="1"/>
            </c:dLbl>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c:v>
                </c:pt>
                <c:pt idx="1">
                  <c:v>0.01</c:v>
                </c:pt>
                <c:pt idx="2">
                  <c:v>0.01</c:v>
                </c:pt>
                <c:pt idx="3">
                  <c:v>0</c:v>
                </c:pt>
              </c:numCache>
            </c:numRef>
          </c:val>
        </c:ser>
        <c:dLbls>
          <c:showLegendKey val="0"/>
          <c:showVal val="0"/>
          <c:showCatName val="0"/>
          <c:showSerName val="0"/>
          <c:showPercent val="0"/>
          <c:showBubbleSize val="0"/>
        </c:dLbls>
        <c:gapWidth val="150"/>
        <c:overlap val="100"/>
        <c:axId val="49197824"/>
        <c:axId val="49199360"/>
      </c:barChart>
      <c:catAx>
        <c:axId val="49197824"/>
        <c:scaling>
          <c:orientation val="minMax"/>
        </c:scaling>
        <c:delete val="0"/>
        <c:axPos val="b"/>
        <c:majorTickMark val="out"/>
        <c:minorTickMark val="none"/>
        <c:tickLblPos val="nextTo"/>
        <c:txPr>
          <a:bodyPr/>
          <a:lstStyle/>
          <a:p>
            <a:pPr>
              <a:defRPr b="1"/>
            </a:pPr>
            <a:endParaRPr lang="en-US"/>
          </a:p>
        </c:txPr>
        <c:crossAx val="49199360"/>
        <c:crosses val="autoZero"/>
        <c:auto val="1"/>
        <c:lblAlgn val="ctr"/>
        <c:lblOffset val="100"/>
        <c:noMultiLvlLbl val="0"/>
      </c:catAx>
      <c:valAx>
        <c:axId val="49199360"/>
        <c:scaling>
          <c:orientation val="minMax"/>
        </c:scaling>
        <c:delete val="0"/>
        <c:axPos val="l"/>
        <c:numFmt formatCode="0%" sourceLinked="1"/>
        <c:majorTickMark val="out"/>
        <c:minorTickMark val="none"/>
        <c:tickLblPos val="nextTo"/>
        <c:crossAx val="49197824"/>
        <c:crosses val="autoZero"/>
        <c:crossBetween val="between"/>
      </c:valAx>
    </c:plotArea>
    <c:legend>
      <c:legendPos val="r"/>
      <c:layout>
        <c:manualLayout>
          <c:xMode val="edge"/>
          <c:yMode val="edge"/>
          <c:x val="0.7809498584446608"/>
          <c:y val="0.25307741137079598"/>
          <c:w val="0.21905014155533928"/>
          <c:h val="0.28766806091874814"/>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Copayment</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0.12</c:v>
                </c:pt>
                <c:pt idx="1">
                  <c:v>0.33</c:v>
                </c:pt>
                <c:pt idx="2">
                  <c:v>0.34</c:v>
                </c:pt>
                <c:pt idx="3">
                  <c:v>0.33</c:v>
                </c:pt>
              </c:numCache>
            </c:numRef>
          </c:val>
        </c:ser>
        <c:ser>
          <c:idx val="1"/>
          <c:order val="1"/>
          <c:tx>
            <c:strRef>
              <c:f>Sheet1!$C$1</c:f>
              <c:strCache>
                <c:ptCount val="1"/>
                <c:pt idx="0">
                  <c:v>Coinsurance</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0.88</c:v>
                </c:pt>
                <c:pt idx="1">
                  <c:v>0.67</c:v>
                </c:pt>
                <c:pt idx="2">
                  <c:v>0.65</c:v>
                </c:pt>
                <c:pt idx="3">
                  <c:v>0.67</c:v>
                </c:pt>
              </c:numCache>
            </c:numRef>
          </c:val>
        </c:ser>
        <c:dLbls>
          <c:showLegendKey val="0"/>
          <c:showVal val="0"/>
          <c:showCatName val="0"/>
          <c:showSerName val="0"/>
          <c:showPercent val="0"/>
          <c:showBubbleSize val="0"/>
        </c:dLbls>
        <c:gapWidth val="150"/>
        <c:overlap val="100"/>
        <c:axId val="49640960"/>
        <c:axId val="49642496"/>
      </c:barChart>
      <c:catAx>
        <c:axId val="49640960"/>
        <c:scaling>
          <c:orientation val="minMax"/>
        </c:scaling>
        <c:delete val="0"/>
        <c:axPos val="b"/>
        <c:majorTickMark val="out"/>
        <c:minorTickMark val="none"/>
        <c:tickLblPos val="nextTo"/>
        <c:txPr>
          <a:bodyPr/>
          <a:lstStyle/>
          <a:p>
            <a:pPr>
              <a:defRPr b="1"/>
            </a:pPr>
            <a:endParaRPr lang="en-US"/>
          </a:p>
        </c:txPr>
        <c:crossAx val="49642496"/>
        <c:crosses val="autoZero"/>
        <c:auto val="1"/>
        <c:lblAlgn val="ctr"/>
        <c:lblOffset val="100"/>
        <c:noMultiLvlLbl val="0"/>
      </c:catAx>
      <c:valAx>
        <c:axId val="49642496"/>
        <c:scaling>
          <c:orientation val="minMax"/>
        </c:scaling>
        <c:delete val="0"/>
        <c:axPos val="l"/>
        <c:numFmt formatCode="0%" sourceLinked="1"/>
        <c:majorTickMark val="out"/>
        <c:minorTickMark val="none"/>
        <c:tickLblPos val="nextTo"/>
        <c:crossAx val="49640960"/>
        <c:crosses val="autoZero"/>
        <c:crossBetween val="between"/>
      </c:valAx>
    </c:plotArea>
    <c:legend>
      <c:legendPos val="r"/>
      <c:layout>
        <c:manualLayout>
          <c:xMode val="edge"/>
          <c:yMode val="edge"/>
          <c:x val="0.83151161660348005"/>
          <c:y val="0.25307741137079598"/>
          <c:w val="0.15614270438417399"/>
          <c:h val="0.2525261474740290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85000"/>
              </a:schemeClr>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174</c:v>
                </c:pt>
                <c:pt idx="1">
                  <c:v>179</c:v>
                </c:pt>
                <c:pt idx="2">
                  <c:v>160</c:v>
                </c:pt>
                <c:pt idx="3">
                  <c:v>139</c:v>
                </c:pt>
              </c:numCache>
            </c:numRef>
          </c:val>
        </c:ser>
        <c:dLbls>
          <c:showLegendKey val="0"/>
          <c:showVal val="0"/>
          <c:showCatName val="0"/>
          <c:showSerName val="0"/>
          <c:showPercent val="0"/>
          <c:showBubbleSize val="0"/>
        </c:dLbls>
        <c:gapWidth val="150"/>
        <c:axId val="49719552"/>
        <c:axId val="49729536"/>
      </c:barChart>
      <c:catAx>
        <c:axId val="49719552"/>
        <c:scaling>
          <c:orientation val="minMax"/>
        </c:scaling>
        <c:delete val="0"/>
        <c:axPos val="b"/>
        <c:majorTickMark val="out"/>
        <c:minorTickMark val="none"/>
        <c:tickLblPos val="nextTo"/>
        <c:txPr>
          <a:bodyPr/>
          <a:lstStyle/>
          <a:p>
            <a:pPr>
              <a:defRPr b="1"/>
            </a:pPr>
            <a:endParaRPr lang="en-US"/>
          </a:p>
        </c:txPr>
        <c:crossAx val="49729536"/>
        <c:crosses val="autoZero"/>
        <c:auto val="1"/>
        <c:lblAlgn val="ctr"/>
        <c:lblOffset val="100"/>
        <c:noMultiLvlLbl val="0"/>
      </c:catAx>
      <c:valAx>
        <c:axId val="49729536"/>
        <c:scaling>
          <c:orientation val="minMax"/>
        </c:scaling>
        <c:delete val="0"/>
        <c:axPos val="l"/>
        <c:numFmt formatCode="&quot;$&quot;#,##0" sourceLinked="1"/>
        <c:majorTickMark val="out"/>
        <c:minorTickMark val="none"/>
        <c:tickLblPos val="nextTo"/>
        <c:crossAx val="497195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0.16</c:v>
                </c:pt>
                <c:pt idx="1">
                  <c:v>0.08</c:v>
                </c:pt>
                <c:pt idx="2">
                  <c:v>0.15</c:v>
                </c:pt>
                <c:pt idx="3">
                  <c:v>0.39</c:v>
                </c:pt>
              </c:numCache>
            </c:numRef>
          </c:val>
        </c:ser>
        <c:ser>
          <c:idx val="1"/>
          <c:order val="1"/>
          <c:tx>
            <c:strRef>
              <c:f>Sheet1!$C$1</c:f>
              <c:strCache>
                <c:ptCount val="1"/>
                <c:pt idx="0">
                  <c:v>&gt;$100 - $150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0.25</c:v>
                </c:pt>
                <c:pt idx="1">
                  <c:v>0.47</c:v>
                </c:pt>
                <c:pt idx="2">
                  <c:v>0.57999999999999996</c:v>
                </c:pt>
                <c:pt idx="3">
                  <c:v>0.23</c:v>
                </c:pt>
              </c:numCache>
            </c:numRef>
          </c:val>
        </c:ser>
        <c:ser>
          <c:idx val="2"/>
          <c:order val="2"/>
          <c:tx>
            <c:strRef>
              <c:f>Sheet1!$D$1</c:f>
              <c:strCache>
                <c:ptCount val="1"/>
                <c:pt idx="0">
                  <c:v>&gt;$150 - $200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0.39</c:v>
                </c:pt>
                <c:pt idx="1">
                  <c:v>0.23</c:v>
                </c:pt>
                <c:pt idx="2">
                  <c:v>0.13</c:v>
                </c:pt>
                <c:pt idx="3">
                  <c:v>0.28000000000000003</c:v>
                </c:pt>
              </c:numCache>
            </c:numRef>
          </c:val>
        </c:ser>
        <c:ser>
          <c:idx val="3"/>
          <c:order val="3"/>
          <c:tx>
            <c:strRef>
              <c:f>Sheet1!$E$1</c:f>
              <c:strCache>
                <c:ptCount val="1"/>
                <c:pt idx="0">
                  <c:v>&gt;$200 - $250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0.12</c:v>
                </c:pt>
                <c:pt idx="1">
                  <c:v>0.14000000000000001</c:v>
                </c:pt>
                <c:pt idx="2">
                  <c:v>0.05</c:v>
                </c:pt>
                <c:pt idx="3">
                  <c:v>0.02</c:v>
                </c:pt>
              </c:numCache>
            </c:numRef>
          </c:val>
        </c:ser>
        <c:ser>
          <c:idx val="4"/>
          <c:order val="4"/>
          <c:tx>
            <c:strRef>
              <c:f>Sheet1!$F$1</c:f>
              <c:strCache>
                <c:ptCount val="1"/>
                <c:pt idx="0">
                  <c:v>Over $250</c:v>
                </c:pt>
              </c:strCache>
            </c:strRef>
          </c:tx>
          <c:spPr>
            <a:solidFill>
              <a:schemeClr val="accent5"/>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Sheet1!$F$2:$F$5</c:f>
              <c:numCache>
                <c:formatCode>0%</c:formatCode>
                <c:ptCount val="4"/>
                <c:pt idx="0">
                  <c:v>0.08</c:v>
                </c:pt>
                <c:pt idx="1">
                  <c:v>0.08</c:v>
                </c:pt>
                <c:pt idx="2">
                  <c:v>0.08</c:v>
                </c:pt>
                <c:pt idx="3">
                  <c:v>0.08</c:v>
                </c:pt>
              </c:numCache>
            </c:numRef>
          </c:val>
        </c:ser>
        <c:dLbls>
          <c:showLegendKey val="0"/>
          <c:showVal val="0"/>
          <c:showCatName val="0"/>
          <c:showSerName val="0"/>
          <c:showPercent val="0"/>
          <c:showBubbleSize val="0"/>
        </c:dLbls>
        <c:gapWidth val="150"/>
        <c:overlap val="100"/>
        <c:axId val="49792128"/>
        <c:axId val="49793664"/>
      </c:barChart>
      <c:catAx>
        <c:axId val="49792128"/>
        <c:scaling>
          <c:orientation val="minMax"/>
        </c:scaling>
        <c:delete val="0"/>
        <c:axPos val="b"/>
        <c:majorTickMark val="out"/>
        <c:minorTickMark val="none"/>
        <c:tickLblPos val="nextTo"/>
        <c:txPr>
          <a:bodyPr/>
          <a:lstStyle/>
          <a:p>
            <a:pPr>
              <a:defRPr b="1"/>
            </a:pPr>
            <a:endParaRPr lang="en-US"/>
          </a:p>
        </c:txPr>
        <c:crossAx val="49793664"/>
        <c:crosses val="autoZero"/>
        <c:auto val="1"/>
        <c:lblAlgn val="ctr"/>
        <c:lblOffset val="100"/>
        <c:noMultiLvlLbl val="0"/>
      </c:catAx>
      <c:valAx>
        <c:axId val="49793664"/>
        <c:scaling>
          <c:orientation val="minMax"/>
        </c:scaling>
        <c:delete val="0"/>
        <c:axPos val="l"/>
        <c:numFmt formatCode="0%" sourceLinked="1"/>
        <c:majorTickMark val="out"/>
        <c:minorTickMark val="none"/>
        <c:tickLblPos val="nextTo"/>
        <c:crossAx val="49792128"/>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0.36</c:v>
                </c:pt>
                <c:pt idx="1">
                  <c:v>0.36</c:v>
                </c:pt>
                <c:pt idx="2">
                  <c:v>0.3</c:v>
                </c:pt>
                <c:pt idx="3">
                  <c:v>0.28000000000000003</c:v>
                </c:pt>
              </c:numCache>
            </c:numRef>
          </c:val>
        </c:ser>
        <c:dLbls>
          <c:showLegendKey val="0"/>
          <c:showVal val="0"/>
          <c:showCatName val="0"/>
          <c:showSerName val="0"/>
          <c:showPercent val="0"/>
          <c:showBubbleSize val="0"/>
        </c:dLbls>
        <c:gapWidth val="150"/>
        <c:axId val="49403008"/>
        <c:axId val="49404544"/>
      </c:barChart>
      <c:catAx>
        <c:axId val="49403008"/>
        <c:scaling>
          <c:orientation val="minMax"/>
        </c:scaling>
        <c:delete val="0"/>
        <c:axPos val="b"/>
        <c:majorTickMark val="out"/>
        <c:minorTickMark val="none"/>
        <c:tickLblPos val="nextTo"/>
        <c:txPr>
          <a:bodyPr/>
          <a:lstStyle/>
          <a:p>
            <a:pPr>
              <a:defRPr b="1"/>
            </a:pPr>
            <a:endParaRPr lang="en-US"/>
          </a:p>
        </c:txPr>
        <c:crossAx val="49404544"/>
        <c:crosses val="autoZero"/>
        <c:auto val="1"/>
        <c:lblAlgn val="ctr"/>
        <c:lblOffset val="100"/>
        <c:noMultiLvlLbl val="0"/>
      </c:catAx>
      <c:valAx>
        <c:axId val="49404544"/>
        <c:scaling>
          <c:orientation val="minMax"/>
        </c:scaling>
        <c:delete val="0"/>
        <c:axPos val="l"/>
        <c:numFmt formatCode="0%" sourceLinked="1"/>
        <c:majorTickMark val="out"/>
        <c:minorTickMark val="none"/>
        <c:tickLblPos val="nextTo"/>
        <c:crossAx val="494030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2">
                <a:lumMod val="60000"/>
                <a:lumOff val="40000"/>
              </a:schemeClr>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Sheet1!$A$1:$F$1</c:f>
              <c:strCache>
                <c:ptCount val="6"/>
                <c:pt idx="0">
                  <c:v>$0 </c:v>
                </c:pt>
                <c:pt idx="1">
                  <c:v>&gt;0 - $500</c:v>
                </c:pt>
                <c:pt idx="2">
                  <c:v>&gt;$500-$1000</c:v>
                </c:pt>
                <c:pt idx="3">
                  <c:v>&gt;$1000 - $1500</c:v>
                </c:pt>
                <c:pt idx="4">
                  <c:v>&gt;$1500 - $2000</c:v>
                </c:pt>
                <c:pt idx="5">
                  <c:v>Over $2000</c:v>
                </c:pt>
              </c:strCache>
            </c:strRef>
          </c:cat>
          <c:val>
            <c:numRef>
              <c:f>Sheet1!$A$2:$F$2</c:f>
              <c:numCache>
                <c:formatCode>0%</c:formatCode>
                <c:ptCount val="6"/>
                <c:pt idx="0">
                  <c:v>0.27</c:v>
                </c:pt>
                <c:pt idx="1">
                  <c:v>0.15</c:v>
                </c:pt>
                <c:pt idx="2">
                  <c:v>0.25</c:v>
                </c:pt>
                <c:pt idx="3">
                  <c:v>0.2</c:v>
                </c:pt>
                <c:pt idx="4">
                  <c:v>0.08</c:v>
                </c:pt>
                <c:pt idx="5">
                  <c:v>0.05</c:v>
                </c:pt>
              </c:numCache>
            </c:numRef>
          </c:val>
        </c:ser>
        <c:dLbls>
          <c:showLegendKey val="0"/>
          <c:showVal val="0"/>
          <c:showCatName val="0"/>
          <c:showSerName val="0"/>
          <c:showPercent val="0"/>
          <c:showBubbleSize val="0"/>
        </c:dLbls>
        <c:gapWidth val="150"/>
        <c:axId val="42265984"/>
        <c:axId val="42611840"/>
      </c:barChart>
      <c:catAx>
        <c:axId val="42265984"/>
        <c:scaling>
          <c:orientation val="minMax"/>
        </c:scaling>
        <c:delete val="0"/>
        <c:axPos val="b"/>
        <c:numFmt formatCode="General" sourceLinked="1"/>
        <c:majorTickMark val="out"/>
        <c:minorTickMark val="none"/>
        <c:tickLblPos val="nextTo"/>
        <c:txPr>
          <a:bodyPr/>
          <a:lstStyle/>
          <a:p>
            <a:pPr>
              <a:defRPr sz="1200" b="1"/>
            </a:pPr>
            <a:endParaRPr lang="en-US"/>
          </a:p>
        </c:txPr>
        <c:crossAx val="42611840"/>
        <c:crosses val="autoZero"/>
        <c:auto val="1"/>
        <c:lblAlgn val="ctr"/>
        <c:lblOffset val="100"/>
        <c:noMultiLvlLbl val="0"/>
      </c:catAx>
      <c:valAx>
        <c:axId val="42611840"/>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42265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10% or less</c:v>
                </c:pt>
              </c:strCache>
            </c:strRef>
          </c:tx>
          <c:spPr>
            <a:solidFill>
              <a:schemeClr val="accent1"/>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0.02</c:v>
                </c:pt>
                <c:pt idx="1">
                  <c:v>0.04</c:v>
                </c:pt>
                <c:pt idx="2">
                  <c:v>7.0000000000000007E-2</c:v>
                </c:pt>
                <c:pt idx="3">
                  <c:v>0.08</c:v>
                </c:pt>
              </c:numCache>
            </c:numRef>
          </c:val>
        </c:ser>
        <c:ser>
          <c:idx val="1"/>
          <c:order val="1"/>
          <c:tx>
            <c:strRef>
              <c:f>Sheet1!$C$1</c:f>
              <c:strCache>
                <c:ptCount val="1"/>
                <c:pt idx="0">
                  <c:v>&gt;10% - 20%</c:v>
                </c:pt>
              </c:strCache>
            </c:strRef>
          </c:tx>
          <c:spPr>
            <a:solidFill>
              <a:schemeClr val="accent2"/>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0.15</c:v>
                </c:pt>
                <c:pt idx="1">
                  <c:v>0.17</c:v>
                </c:pt>
                <c:pt idx="2">
                  <c:v>0.19</c:v>
                </c:pt>
                <c:pt idx="3">
                  <c:v>0.11</c:v>
                </c:pt>
              </c:numCache>
            </c:numRef>
          </c:val>
        </c:ser>
        <c:ser>
          <c:idx val="2"/>
          <c:order val="2"/>
          <c:tx>
            <c:strRef>
              <c:f>Sheet1!$D$1</c:f>
              <c:strCache>
                <c:ptCount val="1"/>
                <c:pt idx="0">
                  <c:v>&gt;20% - 30%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0.27</c:v>
                </c:pt>
                <c:pt idx="1">
                  <c:v>0.23</c:v>
                </c:pt>
                <c:pt idx="2">
                  <c:v>0.45</c:v>
                </c:pt>
                <c:pt idx="3">
                  <c:v>0.52</c:v>
                </c:pt>
              </c:numCache>
            </c:numRef>
          </c:val>
        </c:ser>
        <c:ser>
          <c:idx val="3"/>
          <c:order val="3"/>
          <c:tx>
            <c:strRef>
              <c:f>Sheet1!$E$1</c:f>
              <c:strCache>
                <c:ptCount val="1"/>
                <c:pt idx="0">
                  <c:v>&gt;30% - &lt;50%</c:v>
                </c:pt>
              </c:strCache>
            </c:strRef>
          </c:tx>
          <c:spPr>
            <a:solidFill>
              <a:schemeClr val="accent4"/>
            </a:solidFill>
            <a:ln>
              <a:solidFill>
                <a:schemeClr val="tx1"/>
              </a:solid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0.56000000000000005</c:v>
                </c:pt>
                <c:pt idx="1">
                  <c:v>0.56000000000000005</c:v>
                </c:pt>
                <c:pt idx="2">
                  <c:v>0.3</c:v>
                </c:pt>
                <c:pt idx="3">
                  <c:v>0.28999999999999998</c:v>
                </c:pt>
              </c:numCache>
            </c:numRef>
          </c:val>
        </c:ser>
        <c:dLbls>
          <c:showLegendKey val="0"/>
          <c:showVal val="0"/>
          <c:showCatName val="0"/>
          <c:showSerName val="0"/>
          <c:showPercent val="0"/>
          <c:showBubbleSize val="0"/>
        </c:dLbls>
        <c:gapWidth val="150"/>
        <c:overlap val="100"/>
        <c:axId val="49453696"/>
        <c:axId val="49455488"/>
      </c:barChart>
      <c:catAx>
        <c:axId val="49453696"/>
        <c:scaling>
          <c:orientation val="minMax"/>
        </c:scaling>
        <c:delete val="0"/>
        <c:axPos val="b"/>
        <c:majorTickMark val="out"/>
        <c:minorTickMark val="none"/>
        <c:tickLblPos val="nextTo"/>
        <c:txPr>
          <a:bodyPr/>
          <a:lstStyle/>
          <a:p>
            <a:pPr>
              <a:defRPr sz="1400" b="1"/>
            </a:pPr>
            <a:endParaRPr lang="en-US"/>
          </a:p>
        </c:txPr>
        <c:crossAx val="49455488"/>
        <c:crosses val="autoZero"/>
        <c:auto val="1"/>
        <c:lblAlgn val="ctr"/>
        <c:lblOffset val="100"/>
        <c:noMultiLvlLbl val="0"/>
      </c:catAx>
      <c:valAx>
        <c:axId val="49455488"/>
        <c:scaling>
          <c:orientation val="minMax"/>
        </c:scaling>
        <c:delete val="0"/>
        <c:axPos val="l"/>
        <c:numFmt formatCode="0%" sourceLinked="1"/>
        <c:majorTickMark val="out"/>
        <c:minorTickMark val="none"/>
        <c:tickLblPos val="nextTo"/>
        <c:crossAx val="49453696"/>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658136482939598E-2"/>
          <c:y val="2.7401019407361484E-2"/>
          <c:w val="0.712647017095836"/>
          <c:h val="0.88508788074493761"/>
        </c:manualLayout>
      </c:layout>
      <c:barChart>
        <c:barDir val="col"/>
        <c:grouping val="percentStacked"/>
        <c:varyColors val="0"/>
        <c:ser>
          <c:idx val="0"/>
          <c:order val="0"/>
          <c:tx>
            <c:strRef>
              <c:f>Sheet1!$B$1</c:f>
              <c:strCache>
                <c:ptCount val="1"/>
                <c:pt idx="0">
                  <c:v>No Charge after Deductible</c:v>
                </c:pt>
              </c:strCache>
            </c:strRef>
          </c:tx>
          <c:spPr>
            <a:solidFill>
              <a:schemeClr val="accent1"/>
            </a:solidFill>
            <a:ln>
              <a:solidFill>
                <a:schemeClr val="tx1"/>
              </a:solidFill>
            </a:ln>
          </c:spPr>
          <c:invertIfNegative val="0"/>
          <c:dLbls>
            <c:txPr>
              <a:bodyPr/>
              <a:lstStyle/>
              <a:p>
                <a:pPr algn="ctr">
                  <a:defRPr lang="en-US" sz="1400" b="0" i="0" u="none" strike="noStrike" kern="1200" baseline="0">
                    <a:solidFill>
                      <a:srgbClr val="FFFFFF"/>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0.28999999999999998</c:v>
                </c:pt>
                <c:pt idx="1">
                  <c:v>0.08</c:v>
                </c:pt>
                <c:pt idx="2">
                  <c:v>0.05</c:v>
                </c:pt>
                <c:pt idx="3">
                  <c:v>0.01</c:v>
                </c:pt>
              </c:numCache>
            </c:numRef>
          </c:val>
        </c:ser>
        <c:ser>
          <c:idx val="1"/>
          <c:order val="1"/>
          <c:tx>
            <c:strRef>
              <c:f>Sheet1!$C$1</c:f>
              <c:strCache>
                <c:ptCount val="1"/>
                <c:pt idx="0">
                  <c:v>Copayment</c:v>
                </c:pt>
              </c:strCache>
            </c:strRef>
          </c:tx>
          <c:spPr>
            <a:solidFill>
              <a:schemeClr val="accent2"/>
            </a:solidFill>
            <a:ln>
              <a:solidFill>
                <a:schemeClr val="tx1"/>
              </a:solidFill>
            </a:ln>
          </c:spPr>
          <c:invertIfNegative val="0"/>
          <c:dLbls>
            <c:txPr>
              <a:bodyPr/>
              <a:lstStyle/>
              <a:p>
                <a:pPr algn="ctr">
                  <a:defRPr lang="en-US" sz="1400" b="0" i="0" u="none" strike="noStrike" kern="1200" baseline="0">
                    <a:solidFill>
                      <a:srgbClr val="FFFFFF"/>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0.21</c:v>
                </c:pt>
                <c:pt idx="1">
                  <c:v>0.46</c:v>
                </c:pt>
                <c:pt idx="2">
                  <c:v>0.48</c:v>
                </c:pt>
                <c:pt idx="3">
                  <c:v>0.37</c:v>
                </c:pt>
              </c:numCache>
            </c:numRef>
          </c:val>
        </c:ser>
        <c:ser>
          <c:idx val="2"/>
          <c:order val="2"/>
          <c:tx>
            <c:strRef>
              <c:f>Sheet1!$D$1</c:f>
              <c:strCache>
                <c:ptCount val="1"/>
                <c:pt idx="0">
                  <c:v>Coinsurance</c:v>
                </c:pt>
              </c:strCache>
            </c:strRef>
          </c:tx>
          <c:spPr>
            <a:solidFill>
              <a:schemeClr val="accent3"/>
            </a:solidFill>
            <a:ln>
              <a:solidFill>
                <a:schemeClr val="tx1"/>
              </a:solidFill>
            </a:ln>
          </c:spPr>
          <c:invertIfNegative val="0"/>
          <c:dLbls>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0.38</c:v>
                </c:pt>
                <c:pt idx="1">
                  <c:v>0.28000000000000003</c:v>
                </c:pt>
                <c:pt idx="2">
                  <c:v>0.25</c:v>
                </c:pt>
                <c:pt idx="3">
                  <c:v>0.34</c:v>
                </c:pt>
              </c:numCache>
            </c:numRef>
          </c:val>
        </c:ser>
        <c:ser>
          <c:idx val="3"/>
          <c:order val="3"/>
          <c:tx>
            <c:strRef>
              <c:f>Sheet1!$E$1</c:f>
              <c:strCache>
                <c:ptCount val="1"/>
                <c:pt idx="0">
                  <c:v>Copay &amp; Coinsurance</c:v>
                </c:pt>
              </c:strCache>
            </c:strRef>
          </c:tx>
          <c:spPr>
            <a:solidFill>
              <a:schemeClr val="accent4"/>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0.12</c:v>
                </c:pt>
                <c:pt idx="1">
                  <c:v>0.18</c:v>
                </c:pt>
                <c:pt idx="2">
                  <c:v>0.22</c:v>
                </c:pt>
                <c:pt idx="3">
                  <c:v>0.28000000000000003</c:v>
                </c:pt>
              </c:numCache>
            </c:numRef>
          </c:val>
        </c:ser>
        <c:dLbls>
          <c:showLegendKey val="0"/>
          <c:showVal val="0"/>
          <c:showCatName val="0"/>
          <c:showSerName val="0"/>
          <c:showPercent val="0"/>
          <c:showBubbleSize val="0"/>
        </c:dLbls>
        <c:gapWidth val="150"/>
        <c:overlap val="100"/>
        <c:axId val="46205952"/>
        <c:axId val="46228224"/>
      </c:barChart>
      <c:catAx>
        <c:axId val="46205952"/>
        <c:scaling>
          <c:orientation val="minMax"/>
        </c:scaling>
        <c:delete val="0"/>
        <c:axPos val="b"/>
        <c:majorTickMark val="out"/>
        <c:minorTickMark val="none"/>
        <c:tickLblPos val="nextTo"/>
        <c:txPr>
          <a:bodyPr/>
          <a:lstStyle/>
          <a:p>
            <a:pPr>
              <a:defRPr b="1"/>
            </a:pPr>
            <a:endParaRPr lang="en-US"/>
          </a:p>
        </c:txPr>
        <c:crossAx val="46228224"/>
        <c:crosses val="autoZero"/>
        <c:auto val="1"/>
        <c:lblAlgn val="ctr"/>
        <c:lblOffset val="100"/>
        <c:noMultiLvlLbl val="0"/>
      </c:catAx>
      <c:valAx>
        <c:axId val="46228224"/>
        <c:scaling>
          <c:orientation val="minMax"/>
        </c:scaling>
        <c:delete val="0"/>
        <c:axPos val="l"/>
        <c:numFmt formatCode="0%" sourceLinked="1"/>
        <c:majorTickMark val="out"/>
        <c:minorTickMark val="none"/>
        <c:tickLblPos val="nextTo"/>
        <c:txPr>
          <a:bodyPr/>
          <a:lstStyle/>
          <a:p>
            <a:pPr>
              <a:defRPr sz="1400"/>
            </a:pPr>
            <a:endParaRPr lang="en-US"/>
          </a:p>
        </c:txPr>
        <c:crossAx val="46205952"/>
        <c:crosses val="autoZero"/>
        <c:crossBetween val="between"/>
      </c:valAx>
    </c:plotArea>
    <c:legend>
      <c:legendPos val="r"/>
      <c:layout>
        <c:manualLayout>
          <c:xMode val="edge"/>
          <c:yMode val="edge"/>
          <c:x val="0.79111832304745699"/>
          <c:y val="0.13526778720904256"/>
          <c:w val="0.20554503322219858"/>
          <c:h val="0.45448898433150403"/>
        </c:manualLayout>
      </c:layout>
      <c:overlay val="0"/>
      <c:txPr>
        <a:bodyPr/>
        <a:lstStyle/>
        <a:p>
          <a:pPr>
            <a:defRPr sz="1200"/>
          </a:pPr>
          <a:endParaRPr lang="en-US"/>
        </a:p>
      </c:txPr>
    </c:legend>
    <c:plotVisOnly val="1"/>
    <c:dispBlanksAs val="gap"/>
    <c:showDLblsOverMax val="0"/>
  </c:chart>
  <c:txPr>
    <a:bodyPr/>
    <a:lstStyle/>
    <a:p>
      <a:pPr>
        <a:defRPr sz="16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2999052201808102E-2"/>
          <c:y val="4.1431182711833922E-2"/>
          <c:w val="0.91700094779819186"/>
          <c:h val="0.85702755413599274"/>
        </c:manualLayout>
      </c:layout>
      <c:barChart>
        <c:barDir val="col"/>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"$"#,##0;[Red]"$"#,##0</c:formatCode>
                <c:ptCount val="4"/>
                <c:pt idx="0">
                  <c:v>264</c:v>
                </c:pt>
                <c:pt idx="1">
                  <c:v>318</c:v>
                </c:pt>
                <c:pt idx="2">
                  <c:v>252</c:v>
                </c:pt>
                <c:pt idx="3">
                  <c:v>155</c:v>
                </c:pt>
              </c:numCache>
            </c:numRef>
          </c:val>
        </c:ser>
        <c:dLbls>
          <c:showLegendKey val="0"/>
          <c:showVal val="0"/>
          <c:showCatName val="0"/>
          <c:showSerName val="0"/>
          <c:showPercent val="0"/>
          <c:showBubbleSize val="0"/>
        </c:dLbls>
        <c:gapWidth val="150"/>
        <c:axId val="46276992"/>
        <c:axId val="46278528"/>
      </c:barChart>
      <c:catAx>
        <c:axId val="46276992"/>
        <c:scaling>
          <c:orientation val="minMax"/>
        </c:scaling>
        <c:delete val="0"/>
        <c:axPos val="b"/>
        <c:majorTickMark val="out"/>
        <c:minorTickMark val="none"/>
        <c:tickLblPos val="nextTo"/>
        <c:txPr>
          <a:bodyPr/>
          <a:lstStyle/>
          <a:p>
            <a:pPr>
              <a:defRPr b="1"/>
            </a:pPr>
            <a:endParaRPr lang="en-US"/>
          </a:p>
        </c:txPr>
        <c:crossAx val="46278528"/>
        <c:crosses val="autoZero"/>
        <c:auto val="1"/>
        <c:lblAlgn val="ctr"/>
        <c:lblOffset val="100"/>
        <c:noMultiLvlLbl val="0"/>
      </c:catAx>
      <c:valAx>
        <c:axId val="46278528"/>
        <c:scaling>
          <c:orientation val="minMax"/>
        </c:scaling>
        <c:delete val="0"/>
        <c:axPos val="l"/>
        <c:numFmt formatCode="&quot;$&quot;#,##0;[Red]&quot;$&quot;#,##0" sourceLinked="1"/>
        <c:majorTickMark val="out"/>
        <c:minorTickMark val="none"/>
        <c:tickLblPos val="nextTo"/>
        <c:crossAx val="46276992"/>
        <c:crosses val="autoZero"/>
        <c:crossBetween val="between"/>
      </c:valAx>
    </c:plotArea>
    <c:plotVisOnly val="1"/>
    <c:dispBlanksAs val="gap"/>
    <c:showDLblsOverMax val="0"/>
  </c:chart>
  <c:txPr>
    <a:bodyPr/>
    <a:lstStyle/>
    <a:p>
      <a:pPr>
        <a:defRPr sz="16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2201427940471167E-2"/>
          <c:y val="3.2234947904239246E-2"/>
          <c:w val="0.91496420552147995"/>
          <c:h val="0.87133381054640902"/>
        </c:manualLayout>
      </c:layout>
      <c:barChart>
        <c:barDir val="col"/>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0.32</c:v>
                </c:pt>
                <c:pt idx="1">
                  <c:v>0.28000000000000003</c:v>
                </c:pt>
                <c:pt idx="2">
                  <c:v>0.2</c:v>
                </c:pt>
                <c:pt idx="3">
                  <c:v>0.22</c:v>
                </c:pt>
              </c:numCache>
            </c:numRef>
          </c:val>
        </c:ser>
        <c:dLbls>
          <c:showLegendKey val="0"/>
          <c:showVal val="0"/>
          <c:showCatName val="0"/>
          <c:showSerName val="0"/>
          <c:showPercent val="0"/>
          <c:showBubbleSize val="0"/>
        </c:dLbls>
        <c:gapWidth val="150"/>
        <c:axId val="46351488"/>
        <c:axId val="46353024"/>
      </c:barChart>
      <c:catAx>
        <c:axId val="46351488"/>
        <c:scaling>
          <c:orientation val="minMax"/>
        </c:scaling>
        <c:delete val="0"/>
        <c:axPos val="b"/>
        <c:majorTickMark val="out"/>
        <c:minorTickMark val="none"/>
        <c:tickLblPos val="nextTo"/>
        <c:txPr>
          <a:bodyPr/>
          <a:lstStyle/>
          <a:p>
            <a:pPr>
              <a:defRPr b="1"/>
            </a:pPr>
            <a:endParaRPr lang="en-US"/>
          </a:p>
        </c:txPr>
        <c:crossAx val="46353024"/>
        <c:crosses val="autoZero"/>
        <c:auto val="1"/>
        <c:lblAlgn val="ctr"/>
        <c:lblOffset val="100"/>
        <c:noMultiLvlLbl val="0"/>
      </c:catAx>
      <c:valAx>
        <c:axId val="46353024"/>
        <c:scaling>
          <c:orientation val="minMax"/>
        </c:scaling>
        <c:delete val="0"/>
        <c:axPos val="l"/>
        <c:numFmt formatCode="0%" sourceLinked="1"/>
        <c:majorTickMark val="out"/>
        <c:minorTickMark val="none"/>
        <c:tickLblPos val="nextTo"/>
        <c:crossAx val="46351488"/>
        <c:crosses val="autoZero"/>
        <c:crossBetween val="between"/>
      </c:valAx>
    </c:plotArea>
    <c:plotVisOnly val="1"/>
    <c:dispBlanksAs val="gap"/>
    <c:showDLblsOverMax val="0"/>
  </c:chart>
  <c:txPr>
    <a:bodyPr/>
    <a:lstStyle/>
    <a:p>
      <a:pPr>
        <a:defRPr sz="16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40000"/>
                  <a:lumOff val="6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6359</c:v>
                </c:pt>
                <c:pt idx="1">
                  <c:v>5826</c:v>
                </c:pt>
                <c:pt idx="2">
                  <c:v>4529</c:v>
                </c:pt>
                <c:pt idx="3">
                  <c:v>1975</c:v>
                </c:pt>
              </c:numCache>
            </c:numRef>
          </c:val>
        </c:ser>
        <c:dLbls>
          <c:showLegendKey val="0"/>
          <c:showVal val="0"/>
          <c:showCatName val="0"/>
          <c:showSerName val="0"/>
          <c:showPercent val="0"/>
          <c:showBubbleSize val="0"/>
        </c:dLbls>
        <c:gapWidth val="150"/>
        <c:axId val="46401408"/>
        <c:axId val="46402944"/>
      </c:barChart>
      <c:catAx>
        <c:axId val="46401408"/>
        <c:scaling>
          <c:orientation val="minMax"/>
        </c:scaling>
        <c:delete val="0"/>
        <c:axPos val="b"/>
        <c:majorTickMark val="out"/>
        <c:minorTickMark val="none"/>
        <c:tickLblPos val="nextTo"/>
        <c:txPr>
          <a:bodyPr/>
          <a:lstStyle/>
          <a:p>
            <a:pPr>
              <a:defRPr b="1"/>
            </a:pPr>
            <a:endParaRPr lang="en-US"/>
          </a:p>
        </c:txPr>
        <c:crossAx val="46402944"/>
        <c:crosses val="autoZero"/>
        <c:auto val="1"/>
        <c:lblAlgn val="ctr"/>
        <c:lblOffset val="100"/>
        <c:noMultiLvlLbl val="0"/>
      </c:catAx>
      <c:valAx>
        <c:axId val="46402944"/>
        <c:scaling>
          <c:orientation val="minMax"/>
        </c:scaling>
        <c:delete val="0"/>
        <c:axPos val="l"/>
        <c:numFmt formatCode="&quot;$&quot;#,##0" sourceLinked="1"/>
        <c:majorTickMark val="out"/>
        <c:minorTickMark val="none"/>
        <c:tickLblPos val="nextTo"/>
        <c:crossAx val="464014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&gt;$500 to $2,500</c:v>
                </c:pt>
              </c:strCache>
            </c:strRef>
          </c:tx>
          <c:spPr>
            <a:solidFill>
              <a:schemeClr val="accent1"/>
            </a:solidFill>
            <a:ln>
              <a:solidFill>
                <a:schemeClr val="tx1"/>
              </a:solidFill>
            </a:ln>
          </c:spPr>
          <c:invertIfNegative val="0"/>
          <c:dLbls>
            <c:dLbl>
              <c:idx val="0"/>
              <c:delete val="1"/>
            </c:dLbl>
            <c:dLbl>
              <c:idx val="1"/>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0</c:v>
                </c:pt>
                <c:pt idx="1">
                  <c:v>0</c:v>
                </c:pt>
                <c:pt idx="2">
                  <c:v>0.08</c:v>
                </c:pt>
                <c:pt idx="3">
                  <c:v>0.91</c:v>
                </c:pt>
              </c:numCache>
            </c:numRef>
          </c:val>
        </c:ser>
        <c:ser>
          <c:idx val="1"/>
          <c:order val="1"/>
          <c:tx>
            <c:strRef>
              <c:f>Sheet1!$C$1</c:f>
              <c:strCache>
                <c:ptCount val="1"/>
                <c:pt idx="0">
                  <c:v>&gt;$2,500 to $4,500</c:v>
                </c:pt>
              </c:strCache>
            </c:strRef>
          </c:tx>
          <c:spPr>
            <a:solidFill>
              <a:schemeClr val="accent2"/>
            </a:solidFill>
            <a:ln>
              <a:solidFill>
                <a:schemeClr val="tx1"/>
              </a:solidFill>
            </a:ln>
          </c:spPr>
          <c:invertIfNegative val="0"/>
          <c:dLbls>
            <c:dLbl>
              <c:idx val="0"/>
              <c:delete val="1"/>
            </c:dLbl>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Sheet1!$C$2:$C$5</c:f>
              <c:numCache>
                <c:formatCode>0%</c:formatCode>
                <c:ptCount val="4"/>
                <c:pt idx="0">
                  <c:v>0</c:v>
                </c:pt>
                <c:pt idx="1">
                  <c:v>0.15</c:v>
                </c:pt>
                <c:pt idx="2">
                  <c:v>0.47</c:v>
                </c:pt>
                <c:pt idx="3">
                  <c:v>7.0000000000000007E-2</c:v>
                </c:pt>
              </c:numCache>
            </c:numRef>
          </c:val>
        </c:ser>
        <c:ser>
          <c:idx val="2"/>
          <c:order val="2"/>
          <c:tx>
            <c:strRef>
              <c:f>Sheet1!$D$1</c:f>
              <c:strCache>
                <c:ptCount val="1"/>
                <c:pt idx="0">
                  <c:v>&gt;$4,500 to &lt; $6,600</c:v>
                </c:pt>
              </c:strCache>
            </c:strRef>
          </c:tx>
          <c:spPr>
            <a:solidFill>
              <a:schemeClr val="accent3"/>
            </a:solidFill>
            <a:ln>
              <a:solidFill>
                <a:schemeClr val="tx1"/>
              </a:solidFill>
            </a:ln>
          </c:spPr>
          <c:invertIfNegative val="0"/>
          <c:dLbls>
            <c:txPr>
              <a:bodyPr/>
              <a:lstStyle/>
              <a:p>
                <a:pPr>
                  <a:defRPr sz="105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Sheet1!$D$2:$D$5</c:f>
              <c:numCache>
                <c:formatCode>0%</c:formatCode>
                <c:ptCount val="4"/>
                <c:pt idx="0">
                  <c:v>0.72</c:v>
                </c:pt>
                <c:pt idx="1">
                  <c:v>0.62</c:v>
                </c:pt>
                <c:pt idx="2">
                  <c:v>0.4</c:v>
                </c:pt>
                <c:pt idx="3">
                  <c:v>0.01</c:v>
                </c:pt>
              </c:numCache>
            </c:numRef>
          </c:val>
        </c:ser>
        <c:ser>
          <c:idx val="3"/>
          <c:order val="3"/>
          <c:tx>
            <c:strRef>
              <c:f>Sheet1!$E$1</c:f>
              <c:strCache>
                <c:ptCount val="1"/>
                <c:pt idx="0">
                  <c:v>$6,600 </c:v>
                </c:pt>
              </c:strCache>
            </c:strRef>
          </c:tx>
          <c:spPr>
            <a:solidFill>
              <a:schemeClr val="accent4"/>
            </a:solidFill>
            <a:ln>
              <a:solidFill>
                <a:schemeClr val="tx1"/>
              </a:solidFill>
            </a:ln>
          </c:spPr>
          <c:invertIfNegative val="0"/>
          <c:dLbls>
            <c:dLbl>
              <c:idx val="3"/>
              <c:layout>
                <c:manualLayout>
                  <c:x val="1.9840454177108734E-2"/>
                  <c:y val="-1.5151515151515152E-2"/>
                </c:manualLayout>
              </c:layout>
              <c:showLegendKey val="0"/>
              <c:showVal val="1"/>
              <c:showCatName val="0"/>
              <c:showSerName val="0"/>
              <c:showPercent val="0"/>
              <c:showBubbleSize val="0"/>
            </c:dLbl>
            <c:txPr>
              <a:bodyPr/>
              <a:lstStyle/>
              <a:p>
                <a:pPr>
                  <a:defRPr sz="105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Sheet1!$E$2:$E$5</c:f>
              <c:numCache>
                <c:formatCode>0%</c:formatCode>
                <c:ptCount val="4"/>
                <c:pt idx="0">
                  <c:v>0.28000000000000003</c:v>
                </c:pt>
                <c:pt idx="1">
                  <c:v>0.22</c:v>
                </c:pt>
                <c:pt idx="2">
                  <c:v>0.05</c:v>
                </c:pt>
                <c:pt idx="3">
                  <c:v>0.01</c:v>
                </c:pt>
              </c:numCache>
            </c:numRef>
          </c:val>
        </c:ser>
        <c:dLbls>
          <c:showLegendKey val="0"/>
          <c:showVal val="0"/>
          <c:showCatName val="0"/>
          <c:showSerName val="0"/>
          <c:showPercent val="0"/>
          <c:showBubbleSize val="0"/>
        </c:dLbls>
        <c:gapWidth val="150"/>
        <c:overlap val="100"/>
        <c:axId val="49565056"/>
        <c:axId val="49587328"/>
      </c:barChart>
      <c:catAx>
        <c:axId val="49565056"/>
        <c:scaling>
          <c:orientation val="minMax"/>
        </c:scaling>
        <c:delete val="0"/>
        <c:axPos val="b"/>
        <c:majorTickMark val="out"/>
        <c:minorTickMark val="none"/>
        <c:tickLblPos val="nextTo"/>
        <c:txPr>
          <a:bodyPr/>
          <a:lstStyle/>
          <a:p>
            <a:pPr>
              <a:defRPr sz="1400" b="1"/>
            </a:pPr>
            <a:endParaRPr lang="en-US"/>
          </a:p>
        </c:txPr>
        <c:crossAx val="49587328"/>
        <c:crosses val="autoZero"/>
        <c:auto val="1"/>
        <c:lblAlgn val="ctr"/>
        <c:lblOffset val="100"/>
        <c:noMultiLvlLbl val="0"/>
      </c:catAx>
      <c:valAx>
        <c:axId val="49587328"/>
        <c:scaling>
          <c:orientation val="minMax"/>
        </c:scaling>
        <c:delete val="0"/>
        <c:axPos val="l"/>
        <c:numFmt formatCode="0%" sourceLinked="1"/>
        <c:majorTickMark val="out"/>
        <c:minorTickMark val="none"/>
        <c:tickLblPos val="nextTo"/>
        <c:crossAx val="49565056"/>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bg1">
                <a:lumMod val="85000"/>
              </a:schemeClr>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Sheet1!$A$1:$C$1</c:f>
              <c:strCache>
                <c:ptCount val="3"/>
                <c:pt idx="0">
                  <c:v>$0 </c:v>
                </c:pt>
                <c:pt idx="1">
                  <c:v>&gt;0 - $500</c:v>
                </c:pt>
                <c:pt idx="2">
                  <c:v>Over $500</c:v>
                </c:pt>
              </c:strCache>
            </c:strRef>
          </c:cat>
          <c:val>
            <c:numRef>
              <c:f>Sheet1!$A$2:$C$2</c:f>
              <c:numCache>
                <c:formatCode>0%</c:formatCode>
                <c:ptCount val="3"/>
                <c:pt idx="0">
                  <c:v>0.84</c:v>
                </c:pt>
                <c:pt idx="1">
                  <c:v>0.13</c:v>
                </c:pt>
                <c:pt idx="2">
                  <c:v>0.04</c:v>
                </c:pt>
              </c:numCache>
            </c:numRef>
          </c:val>
        </c:ser>
        <c:dLbls>
          <c:showLegendKey val="0"/>
          <c:showVal val="0"/>
          <c:showCatName val="0"/>
          <c:showSerName val="0"/>
          <c:showPercent val="0"/>
          <c:showBubbleSize val="0"/>
        </c:dLbls>
        <c:gapWidth val="150"/>
        <c:axId val="42640896"/>
        <c:axId val="42642432"/>
      </c:barChart>
      <c:catAx>
        <c:axId val="42640896"/>
        <c:scaling>
          <c:orientation val="minMax"/>
        </c:scaling>
        <c:delete val="0"/>
        <c:axPos val="b"/>
        <c:numFmt formatCode="General" sourceLinked="1"/>
        <c:majorTickMark val="out"/>
        <c:minorTickMark val="none"/>
        <c:tickLblPos val="nextTo"/>
        <c:txPr>
          <a:bodyPr/>
          <a:lstStyle/>
          <a:p>
            <a:pPr>
              <a:defRPr sz="1400" b="1"/>
            </a:pPr>
            <a:endParaRPr lang="en-US"/>
          </a:p>
        </c:txPr>
        <c:crossAx val="42642432"/>
        <c:crosses val="autoZero"/>
        <c:auto val="1"/>
        <c:lblAlgn val="ctr"/>
        <c:lblOffset val="100"/>
        <c:noMultiLvlLbl val="0"/>
      </c:catAx>
      <c:valAx>
        <c:axId val="42642432"/>
        <c:scaling>
          <c:orientation val="minMax"/>
        </c:scaling>
        <c:delete val="0"/>
        <c:axPos val="l"/>
        <c:numFmt formatCode="0%" sourceLinked="1"/>
        <c:majorTickMark val="out"/>
        <c:minorTickMark val="none"/>
        <c:tickLblPos val="nextTo"/>
        <c:txPr>
          <a:bodyPr/>
          <a:lstStyle/>
          <a:p>
            <a:pPr>
              <a:defRPr sz="1200"/>
            </a:pPr>
            <a:endParaRPr lang="en-US"/>
          </a:p>
        </c:txPr>
        <c:crossAx val="42640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chemeClr val="tx1"/>
              </a:solidFill>
            </a:ln>
          </c:spPr>
          <c:invertIfNegative val="0"/>
          <c:dPt>
            <c:idx val="0"/>
            <c:invertIfNegative val="0"/>
            <c:bubble3D val="0"/>
            <c:spPr>
              <a:solidFill>
                <a:schemeClr val="bg2">
                  <a:lumMod val="50000"/>
                </a:schemeClr>
              </a:solidFill>
              <a:ln>
                <a:solidFill>
                  <a:schemeClr val="tx1"/>
                </a:solidFill>
              </a:ln>
            </c:spPr>
          </c:dPt>
          <c:dPt>
            <c:idx val="1"/>
            <c:invertIfNegative val="0"/>
            <c:bubble3D val="0"/>
            <c:spPr>
              <a:solidFill>
                <a:schemeClr val="bg1">
                  <a:lumMod val="50000"/>
                </a:schemeClr>
              </a:solidFill>
              <a:ln>
                <a:solidFill>
                  <a:schemeClr val="tx1"/>
                </a:solidFill>
              </a:ln>
            </c:spPr>
          </c:dPt>
          <c:dPt>
            <c:idx val="2"/>
            <c:invertIfNegative val="0"/>
            <c:bubble3D val="0"/>
            <c:spPr>
              <a:solidFill>
                <a:schemeClr val="bg2">
                  <a:lumMod val="60000"/>
                  <a:lumOff val="40000"/>
                </a:schemeClr>
              </a:solidFill>
              <a:ln>
                <a:solidFill>
                  <a:schemeClr val="tx1"/>
                </a:solidFill>
              </a:ln>
            </c:spPr>
          </c:dPt>
          <c:dPt>
            <c:idx val="3"/>
            <c:invertIfNegative val="0"/>
            <c:bubble3D val="0"/>
            <c:spPr>
              <a:solidFill>
                <a:schemeClr val="bg1">
                  <a:lumMod val="85000"/>
                </a:schemeClr>
              </a:solidFill>
              <a:ln>
                <a:solidFill>
                  <a:schemeClr val="tx1"/>
                </a:solidFill>
              </a:ln>
            </c:spPr>
          </c:dPt>
          <c:dLbls>
            <c:txPr>
              <a:bodyPr/>
              <a:lstStyle/>
              <a:p>
                <a:pPr>
                  <a:defRPr sz="1200" b="0"/>
                </a:pPr>
                <a:endParaRPr lang="en-US"/>
              </a:p>
            </c:txPr>
            <c:showLegendKey val="0"/>
            <c:showVal val="1"/>
            <c:showCatName val="0"/>
            <c:showSerName val="0"/>
            <c:showPercent val="0"/>
            <c:showBubbleSize val="0"/>
            <c:showLeaderLines val="0"/>
          </c:dLbls>
          <c:cat>
            <c:strRef>
              <c:f>Sheet1!$A$2:$A$5</c:f>
              <c:strCache>
                <c:ptCount val="4"/>
                <c:pt idx="0">
                  <c:v>Bronze</c:v>
                </c:pt>
                <c:pt idx="1">
                  <c:v>Silver</c:v>
                </c:pt>
                <c:pt idx="2">
                  <c:v>Gold</c:v>
                </c:pt>
                <c:pt idx="3">
                  <c:v>Platinum</c:v>
                </c:pt>
              </c:strCache>
            </c:strRef>
          </c:cat>
          <c:val>
            <c:numRef>
              <c:f>Sheet1!$B$2:$B$5</c:f>
              <c:numCache>
                <c:formatCode>"$"#,##0</c:formatCode>
                <c:ptCount val="4"/>
                <c:pt idx="0">
                  <c:v>5372</c:v>
                </c:pt>
                <c:pt idx="1">
                  <c:v>3453</c:v>
                </c:pt>
                <c:pt idx="2">
                  <c:v>1431</c:v>
                </c:pt>
                <c:pt idx="3">
                  <c:v>418</c:v>
                </c:pt>
              </c:numCache>
            </c:numRef>
          </c:val>
        </c:ser>
        <c:dLbls>
          <c:showLegendKey val="0"/>
          <c:showVal val="0"/>
          <c:showCatName val="0"/>
          <c:showSerName val="0"/>
          <c:showPercent val="0"/>
          <c:showBubbleSize val="0"/>
        </c:dLbls>
        <c:gapWidth val="150"/>
        <c:axId val="42714240"/>
        <c:axId val="42715776"/>
      </c:barChart>
      <c:catAx>
        <c:axId val="42714240"/>
        <c:scaling>
          <c:orientation val="minMax"/>
        </c:scaling>
        <c:delete val="0"/>
        <c:axPos val="b"/>
        <c:majorTickMark val="out"/>
        <c:minorTickMark val="none"/>
        <c:tickLblPos val="nextTo"/>
        <c:txPr>
          <a:bodyPr/>
          <a:lstStyle/>
          <a:p>
            <a:pPr>
              <a:defRPr sz="1400" b="1"/>
            </a:pPr>
            <a:endParaRPr lang="en-US"/>
          </a:p>
        </c:txPr>
        <c:crossAx val="42715776"/>
        <c:crosses val="autoZero"/>
        <c:auto val="1"/>
        <c:lblAlgn val="ctr"/>
        <c:lblOffset val="100"/>
        <c:noMultiLvlLbl val="0"/>
      </c:catAx>
      <c:valAx>
        <c:axId val="42715776"/>
        <c:scaling>
          <c:orientation val="minMax"/>
        </c:scaling>
        <c:delete val="0"/>
        <c:axPos val="l"/>
        <c:majorGridlines>
          <c:spPr>
            <a:ln>
              <a:noFill/>
            </a:ln>
          </c:spPr>
        </c:majorGridlines>
        <c:numFmt formatCode="&quot;$&quot;#,##0" sourceLinked="1"/>
        <c:majorTickMark val="out"/>
        <c:minorTickMark val="none"/>
        <c:tickLblPos val="nextTo"/>
        <c:txPr>
          <a:bodyPr/>
          <a:lstStyle/>
          <a:p>
            <a:pPr>
              <a:defRPr sz="1200"/>
            </a:pPr>
            <a:endParaRPr lang="en-US"/>
          </a:p>
        </c:txPr>
        <c:crossAx val="42714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Bronze</c:v>
                </c:pt>
              </c:strCache>
            </c:strRef>
          </c:tx>
          <c:spPr>
            <a:solidFill>
              <a:schemeClr val="bg2">
                <a:lumMod val="50000"/>
              </a:schemeClr>
            </a:solidFill>
            <a:ln>
              <a:solidFill>
                <a:schemeClr val="tx1"/>
              </a:solidFill>
            </a:ln>
          </c:spPr>
          <c:invertIfNegative val="0"/>
          <c:dLbls>
            <c:dLbl>
              <c:idx val="0"/>
              <c:delete val="1"/>
            </c:dLbl>
            <c:dLbl>
              <c:idx val="1"/>
              <c:delete val="1"/>
            </c:dLbl>
            <c:txPr>
              <a:bodyPr/>
              <a:lstStyle/>
              <a:p>
                <a:pPr>
                  <a:defRPr sz="1200" baseline="0"/>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Sheet1!$B$2:$B$7</c:f>
              <c:numCache>
                <c:formatCode>General</c:formatCode>
                <c:ptCount val="6"/>
                <c:pt idx="2" formatCode="0%">
                  <c:v>0.02</c:v>
                </c:pt>
                <c:pt idx="3" formatCode="0%">
                  <c:v>0.06</c:v>
                </c:pt>
                <c:pt idx="4" formatCode="0%">
                  <c:v>0.48</c:v>
                </c:pt>
                <c:pt idx="5" formatCode="0%">
                  <c:v>0.43</c:v>
                </c:pt>
              </c:numCache>
            </c:numRef>
          </c:val>
        </c:ser>
        <c:ser>
          <c:idx val="1"/>
          <c:order val="1"/>
          <c:tx>
            <c:strRef>
              <c:f>Sheet1!$C$1</c:f>
              <c:strCache>
                <c:ptCount val="1"/>
                <c:pt idx="0">
                  <c:v>Silver</c:v>
                </c:pt>
              </c:strCache>
            </c:strRef>
          </c:tx>
          <c:spPr>
            <a:solidFill>
              <a:schemeClr val="bg1">
                <a:lumMod val="50000"/>
              </a:schemeClr>
            </a:solidFill>
            <a:ln>
              <a:solidFill>
                <a:schemeClr val="tx1"/>
              </a:solidFill>
            </a:ln>
          </c:spPr>
          <c:invertIfNegative val="0"/>
          <c:dLbls>
            <c:txPr>
              <a:bodyPr/>
              <a:lstStyle/>
              <a:p>
                <a:pPr>
                  <a:defRPr sz="1200" baseline="0"/>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Sheet1!$C$2:$C$7</c:f>
              <c:numCache>
                <c:formatCode>0%</c:formatCode>
                <c:ptCount val="6"/>
                <c:pt idx="0">
                  <c:v>0.02</c:v>
                </c:pt>
                <c:pt idx="1">
                  <c:v>0.04</c:v>
                </c:pt>
                <c:pt idx="2">
                  <c:v>0.24</c:v>
                </c:pt>
                <c:pt idx="3">
                  <c:v>0.42</c:v>
                </c:pt>
                <c:pt idx="4">
                  <c:v>0.2</c:v>
                </c:pt>
                <c:pt idx="5">
                  <c:v>0.08</c:v>
                </c:pt>
              </c:numCache>
            </c:numRef>
          </c:val>
        </c:ser>
        <c:ser>
          <c:idx val="2"/>
          <c:order val="2"/>
          <c:tx>
            <c:strRef>
              <c:f>Sheet1!$D$1</c:f>
              <c:strCache>
                <c:ptCount val="1"/>
                <c:pt idx="0">
                  <c:v>Gold</c:v>
                </c:pt>
              </c:strCache>
            </c:strRef>
          </c:tx>
          <c:spPr>
            <a:solidFill>
              <a:schemeClr val="bg2">
                <a:lumMod val="60000"/>
                <a:lumOff val="40000"/>
              </a:schemeClr>
            </a:solidFill>
            <a:ln>
              <a:solidFill>
                <a:schemeClr val="tx1"/>
              </a:solidFill>
            </a:ln>
          </c:spPr>
          <c:invertIfNegative val="0"/>
          <c:dLbls>
            <c:txPr>
              <a:bodyPr/>
              <a:lstStyle/>
              <a:p>
                <a:pPr>
                  <a:defRPr sz="1200" baseline="0"/>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Sheet1!$D$2:$D$7</c:f>
              <c:numCache>
                <c:formatCode>0%</c:formatCode>
                <c:ptCount val="6"/>
                <c:pt idx="0">
                  <c:v>0.17</c:v>
                </c:pt>
                <c:pt idx="1">
                  <c:v>0.57999999999999996</c:v>
                </c:pt>
                <c:pt idx="2">
                  <c:v>0.14000000000000001</c:v>
                </c:pt>
                <c:pt idx="3">
                  <c:v>0.1</c:v>
                </c:pt>
              </c:numCache>
            </c:numRef>
          </c:val>
        </c:ser>
        <c:ser>
          <c:idx val="3"/>
          <c:order val="3"/>
          <c:tx>
            <c:strRef>
              <c:f>Sheet1!$E$1</c:f>
              <c:strCache>
                <c:ptCount val="1"/>
                <c:pt idx="0">
                  <c:v>Platinum</c:v>
                </c:pt>
              </c:strCache>
            </c:strRef>
          </c:tx>
          <c:spPr>
            <a:solidFill>
              <a:schemeClr val="bg1">
                <a:lumMod val="85000"/>
              </a:schemeClr>
            </a:solidFill>
            <a:ln>
              <a:solidFill>
                <a:schemeClr val="tx1"/>
              </a:solidFill>
            </a:ln>
          </c:spPr>
          <c:invertIfNegative val="0"/>
          <c:dLbls>
            <c:txPr>
              <a:bodyPr/>
              <a:lstStyle/>
              <a:p>
                <a:pPr>
                  <a:defRPr sz="1200" baseline="0"/>
                </a:pPr>
                <a:endParaRPr lang="en-US"/>
              </a:p>
            </c:txPr>
            <c:showLegendKey val="0"/>
            <c:showVal val="1"/>
            <c:showCatName val="0"/>
            <c:showSerName val="0"/>
            <c:showPercent val="0"/>
            <c:showBubbleSize val="0"/>
            <c:showLeaderLines val="0"/>
          </c:dLbls>
          <c:cat>
            <c:strRef>
              <c:f>Sheet1!$A$2:$A$7</c:f>
              <c:strCache>
                <c:ptCount val="6"/>
                <c:pt idx="0">
                  <c:v>$500 or less</c:v>
                </c:pt>
                <c:pt idx="1">
                  <c:v>&gt;$500 - $1500</c:v>
                </c:pt>
                <c:pt idx="2">
                  <c:v>&gt;1500-$2500</c:v>
                </c:pt>
                <c:pt idx="3">
                  <c:v>&gt;2500-$4000</c:v>
                </c:pt>
                <c:pt idx="4">
                  <c:v>&gt;4000-$5500</c:v>
                </c:pt>
                <c:pt idx="5">
                  <c:v>Over $5500</c:v>
                </c:pt>
              </c:strCache>
            </c:strRef>
          </c:cat>
          <c:val>
            <c:numRef>
              <c:f>Sheet1!$E$2:$E$7</c:f>
              <c:numCache>
                <c:formatCode>0%</c:formatCode>
                <c:ptCount val="6"/>
                <c:pt idx="0">
                  <c:v>0.71</c:v>
                </c:pt>
                <c:pt idx="1">
                  <c:v>0.28999999999999998</c:v>
                </c:pt>
              </c:numCache>
            </c:numRef>
          </c:val>
        </c:ser>
        <c:dLbls>
          <c:showLegendKey val="0"/>
          <c:showVal val="0"/>
          <c:showCatName val="0"/>
          <c:showSerName val="0"/>
          <c:showPercent val="0"/>
          <c:showBubbleSize val="0"/>
        </c:dLbls>
        <c:gapWidth val="150"/>
        <c:axId val="42743296"/>
        <c:axId val="42744832"/>
      </c:barChart>
      <c:catAx>
        <c:axId val="42743296"/>
        <c:scaling>
          <c:orientation val="minMax"/>
        </c:scaling>
        <c:delete val="0"/>
        <c:axPos val="b"/>
        <c:majorTickMark val="out"/>
        <c:minorTickMark val="none"/>
        <c:tickLblPos val="nextTo"/>
        <c:txPr>
          <a:bodyPr/>
          <a:lstStyle/>
          <a:p>
            <a:pPr>
              <a:defRPr sz="1200" b="1"/>
            </a:pPr>
            <a:endParaRPr lang="en-US"/>
          </a:p>
        </c:txPr>
        <c:crossAx val="42744832"/>
        <c:crosses val="autoZero"/>
        <c:auto val="1"/>
        <c:lblAlgn val="ctr"/>
        <c:lblOffset val="100"/>
        <c:noMultiLvlLbl val="0"/>
      </c:catAx>
      <c:valAx>
        <c:axId val="42744832"/>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pPr>
            <a:endParaRPr lang="en-US"/>
          </a:p>
        </c:txPr>
        <c:crossAx val="42743296"/>
        <c:crosses val="autoZero"/>
        <c:crossBetween val="between"/>
      </c:valAx>
    </c:plotArea>
    <c:legend>
      <c:legendPos val="t"/>
      <c:layout>
        <c:manualLayout>
          <c:xMode val="edge"/>
          <c:yMode val="edge"/>
          <c:x val="0.84594154544241296"/>
          <c:y val="5.0508587896100784E-2"/>
          <c:w val="0.13438798434094043"/>
          <c:h val="0.2511498657854693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4D92E5-9FFA-458A-9BEA-BDF5C2EF3530}" type="datetimeFigureOut">
              <a:rPr lang="en-US" smtClean="0"/>
              <a:t>2/11/2015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E76084-7007-4F9A-9BF5-85CA96B02EE7}" type="slidenum">
              <a:rPr lang="en-US" smtClean="0"/>
              <a:t>‹#›</a:t>
            </a:fld>
            <a:endParaRPr lang="en-US" dirty="0"/>
          </a:p>
        </p:txBody>
      </p:sp>
    </p:spTree>
    <p:extLst>
      <p:ext uri="{BB962C8B-B14F-4D97-AF65-F5344CB8AC3E}">
        <p14:creationId xmlns:p14="http://schemas.microsoft.com/office/powerpoint/2010/main" val="277509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3</a:t>
            </a:fld>
            <a:endParaRPr lang="en-US" dirty="0"/>
          </a:p>
        </p:txBody>
      </p:sp>
    </p:spTree>
    <p:extLst>
      <p:ext uri="{BB962C8B-B14F-4D97-AF65-F5344CB8AC3E}">
        <p14:creationId xmlns:p14="http://schemas.microsoft.com/office/powerpoint/2010/main" val="103636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37</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40</a:t>
            </a:fld>
            <a:endParaRPr lang="en-US" dirty="0"/>
          </a:p>
        </p:txBody>
      </p:sp>
    </p:spTree>
    <p:extLst>
      <p:ext uri="{BB962C8B-B14F-4D97-AF65-F5344CB8AC3E}">
        <p14:creationId xmlns:p14="http://schemas.microsoft.com/office/powerpoint/2010/main" val="318461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41</a:t>
            </a:fld>
            <a:endParaRPr lang="en-US" dirty="0"/>
          </a:p>
        </p:txBody>
      </p:sp>
    </p:spTree>
    <p:extLst>
      <p:ext uri="{BB962C8B-B14F-4D97-AF65-F5344CB8AC3E}">
        <p14:creationId xmlns:p14="http://schemas.microsoft.com/office/powerpoint/2010/main" val="378358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43</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44</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49</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50</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55</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56</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61</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9</a:t>
            </a:fld>
            <a:endParaRPr lang="en-US" dirty="0"/>
          </a:p>
        </p:txBody>
      </p:sp>
    </p:spTree>
    <p:extLst>
      <p:ext uri="{BB962C8B-B14F-4D97-AF65-F5344CB8AC3E}">
        <p14:creationId xmlns:p14="http://schemas.microsoft.com/office/powerpoint/2010/main" val="1036361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62</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66</a:t>
            </a:fld>
            <a:endParaRPr lang="en-US" dirty="0"/>
          </a:p>
        </p:txBody>
      </p:sp>
    </p:spTree>
    <p:extLst>
      <p:ext uri="{BB962C8B-B14F-4D97-AF65-F5344CB8AC3E}">
        <p14:creationId xmlns:p14="http://schemas.microsoft.com/office/powerpoint/2010/main" val="188188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68</a:t>
            </a:fld>
            <a:endParaRPr lang="en-US"/>
          </a:p>
        </p:txBody>
      </p:sp>
    </p:spTree>
    <p:extLst>
      <p:ext uri="{BB962C8B-B14F-4D97-AF65-F5344CB8AC3E}">
        <p14:creationId xmlns:p14="http://schemas.microsoft.com/office/powerpoint/2010/main" val="870584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69</a:t>
            </a:fld>
            <a:endParaRPr lang="en-US"/>
          </a:p>
        </p:txBody>
      </p:sp>
    </p:spTree>
    <p:extLst>
      <p:ext uri="{BB962C8B-B14F-4D97-AF65-F5344CB8AC3E}">
        <p14:creationId xmlns:p14="http://schemas.microsoft.com/office/powerpoint/2010/main" val="3407434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73</a:t>
            </a:fld>
            <a:endParaRPr lang="en-US" dirty="0"/>
          </a:p>
        </p:txBody>
      </p:sp>
    </p:spTree>
    <p:extLst>
      <p:ext uri="{BB962C8B-B14F-4D97-AF65-F5344CB8AC3E}">
        <p14:creationId xmlns:p14="http://schemas.microsoft.com/office/powerpoint/2010/main" val="188188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16</a:t>
            </a:fld>
            <a:endParaRPr lang="en-US" dirty="0"/>
          </a:p>
        </p:txBody>
      </p:sp>
    </p:spTree>
    <p:extLst>
      <p:ext uri="{BB962C8B-B14F-4D97-AF65-F5344CB8AC3E}">
        <p14:creationId xmlns:p14="http://schemas.microsoft.com/office/powerpoint/2010/main" val="1036361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22</a:t>
            </a:fld>
            <a:endParaRPr lang="en-US" dirty="0"/>
          </a:p>
        </p:txBody>
      </p:sp>
    </p:spTree>
    <p:extLst>
      <p:ext uri="{BB962C8B-B14F-4D97-AF65-F5344CB8AC3E}">
        <p14:creationId xmlns:p14="http://schemas.microsoft.com/office/powerpoint/2010/main" val="87058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23</a:t>
            </a:fld>
            <a:endParaRPr lang="en-US" dirty="0"/>
          </a:p>
        </p:txBody>
      </p:sp>
    </p:spTree>
    <p:extLst>
      <p:ext uri="{BB962C8B-B14F-4D97-AF65-F5344CB8AC3E}">
        <p14:creationId xmlns:p14="http://schemas.microsoft.com/office/powerpoint/2010/main" val="340743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28</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32</a:t>
            </a:fld>
            <a:endParaRPr lang="en-US" dirty="0"/>
          </a:p>
        </p:txBody>
      </p:sp>
    </p:spTree>
    <p:extLst>
      <p:ext uri="{BB962C8B-B14F-4D97-AF65-F5344CB8AC3E}">
        <p14:creationId xmlns:p14="http://schemas.microsoft.com/office/powerpoint/2010/main" val="40791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33</a:t>
            </a:fld>
            <a:endParaRPr lang="en-US" dirty="0"/>
          </a:p>
        </p:txBody>
      </p:sp>
    </p:spTree>
    <p:extLst>
      <p:ext uri="{BB962C8B-B14F-4D97-AF65-F5344CB8AC3E}">
        <p14:creationId xmlns:p14="http://schemas.microsoft.com/office/powerpoint/2010/main" val="3688527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EAAE-B02F-BE43-A70E-27CEBF56ABD5}" type="slidenum">
              <a:rPr lang="en-US" smtClean="0"/>
              <a:t>35</a:t>
            </a:fld>
            <a:endParaRPr lang="en-US" dirty="0"/>
          </a:p>
        </p:txBody>
      </p:sp>
    </p:spTree>
    <p:extLst>
      <p:ext uri="{BB962C8B-B14F-4D97-AF65-F5344CB8AC3E}">
        <p14:creationId xmlns:p14="http://schemas.microsoft.com/office/powerpoint/2010/main" val="318461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healthcare.gov/health-plan-information/"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healthcare.gov/health-plan-information/"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www.healthcare.gov/health-plan-information/"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healthcare.gov/health-plan-information/"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healthcare.gov/health-plan-information/"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609600" y="510540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107868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r>
              <a:rPr lang="en-US"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dirty="0" smtClean="0">
                <a:hlinkClick r:id="rId2"/>
              </a:rPr>
              <a:t>https://www.healthcare.gov/health-plan-information/</a:t>
            </a:r>
            <a:r>
              <a:rPr lang="en-US" dirty="0" smtClean="0"/>
              <a:t> </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3147119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157723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3653234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7708896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4240752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Tree>
    <p:extLst>
      <p:ext uri="{BB962C8B-B14F-4D97-AF65-F5344CB8AC3E}">
        <p14:creationId xmlns:p14="http://schemas.microsoft.com/office/powerpoint/2010/main" val="27847948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91440"/>
            <a:ext cx="8961120" cy="914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D040AF-5547-4247-903E-469BB919877D}" type="slidenum">
              <a:rPr lang="en-US" smtClean="0"/>
              <a:t>‹#›</a:t>
            </a:fld>
            <a:endParaRPr lang="en-US" dirty="0"/>
          </a:p>
        </p:txBody>
      </p:sp>
    </p:spTree>
    <p:extLst>
      <p:ext uri="{BB962C8B-B14F-4D97-AF65-F5344CB8AC3E}">
        <p14:creationId xmlns:p14="http://schemas.microsoft.com/office/powerpoint/2010/main" val="3459776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1295400" y="411480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8"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9" name="Content Placeholder 2"/>
          <p:cNvSpPr>
            <a:spLocks noGrp="1"/>
          </p:cNvSpPr>
          <p:nvPr>
            <p:ph idx="12"/>
          </p:nvPr>
        </p:nvSpPr>
        <p:spPr>
          <a:xfrm>
            <a:off x="461772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599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4"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5" name="Content Placeholder 2"/>
          <p:cNvSpPr>
            <a:spLocks noGrp="1"/>
          </p:cNvSpPr>
          <p:nvPr>
            <p:ph idx="12"/>
          </p:nvPr>
        </p:nvSpPr>
        <p:spPr>
          <a:xfrm>
            <a:off x="310896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6341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152400" y="533400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4" name="Rectangle 3"/>
          <p:cNvSpPr/>
          <p:nvPr userDrawn="1"/>
        </p:nvSpPr>
        <p:spPr>
          <a:xfrm>
            <a:off x="381000" y="4495800"/>
            <a:ext cx="8503920" cy="707886"/>
          </a:xfrm>
          <a:prstGeom prst="rect">
            <a:avLst/>
          </a:prstGeom>
        </p:spPr>
        <p:txBody>
          <a:bodyPr wrap="square">
            <a:spAutoFit/>
          </a:bodyPr>
          <a:lstStyle/>
          <a:p>
            <a:r>
              <a:rPr lang="en-US" sz="1000" dirty="0" smtClean="0">
                <a:latin typeface="Calibri" pitchFamily="34" charset="0"/>
                <a:cs typeface="Meta Offc Pro"/>
              </a:rPr>
              <a:t>NOTE: Among Federally Facilitated and Partnership Marketplaces in 2015 </a:t>
            </a:r>
          </a:p>
          <a:p>
            <a:r>
              <a:rPr lang="en-US" sz="1000"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sz="1000" dirty="0" smtClean="0">
                <a:hlinkClick r:id="rId2"/>
              </a:rPr>
              <a:t>https://www.healthcare.gov/health-plan-information/</a:t>
            </a:r>
            <a:r>
              <a:rPr lang="en-US" sz="1000" dirty="0" smtClean="0"/>
              <a:t> </a:t>
            </a:r>
          </a:p>
        </p:txBody>
      </p:sp>
    </p:spTree>
    <p:extLst>
      <p:ext uri="{BB962C8B-B14F-4D97-AF65-F5344CB8AC3E}">
        <p14:creationId xmlns:p14="http://schemas.microsoft.com/office/powerpoint/2010/main" val="33231233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D040AF-5547-4247-903E-469BB919877D}" type="slidenum">
              <a:rPr lang="en-US" smtClean="0"/>
              <a:t>‹#›</a:t>
            </a:fld>
            <a:endParaRPr lang="en-US" dirty="0"/>
          </a:p>
        </p:txBody>
      </p:sp>
    </p:spTree>
    <p:extLst>
      <p:ext uri="{BB962C8B-B14F-4D97-AF65-F5344CB8AC3E}">
        <p14:creationId xmlns:p14="http://schemas.microsoft.com/office/powerpoint/2010/main" val="1685794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3118391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r>
              <a:rPr lang="en-US"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dirty="0" smtClean="0">
                <a:hlinkClick r:id="rId2"/>
              </a:rPr>
              <a:t>https://www.healthcare.gov/health-plan-information/</a:t>
            </a:r>
            <a:r>
              <a:rPr lang="en-US" dirty="0" smtClean="0"/>
              <a:t> </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375117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r>
              <a:rPr lang="en-US"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dirty="0" smtClean="0">
                <a:hlinkClick r:id="rId2"/>
              </a:rPr>
              <a:t>https://www.healthcare.gov/health-plan-information/</a:t>
            </a:r>
            <a:r>
              <a:rPr lang="en-US" dirty="0" smtClean="0"/>
              <a:t> </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1249798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r>
              <a:rPr lang="en-US"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dirty="0" smtClean="0">
                <a:hlinkClick r:id="rId2"/>
              </a:rPr>
              <a:t>https://www.healthcare.gov/health-plan-information/</a:t>
            </a:r>
            <a:r>
              <a:rPr lang="en-US" dirty="0" smtClean="0"/>
              <a:t> </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688167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s://www.healthcare.gov/health-plan-information/" TargetMode="External"/><Relationship Id="rId4" Type="http://schemas.openxmlformats.org/officeDocument/2006/relationships/slideLayout" Target="../slideLayouts/slideLayout4.xml"/><Relationship Id="rId9" Type="http://schemas.openxmlformats.org/officeDocument/2006/relationships/hyperlink" Target="http://healthcare.gov/"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hyperlink" Target="https://www.healthcare.gov/health-plan-information/" TargetMode="Externa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hyperlink" Target="https://www.healthcare.gov/health-plan-information/"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smtClean="0"/>
              <a:t>Click to edit Master title style</a:t>
            </a:r>
            <a:endParaRPr lang="en-US" dirty="0" smtClean="0"/>
          </a:p>
        </p:txBody>
      </p:sp>
      <p:pic>
        <p:nvPicPr>
          <p:cNvPr id="5" name="Picture 4"/>
          <p:cNvPicPr>
            <a:picLocks noChangeAspect="1" noChangeArrowheads="1"/>
          </p:cNvPicPr>
          <p:nvPr/>
        </p:nvPicPr>
        <p:blipFill>
          <a:blip r:embed="rId8" cstate="print"/>
          <a:srcRect/>
          <a:stretch>
            <a:fillRect/>
          </a:stretch>
        </p:blipFill>
        <p:spPr bwMode="auto">
          <a:xfrm>
            <a:off x="8503920" y="6217920"/>
            <a:ext cx="548640" cy="551434"/>
          </a:xfrm>
          <a:prstGeom prst="rect">
            <a:avLst/>
          </a:prstGeom>
          <a:noFill/>
        </p:spPr>
      </p:pic>
      <p:sp>
        <p:nvSpPr>
          <p:cNvPr id="4" name="TextBox 3"/>
          <p:cNvSpPr txBox="1"/>
          <p:nvPr userDrawn="1"/>
        </p:nvSpPr>
        <p:spPr>
          <a:xfrm>
            <a:off x="0" y="6096000"/>
            <a:ext cx="8458200" cy="769441"/>
          </a:xfrm>
          <a:prstGeom prst="rect">
            <a:avLst/>
          </a:prstGeom>
          <a:noFill/>
        </p:spPr>
        <p:txBody>
          <a:bodyPr wrap="square" rtlCol="0">
            <a:spAutoFit/>
          </a:bodyPr>
          <a:lstStyle/>
          <a:p>
            <a:r>
              <a:rPr lang="en-US" sz="1100" dirty="0"/>
              <a:t>SOURCE: Kaiser Family Foundation analysis of Marketplace plans in the 37 states with Federally Facilitated or Partnership exchanges in 2015 (including New Mexico, Oregon, and Nevada). Data are from </a:t>
            </a:r>
            <a:r>
              <a:rPr lang="en-US" sz="1100" u="sng" dirty="0">
                <a:hlinkClick r:id="rId9"/>
              </a:rPr>
              <a:t>Healthcare.gov</a:t>
            </a:r>
            <a:r>
              <a:rPr lang="en-US" sz="1100" dirty="0"/>
              <a:t> Health plan information for individuals and families available here: </a:t>
            </a:r>
            <a:r>
              <a:rPr lang="en-US" sz="1100" u="sng" dirty="0">
                <a:hlinkClick r:id="rId10"/>
              </a:rPr>
              <a:t>https://www.healthcare.gov/health-plan-information/</a:t>
            </a:r>
            <a:r>
              <a:rPr lang="en-US" sz="1100" dirty="0"/>
              <a:t> </a:t>
            </a:r>
          </a:p>
          <a:p>
            <a:endParaRPr lang="en-US" sz="1100" dirty="0" smtClean="0">
              <a:latin typeface="Calibri" pitchFamily="34" charset="0"/>
              <a:cs typeface="Meta Offc Pro"/>
            </a:endParaRPr>
          </a:p>
        </p:txBody>
      </p:sp>
    </p:spTree>
    <p:extLst>
      <p:ext uri="{BB962C8B-B14F-4D97-AF65-F5344CB8AC3E}">
        <p14:creationId xmlns:p14="http://schemas.microsoft.com/office/powerpoint/2010/main" val="244171658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3" r:id="rId4"/>
    <p:sldLayoutId id="2147483678" r:id="rId5"/>
    <p:sldLayoutId id="2147483679" r:id="rId6"/>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Exhibit </a:t>
            </a:r>
            <a:fld id="{0C16F13B-3659-4888-B784-82F22626CC5F}" type="slidenum">
              <a:rPr lang="en-US" sz="1400" b="1" smtClean="0">
                <a:latin typeface="Calibri" pitchFamily="34" charset="0"/>
                <a:cs typeface="Meta Offc Pro"/>
              </a:rPr>
              <a:pPr algn="l"/>
              <a:t>‹#›</a:t>
            </a:fld>
            <a:endParaRPr lang="en-US" sz="1400" b="1" dirty="0" smtClean="0">
              <a:latin typeface="Calibri" pitchFamily="34" charset="0"/>
              <a:cs typeface="Meta Offc Pro"/>
            </a:endParaRPr>
          </a:p>
        </p:txBody>
      </p:sp>
      <p:sp>
        <p:nvSpPr>
          <p:cNvPr id="6" name="Footer Placeholder 4"/>
          <p:cNvSpPr>
            <a:spLocks noGrp="1"/>
          </p:cNvSpPr>
          <p:nvPr>
            <p:ph type="ftr" sz="quarter" idx="3"/>
          </p:nvPr>
        </p:nvSpPr>
        <p:spPr>
          <a:xfrm>
            <a:off x="91440" y="6248654"/>
            <a:ext cx="8229600" cy="549275"/>
          </a:xfrm>
          <a:prstGeom prst="rect">
            <a:avLst/>
          </a:prstGeom>
        </p:spPr>
        <p:txBody>
          <a:bodyPr/>
          <a:lstStyle>
            <a:lvl1pPr>
              <a:defRPr sz="1100"/>
            </a:lvl1pPr>
          </a:lstStyle>
          <a:p>
            <a:r>
              <a:rPr lang="en-US"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dirty="0" smtClean="0">
                <a:hlinkClick r:id="rId7"/>
              </a:rPr>
              <a:t>https://www.healthcare.gov/health-plan-information/</a:t>
            </a:r>
            <a:r>
              <a:rPr lang="en-US" dirty="0" smtClean="0"/>
              <a:t> </a:t>
            </a:r>
          </a:p>
          <a:p>
            <a:endParaRPr lang="en-US" sz="1050" dirty="0"/>
          </a:p>
        </p:txBody>
      </p:sp>
    </p:spTree>
    <p:extLst>
      <p:ext uri="{BB962C8B-B14F-4D97-AF65-F5344CB8AC3E}">
        <p14:creationId xmlns:p14="http://schemas.microsoft.com/office/powerpoint/2010/main" val="6482460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Figure </a:t>
            </a:r>
            <a:fld id="{0C16F13B-3659-4888-B784-82F22626CC5F}" type="slidenum">
              <a:rPr lang="en-US" sz="1400" b="1" smtClean="0">
                <a:latin typeface="Calibri" pitchFamily="34" charset="0"/>
                <a:cs typeface="Meta Offc Pro"/>
              </a:rPr>
              <a:pPr algn="l"/>
              <a:t>‹#›</a:t>
            </a:fld>
            <a:endParaRPr lang="en-US" sz="1400" b="1" dirty="0" smtClean="0">
              <a:latin typeface="Calibri" pitchFamily="34" charset="0"/>
              <a:cs typeface="Meta Offc Pro"/>
            </a:endParaRPr>
          </a:p>
        </p:txBody>
      </p:sp>
      <p:sp>
        <p:nvSpPr>
          <p:cNvPr id="2" name="Rectangle 1"/>
          <p:cNvSpPr/>
          <p:nvPr userDrawn="1"/>
        </p:nvSpPr>
        <p:spPr>
          <a:xfrm>
            <a:off x="0" y="6150114"/>
            <a:ext cx="8503920" cy="707886"/>
          </a:xfrm>
          <a:prstGeom prst="rect">
            <a:avLst/>
          </a:prstGeom>
        </p:spPr>
        <p:txBody>
          <a:bodyPr wrap="square">
            <a:spAutoFit/>
          </a:bodyPr>
          <a:lstStyle/>
          <a:p>
            <a:r>
              <a:rPr lang="en-US" sz="1000" dirty="0" smtClean="0">
                <a:latin typeface="Calibri" pitchFamily="34" charset="0"/>
                <a:cs typeface="Meta Offc Pro"/>
              </a:rPr>
              <a:t>NOTE: Among Federally Facilitated and Partnership Marketplaces in 2015 </a:t>
            </a:r>
          </a:p>
          <a:p>
            <a:r>
              <a:rPr lang="en-US" sz="1000" dirty="0" smtClean="0"/>
              <a:t>SOURCE: Kaiser Family Foundation analysis of Marketplace plans in the 37 states with Federally Facilitated or Partnership exchanges in 2015 (including New Mexico, Oregon, and Nevada). Data are from Healthcare.gov Health plan information for individuals and families available here: </a:t>
            </a:r>
            <a:r>
              <a:rPr lang="en-US" sz="1000" dirty="0" smtClean="0">
                <a:hlinkClick r:id="rId7"/>
              </a:rPr>
              <a:t>https://www.healthcare.gov/health-plan-information/</a:t>
            </a:r>
            <a:r>
              <a:rPr lang="en-US" sz="1000" dirty="0" smtClean="0"/>
              <a:t> </a:t>
            </a:r>
          </a:p>
        </p:txBody>
      </p:sp>
    </p:spTree>
    <p:extLst>
      <p:ext uri="{BB962C8B-B14F-4D97-AF65-F5344CB8AC3E}">
        <p14:creationId xmlns:p14="http://schemas.microsoft.com/office/powerpoint/2010/main" val="18827897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0541" y="1554480"/>
            <a:ext cx="8682918" cy="4481320"/>
          </a:xfrm>
          <a:prstGeom prst="rect">
            <a:avLst/>
          </a:prstGeom>
          <a:solidFill>
            <a:srgbClr val="0B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p:cNvPicPr>
            <a:picLocks noChangeAspect="1" noChangeArrowheads="1"/>
          </p:cNvPicPr>
          <p:nvPr/>
        </p:nvPicPr>
        <p:blipFill>
          <a:blip r:embed="rId4" cstate="print"/>
          <a:srcRect/>
          <a:stretch>
            <a:fillRect/>
          </a:stretch>
        </p:blipFill>
        <p:spPr bwMode="auto">
          <a:xfrm>
            <a:off x="230541" y="228600"/>
            <a:ext cx="1087719" cy="1093258"/>
          </a:xfrm>
          <a:prstGeom prst="rect">
            <a:avLst/>
          </a:prstGeom>
          <a:noFill/>
        </p:spPr>
      </p:pic>
    </p:spTree>
    <p:extLst>
      <p:ext uri="{BB962C8B-B14F-4D97-AF65-F5344CB8AC3E}">
        <p14:creationId xmlns:p14="http://schemas.microsoft.com/office/powerpoint/2010/main" val="406593133"/>
      </p:ext>
    </p:extLst>
  </p:cSld>
  <p:clrMap bg1="lt1" tx1="dk1" bg2="lt2" tx2="dk2" accent1="accent1" accent2="accent2" accent3="accent3" accent4="accent4" accent5="accent5" accent6="accent6" hlink="hlink" folHlink="folHlink"/>
  <p:sldLayoutIdLst>
    <p:sldLayoutId id="2147483667" r:id="rId1"/>
    <p:sldLayoutId id="2147483680" r:id="rId2"/>
  </p:sldLayoutIdLst>
  <p:timing>
    <p:tnLst>
      <p:par>
        <p:cTn id="1" dur="indefinite" restart="never" nodeType="tmRoot"/>
      </p:par>
    </p:tnLst>
  </p:timing>
  <p:txStyles>
    <p:titleStyle>
      <a:lvl1pPr algn="l" defTabSz="457200" rtl="0" eaLnBrk="1" latinLnBrk="0" hangingPunct="1">
        <a:spcBef>
          <a:spcPct val="0"/>
        </a:spcBef>
        <a:buNone/>
        <a:defRPr sz="3200" kern="1200" baseline="0">
          <a:solidFill>
            <a:schemeClr val="bg1"/>
          </a:solidFill>
          <a:latin typeface="MetaSerif-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healthcare.gov/health-plan-information/" TargetMode="External"/><Relationship Id="rId4" Type="http://schemas.openxmlformats.org/officeDocument/2006/relationships/hyperlink" Target="http://healthcare.gov/"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Cost-Sharing for </a:t>
            </a:r>
            <a:r>
              <a:rPr lang="en-US" dirty="0"/>
              <a:t>Plans Offered in Federally Facilitated or Partnership Marketplaces for 2015</a:t>
            </a:r>
          </a:p>
        </p:txBody>
      </p:sp>
    </p:spTree>
    <p:extLst>
      <p:ext uri="{BB962C8B-B14F-4D97-AF65-F5344CB8AC3E}">
        <p14:creationId xmlns:p14="http://schemas.microsoft.com/office/powerpoint/2010/main" val="413800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Medical Deductible In Plans with </a:t>
            </a:r>
            <a:r>
              <a:rPr lang="en-US" sz="2400" u="sng" dirty="0" smtClean="0"/>
              <a:t>Separate</a:t>
            </a:r>
            <a:r>
              <a:rPr lang="en-US" sz="2400" dirty="0" smtClean="0"/>
              <a:t> Medical and Prescription Drug Deductibles</a:t>
            </a:r>
            <a:endParaRPr lang="en-US" sz="24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839735517"/>
              </p:ext>
            </p:extLst>
          </p:nvPr>
        </p:nvGraphicFramePr>
        <p:xfrm>
          <a:off x="76200" y="1143000"/>
          <a:ext cx="8991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93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Distribution of Medical Deductibles, for all Plans with </a:t>
            </a:r>
            <a:r>
              <a:rPr lang="en-US" sz="2400" u="sng" dirty="0" smtClean="0"/>
              <a:t>Separate </a:t>
            </a:r>
            <a:r>
              <a:rPr lang="en-US" sz="2400" dirty="0" smtClean="0"/>
              <a:t>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413447"/>
              </p:ext>
            </p:extLst>
          </p:nvPr>
        </p:nvGraphicFramePr>
        <p:xfrm>
          <a:off x="0" y="1143000"/>
          <a:ext cx="8991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841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Bronze Plans with </a:t>
            </a:r>
            <a:br>
              <a:rPr lang="en-US" sz="2400" dirty="0" smtClean="0"/>
            </a:b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7730279"/>
              </p:ext>
            </p:extLst>
          </p:nvPr>
        </p:nvGraphicFramePr>
        <p:xfrm>
          <a:off x="76200" y="12192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890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Silver Plans with </a:t>
            </a:r>
            <a:br>
              <a:rPr lang="en-US" sz="2400" dirty="0" smtClean="0"/>
            </a:b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4513291"/>
              </p:ext>
            </p:extLst>
          </p:nvPr>
        </p:nvGraphicFramePr>
        <p:xfrm>
          <a:off x="76200" y="10668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508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Gold Plans with </a:t>
            </a:r>
            <a:br>
              <a:rPr lang="en-US" sz="2400" dirty="0" smtClean="0"/>
            </a:b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746296"/>
              </p:ext>
            </p:extLst>
          </p:nvPr>
        </p:nvGraphicFramePr>
        <p:xfrm>
          <a:off x="152400" y="1219200"/>
          <a:ext cx="8839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87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Platinum Plans with </a:t>
            </a: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1485082"/>
              </p:ext>
            </p:extLst>
          </p:nvPr>
        </p:nvGraphicFramePr>
        <p:xfrm>
          <a:off x="152400" y="1295400"/>
          <a:ext cx="8839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908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Drug </a:t>
            </a:r>
            <a:r>
              <a:rPr lang="en-US" dirty="0"/>
              <a:t>Deductibles</a:t>
            </a:r>
          </a:p>
        </p:txBody>
      </p:sp>
      <p:sp>
        <p:nvSpPr>
          <p:cNvPr id="5" name="Content Placeholder 4"/>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34976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Prescription Drug Deductible, for Plans with </a:t>
            </a:r>
            <a:r>
              <a:rPr lang="en-US" sz="2400" u="sng" dirty="0" smtClean="0"/>
              <a:t>Separate</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2375997"/>
              </p:ext>
            </p:extLst>
          </p:nvPr>
        </p:nvGraphicFramePr>
        <p:xfrm>
          <a:off x="91440" y="1219200"/>
          <a:ext cx="890016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p:cNvSpPr txBox="1">
            <a:spLocks/>
          </p:cNvSpPr>
          <p:nvPr/>
        </p:nvSpPr>
        <p:spPr>
          <a:xfrm>
            <a:off x="91440" y="6217920"/>
            <a:ext cx="8321040" cy="5486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415348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Prescription Drug Deductibles, for Bronze Plans with </a:t>
            </a: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113281"/>
              </p:ext>
            </p:extLst>
          </p:nvPr>
        </p:nvGraphicFramePr>
        <p:xfrm>
          <a:off x="76200" y="12954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181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Prescription Drug Deductibles, for Silver Plans with </a:t>
            </a: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9288494"/>
              </p:ext>
            </p:extLst>
          </p:nvPr>
        </p:nvGraphicFramePr>
        <p:xfrm>
          <a:off x="152400" y="1219200"/>
          <a:ext cx="8839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810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and Prescription Drug Deductibles</a:t>
            </a:r>
          </a:p>
        </p:txBody>
      </p:sp>
    </p:spTree>
    <p:extLst>
      <p:ext uri="{BB962C8B-B14F-4D97-AF65-F5344CB8AC3E}">
        <p14:creationId xmlns:p14="http://schemas.microsoft.com/office/powerpoint/2010/main" val="2759127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Prescription Drug Deductibles, for Gold Plans with </a:t>
            </a: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9811097"/>
              </p:ext>
            </p:extLst>
          </p:nvPr>
        </p:nvGraphicFramePr>
        <p:xfrm>
          <a:off x="152400" y="1143000"/>
          <a:ext cx="8763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142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Prescription Drug Deductibles, for </a:t>
            </a:r>
            <a:r>
              <a:rPr lang="en-US" sz="2400" dirty="0"/>
              <a:t>P</a:t>
            </a:r>
            <a:r>
              <a:rPr lang="en-US" sz="2400" dirty="0" smtClean="0"/>
              <a:t>latinum Plans with </a:t>
            </a:r>
            <a:r>
              <a:rPr lang="en-US" sz="2400" u="sng" dirty="0" smtClean="0"/>
              <a:t>Separate</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9869071"/>
              </p:ext>
            </p:extLst>
          </p:nvPr>
        </p:nvGraphicFramePr>
        <p:xfrm>
          <a:off x="152400" y="12192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381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 Facility Cost Sharing</a:t>
            </a:r>
          </a:p>
        </p:txBody>
      </p:sp>
      <p:sp>
        <p:nvSpPr>
          <p:cNvPr id="5" name="Content Placeholder 4"/>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07063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Share of Plans by Type of Inpatient Facility Cost Sharing</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17000"/>
              </p:ext>
            </p:extLst>
          </p:nvPr>
        </p:nvGraphicFramePr>
        <p:xfrm>
          <a:off x="114300" y="1295400"/>
          <a:ext cx="88773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096000"/>
            <a:ext cx="8458200" cy="769441"/>
          </a:xfrm>
          <a:prstGeom prst="rect">
            <a:avLst/>
          </a:prstGeom>
          <a:noFill/>
        </p:spPr>
        <p:txBody>
          <a:bodyPr wrap="square" rtlCol="0">
            <a:spAutoFit/>
          </a:bodyPr>
          <a:lstStyle/>
          <a:p>
            <a:r>
              <a:rPr lang="en-US" sz="1100" dirty="0"/>
              <a:t>SOURCE: Kaiser Family Foundation analysis of Marketplace plans in the 37 states with Federally Facilitated or Partnership exchanges in 2015 (including New Mexico, Oregon, and Nevada). Data are from </a:t>
            </a:r>
            <a:r>
              <a:rPr lang="en-US" sz="1100" u="sng" dirty="0">
                <a:hlinkClick r:id="rId4"/>
              </a:rPr>
              <a:t>Healthcare.gov</a:t>
            </a:r>
            <a:r>
              <a:rPr lang="en-US" sz="1100" dirty="0"/>
              <a:t> Health plan information for individuals and families available here: </a:t>
            </a:r>
            <a:r>
              <a:rPr lang="en-US" sz="1100" u="sng" dirty="0">
                <a:hlinkClick r:id="rId5"/>
              </a:rPr>
              <a:t>https://www.healthcare.gov/health-plan-information/</a:t>
            </a:r>
            <a:r>
              <a:rPr lang="en-US" sz="1100" dirty="0"/>
              <a:t> </a:t>
            </a:r>
          </a:p>
          <a:p>
            <a:endParaRPr lang="en-US" sz="1100" dirty="0" smtClean="0">
              <a:latin typeface="Calibri" pitchFamily="34" charset="0"/>
              <a:cs typeface="Meta Offc Pro"/>
            </a:endParaRPr>
          </a:p>
        </p:txBody>
      </p:sp>
    </p:spTree>
    <p:extLst>
      <p:ext uri="{BB962C8B-B14F-4D97-AF65-F5344CB8AC3E}">
        <p14:creationId xmlns:p14="http://schemas.microsoft.com/office/powerpoint/2010/main" val="2236086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Inpatient Facility Average </a:t>
            </a:r>
            <a:r>
              <a:rPr lang="en-US" sz="2400" dirty="0" smtClean="0"/>
              <a:t>Copayments (includes plans with both copayments and coinsurance)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4680098"/>
              </p:ext>
            </p:extLst>
          </p:nvPr>
        </p:nvGraphicFramePr>
        <p:xfrm>
          <a:off x="38100" y="1295400"/>
          <a:ext cx="89535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7796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Inpatient Facility Copayments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8889271"/>
              </p:ext>
            </p:extLst>
          </p:nvPr>
        </p:nvGraphicFramePr>
        <p:xfrm>
          <a:off x="0" y="1219200"/>
          <a:ext cx="9067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4909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Inpatient Facility Coinsurance Rate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5442708"/>
              </p:ext>
            </p:extLst>
          </p:nvPr>
        </p:nvGraphicFramePr>
        <p:xfrm>
          <a:off x="25400" y="1143000"/>
          <a:ext cx="8966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7860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Inpatient Facility Coinsurance Rates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5967970"/>
              </p:ext>
            </p:extLst>
          </p:nvPr>
        </p:nvGraphicFramePr>
        <p:xfrm>
          <a:off x="0" y="12954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5211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 Physicians Cost Sharing</a:t>
            </a:r>
          </a:p>
        </p:txBody>
      </p:sp>
      <p:sp>
        <p:nvSpPr>
          <p:cNvPr id="5" name="Content Placeholder 4"/>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2044432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Share of Plans by Type of Cost Sharing for Inpatient </a:t>
            </a:r>
            <a:r>
              <a:rPr lang="en-US" sz="2400" dirty="0"/>
              <a:t>Physicians Cost Sharing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6089810"/>
              </p:ext>
            </p:extLst>
          </p:nvPr>
        </p:nvGraphicFramePr>
        <p:xfrm>
          <a:off x="25400" y="1143000"/>
          <a:ext cx="9042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1094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Percent of Plans Where Medical Deductible is Combined with or Separate from the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0140425"/>
              </p:ext>
            </p:extLst>
          </p:nvPr>
        </p:nvGraphicFramePr>
        <p:xfrm>
          <a:off x="38100" y="1143000"/>
          <a:ext cx="90297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2849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Inpatient Physician Services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9322672"/>
              </p:ext>
            </p:extLst>
          </p:nvPr>
        </p:nvGraphicFramePr>
        <p:xfrm>
          <a:off x="0" y="990600"/>
          <a:ext cx="8991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7162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Inpatient Physician Coinsurance Rates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7314145"/>
              </p:ext>
            </p:extLst>
          </p:nvPr>
        </p:nvGraphicFramePr>
        <p:xfrm>
          <a:off x="0" y="914400"/>
          <a:ext cx="9067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1255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Specialist </a:t>
            </a:r>
            <a:r>
              <a:rPr lang="en-US" dirty="0" smtClean="0"/>
              <a:t> and  Primary </a:t>
            </a:r>
            <a:r>
              <a:rPr lang="en-US" dirty="0"/>
              <a:t>Care Physician </a:t>
            </a:r>
            <a:r>
              <a:rPr lang="en-US" dirty="0" smtClean="0"/>
              <a:t>Office Visits</a:t>
            </a:r>
            <a:endParaRPr lang="en-US" dirty="0"/>
          </a:p>
        </p:txBody>
      </p:sp>
      <p:sp>
        <p:nvSpPr>
          <p:cNvPr id="5" name="Content Placeholder 4"/>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208320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Share of Plans by Type of Cost Sharing for Primary Care Physician Visits (deductible may apply first)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6059032"/>
              </p:ext>
            </p:extLst>
          </p:nvPr>
        </p:nvGraphicFramePr>
        <p:xfrm>
          <a:off x="25400" y="1143000"/>
          <a:ext cx="8966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0036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Copayments for Primary Care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7401211"/>
              </p:ext>
            </p:extLst>
          </p:nvPr>
        </p:nvGraphicFramePr>
        <p:xfrm>
          <a:off x="25400" y="1143000"/>
          <a:ext cx="9042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34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Copayments for Primary Care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4229036"/>
              </p:ext>
            </p:extLst>
          </p:nvPr>
        </p:nvGraphicFramePr>
        <p:xfrm>
          <a:off x="152400" y="1066800"/>
          <a:ext cx="8991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145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Primary Care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5840957"/>
              </p:ext>
            </p:extLst>
          </p:nvPr>
        </p:nvGraphicFramePr>
        <p:xfrm>
          <a:off x="12700" y="990600"/>
          <a:ext cx="89789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149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Primary Care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430921"/>
              </p:ext>
            </p:extLst>
          </p:nvPr>
        </p:nvGraphicFramePr>
        <p:xfrm>
          <a:off x="25400" y="1066800"/>
          <a:ext cx="8966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0923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Share of Plans by Type of Cost Sharing for Specialist Physician Visits (deductible may apply first)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121599"/>
              </p:ext>
            </p:extLst>
          </p:nvPr>
        </p:nvGraphicFramePr>
        <p:xfrm>
          <a:off x="25400" y="1143000"/>
          <a:ext cx="9042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5888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Copayments for Specialist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7017706"/>
              </p:ext>
            </p:extLst>
          </p:nvPr>
        </p:nvGraphicFramePr>
        <p:xfrm>
          <a:off x="76200" y="10668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71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Medical Deductible, in Plans with </a:t>
            </a:r>
            <a:r>
              <a:rPr lang="en-US" sz="2400" u="sng" dirty="0" smtClean="0"/>
              <a:t>Combined</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889317"/>
              </p:ext>
            </p:extLst>
          </p:nvPr>
        </p:nvGraphicFramePr>
        <p:xfrm>
          <a:off x="76200" y="1066801"/>
          <a:ext cx="8915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3800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Copayments for Specialist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3711377"/>
              </p:ext>
            </p:extLst>
          </p:nvPr>
        </p:nvGraphicFramePr>
        <p:xfrm>
          <a:off x="25400" y="990600"/>
          <a:ext cx="9042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2326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Specialist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3388943"/>
              </p:ext>
            </p:extLst>
          </p:nvPr>
        </p:nvGraphicFramePr>
        <p:xfrm>
          <a:off x="38100" y="762000"/>
          <a:ext cx="8953500" cy="4983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7042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Specialist Physician Visits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4179046"/>
              </p:ext>
            </p:extLst>
          </p:nvPr>
        </p:nvGraphicFramePr>
        <p:xfrm>
          <a:off x="0" y="1066800"/>
          <a:ext cx="8991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394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a:t>
            </a:r>
            <a:r>
              <a:rPr lang="en-US" dirty="0" smtClean="0"/>
              <a:t>Drug Cost Sharing</a:t>
            </a:r>
            <a:endParaRPr lang="en-US" dirty="0"/>
          </a:p>
        </p:txBody>
      </p:sp>
      <p:sp>
        <p:nvSpPr>
          <p:cNvPr id="5" name="Content Placeholder 4"/>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749293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dirty="0" smtClean="0"/>
              <a:t>Share of Plans by Type of Cost Sharing for Generic Prescriptions</a:t>
            </a:r>
            <a:br>
              <a:rPr lang="en-US" sz="2400" dirty="0" smtClean="0"/>
            </a:br>
            <a:r>
              <a:rPr lang="en-US" sz="2400" dirty="0" smtClean="0"/>
              <a:t>Plans with </a:t>
            </a:r>
            <a:r>
              <a:rPr lang="en-US" sz="2400" u="sng" dirty="0" smtClean="0"/>
              <a:t>Combined</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9366787"/>
              </p:ext>
            </p:extLst>
          </p:nvPr>
        </p:nvGraphicFramePr>
        <p:xfrm>
          <a:off x="25400" y="1219200"/>
          <a:ext cx="8966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3756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02067"/>
            <a:ext cx="8229600" cy="1143000"/>
          </a:xfrm>
        </p:spPr>
        <p:txBody>
          <a:bodyPr>
            <a:normAutofit/>
          </a:bodyPr>
          <a:lstStyle/>
          <a:p>
            <a:pPr algn="ctr"/>
            <a:r>
              <a:rPr lang="en-US" sz="2400" dirty="0" smtClean="0"/>
              <a:t>Share of Plans by Type of Cost Sharing for Generic Prescriptions</a:t>
            </a:r>
            <a:br>
              <a:rPr lang="en-US" sz="2400" dirty="0" smtClean="0"/>
            </a:br>
            <a:r>
              <a:rPr lang="en-US" sz="2400" dirty="0" smtClean="0"/>
              <a:t>Plans with </a:t>
            </a:r>
            <a:r>
              <a:rPr lang="en-US" sz="2400" u="sng" dirty="0" smtClean="0"/>
              <a:t>Separate</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7686487"/>
              </p:ext>
            </p:extLst>
          </p:nvPr>
        </p:nvGraphicFramePr>
        <p:xfrm>
          <a:off x="76200" y="1447800"/>
          <a:ext cx="8915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698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 for Generic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2962423"/>
              </p:ext>
            </p:extLst>
          </p:nvPr>
        </p:nvGraphicFramePr>
        <p:xfrm>
          <a:off x="76200" y="1143000"/>
          <a:ext cx="8991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0210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Copayment Amounts for Generic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4258728"/>
              </p:ext>
            </p:extLst>
          </p:nvPr>
        </p:nvGraphicFramePr>
        <p:xfrm>
          <a:off x="76200" y="10668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521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Generic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1034432"/>
              </p:ext>
            </p:extLst>
          </p:nvPr>
        </p:nvGraphicFramePr>
        <p:xfrm>
          <a:off x="25400" y="1219200"/>
          <a:ext cx="8966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3402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Generic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2601717"/>
              </p:ext>
            </p:extLst>
          </p:nvPr>
        </p:nvGraphicFramePr>
        <p:xfrm>
          <a:off x="0" y="1066800"/>
          <a:ext cx="9067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8716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Distribution of Medical Deductibles, for all Plans with </a:t>
            </a:r>
            <a:br>
              <a:rPr lang="en-US" sz="2400" dirty="0" smtClean="0"/>
            </a:br>
            <a:r>
              <a:rPr lang="en-US" sz="2400" u="sng" dirty="0" smtClean="0"/>
              <a:t>Combined</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279453"/>
              </p:ext>
            </p:extLst>
          </p:nvPr>
        </p:nvGraphicFramePr>
        <p:xfrm>
          <a:off x="38100" y="1143000"/>
          <a:ext cx="89535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9829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Share of Plans by Type of Cost Sharing for Preferred Prescriptions</a:t>
            </a:r>
            <a:br>
              <a:rPr lang="en-US" sz="2400" dirty="0" smtClean="0"/>
            </a:br>
            <a:r>
              <a:rPr lang="en-US" sz="2400" dirty="0" smtClean="0"/>
              <a:t>Plans with </a:t>
            </a:r>
            <a:r>
              <a:rPr lang="en-US" sz="2400" u="sng" dirty="0" smtClean="0"/>
              <a:t>Combined</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369055"/>
              </p:ext>
            </p:extLst>
          </p:nvPr>
        </p:nvGraphicFramePr>
        <p:xfrm>
          <a:off x="25400" y="1143000"/>
          <a:ext cx="9042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63041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02067"/>
            <a:ext cx="8229600" cy="1143000"/>
          </a:xfrm>
        </p:spPr>
        <p:txBody>
          <a:bodyPr>
            <a:normAutofit fontScale="90000"/>
          </a:bodyPr>
          <a:lstStyle/>
          <a:p>
            <a:pPr algn="ctr"/>
            <a:r>
              <a:rPr lang="en-US" sz="2400" dirty="0" smtClean="0"/>
              <a:t>Share of Plans by Type of Cost Sharing for Preferred Prescriptions</a:t>
            </a:r>
            <a:br>
              <a:rPr lang="en-US" sz="2400" dirty="0" smtClean="0"/>
            </a:br>
            <a:r>
              <a:rPr lang="en-US" sz="2400" dirty="0" smtClean="0"/>
              <a:t>Plans with </a:t>
            </a:r>
            <a:r>
              <a:rPr lang="en-US" sz="2400" u="sng" dirty="0" smtClean="0"/>
              <a:t>Separate</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7010227"/>
              </p:ext>
            </p:extLst>
          </p:nvPr>
        </p:nvGraphicFramePr>
        <p:xfrm>
          <a:off x="0" y="1295400"/>
          <a:ext cx="8991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5445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 for 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3170527"/>
              </p:ext>
            </p:extLst>
          </p:nvPr>
        </p:nvGraphicFramePr>
        <p:xfrm>
          <a:off x="0" y="990600"/>
          <a:ext cx="9067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826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Copayment Amounts for 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9617613"/>
              </p:ext>
            </p:extLst>
          </p:nvPr>
        </p:nvGraphicFramePr>
        <p:xfrm>
          <a:off x="25400" y="1219200"/>
          <a:ext cx="911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39294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6869284"/>
              </p:ext>
            </p:extLst>
          </p:nvPr>
        </p:nvGraphicFramePr>
        <p:xfrm>
          <a:off x="25400" y="1219200"/>
          <a:ext cx="8966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52082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5719480"/>
              </p:ext>
            </p:extLst>
          </p:nvPr>
        </p:nvGraphicFramePr>
        <p:xfrm>
          <a:off x="12700" y="1143000"/>
          <a:ext cx="89789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857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dirty="0" smtClean="0"/>
              <a:t>Share of Plans by Type of Cost Sharing for Non-Preferred Prescriptions</a:t>
            </a:r>
            <a:br>
              <a:rPr lang="en-US" sz="2400" dirty="0" smtClean="0"/>
            </a:br>
            <a:r>
              <a:rPr lang="en-US" sz="2400" dirty="0" smtClean="0"/>
              <a:t>Plans with </a:t>
            </a:r>
            <a:r>
              <a:rPr lang="en-US" sz="2400" u="sng" dirty="0" smtClean="0"/>
              <a:t>Combined</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0422971"/>
              </p:ext>
            </p:extLst>
          </p:nvPr>
        </p:nvGraphicFramePr>
        <p:xfrm>
          <a:off x="0" y="1066800"/>
          <a:ext cx="9144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37805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 y="34636"/>
            <a:ext cx="8989291" cy="1143000"/>
          </a:xfrm>
        </p:spPr>
        <p:txBody>
          <a:bodyPr>
            <a:normAutofit fontScale="90000"/>
          </a:bodyPr>
          <a:lstStyle/>
          <a:p>
            <a:pPr algn="ctr"/>
            <a:r>
              <a:rPr lang="en-US" sz="2400" dirty="0" smtClean="0"/>
              <a:t>Share of Plans by Type of Cost Sharing for Non-Preferred Prescriptions Plans with </a:t>
            </a:r>
            <a:r>
              <a:rPr lang="en-US" sz="2400" u="sng" dirty="0" smtClean="0"/>
              <a:t>Separate</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3683937"/>
              </p:ext>
            </p:extLst>
          </p:nvPr>
        </p:nvGraphicFramePr>
        <p:xfrm>
          <a:off x="0" y="914400"/>
          <a:ext cx="9144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96336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 for Non-Preferred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4242464"/>
              </p:ext>
            </p:extLst>
          </p:nvPr>
        </p:nvGraphicFramePr>
        <p:xfrm>
          <a:off x="0" y="1066800"/>
          <a:ext cx="9144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8402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Copayment Amounts for Non-Preferred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5683212"/>
              </p:ext>
            </p:extLst>
          </p:nvPr>
        </p:nvGraphicFramePr>
        <p:xfrm>
          <a:off x="38100" y="990600"/>
          <a:ext cx="89535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133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Bronze Plans with </a:t>
            </a:r>
            <a:br>
              <a:rPr lang="en-US" sz="2400" dirty="0" smtClean="0"/>
            </a:br>
            <a:r>
              <a:rPr lang="en-US" sz="2400" u="sng" dirty="0" smtClean="0"/>
              <a:t>Combined</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242459"/>
              </p:ext>
            </p:extLst>
          </p:nvPr>
        </p:nvGraphicFramePr>
        <p:xfrm>
          <a:off x="0" y="11430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9008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Non-Preferred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9956996"/>
              </p:ext>
            </p:extLst>
          </p:nvPr>
        </p:nvGraphicFramePr>
        <p:xfrm>
          <a:off x="0" y="1066800"/>
          <a:ext cx="9144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87340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Non-Preferred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1675620"/>
              </p:ext>
            </p:extLst>
          </p:nvPr>
        </p:nvGraphicFramePr>
        <p:xfrm>
          <a:off x="0" y="1066800"/>
          <a:ext cx="9144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48995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02067"/>
            <a:ext cx="8229600" cy="1143000"/>
          </a:xfrm>
        </p:spPr>
        <p:txBody>
          <a:bodyPr>
            <a:normAutofit fontScale="90000"/>
          </a:bodyPr>
          <a:lstStyle/>
          <a:p>
            <a:pPr algn="ctr"/>
            <a:r>
              <a:rPr lang="en-US" sz="2400" dirty="0"/>
              <a:t>Share of Plans by Type of Cost Sharing for Specialty Prescriptions Plans with Combined Medical and Prescription Drug Deductible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0699514"/>
              </p:ext>
            </p:extLst>
          </p:nvPr>
        </p:nvGraphicFramePr>
        <p:xfrm>
          <a:off x="25400" y="1371600"/>
          <a:ext cx="9042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6276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02067"/>
            <a:ext cx="8229600" cy="1143000"/>
          </a:xfrm>
        </p:spPr>
        <p:txBody>
          <a:bodyPr>
            <a:normAutofit fontScale="90000"/>
          </a:bodyPr>
          <a:lstStyle/>
          <a:p>
            <a:pPr algn="ctr"/>
            <a:r>
              <a:rPr lang="en-US" sz="2400" dirty="0" smtClean="0"/>
              <a:t>Share of Plans by Type of Cost Sharing for Specialty Prescriptions</a:t>
            </a:r>
            <a:br>
              <a:rPr lang="en-US" sz="2400" dirty="0" smtClean="0"/>
            </a:br>
            <a:r>
              <a:rPr lang="en-US" sz="2400" dirty="0" smtClean="0"/>
              <a:t>Plans with </a:t>
            </a:r>
            <a:r>
              <a:rPr lang="en-US" sz="2400" u="sng" dirty="0" smtClean="0"/>
              <a:t>Separate</a:t>
            </a:r>
            <a:r>
              <a:rPr lang="en-US" sz="2400" dirty="0" smtClean="0"/>
              <a:t> Medical and Prescription Drug Deductible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409673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9436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Copayment for Specialty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0354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73199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Distribution of Copayment Amounts for Specialty Drugs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07156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6117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Average Coinsurance Rates for Specialty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876593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62135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Coinsurance Rates for Specialty Drugs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029941"/>
              </p:ext>
            </p:extLst>
          </p:nvPr>
        </p:nvGraphicFramePr>
        <p:xfrm>
          <a:off x="76200" y="990600"/>
          <a:ext cx="8991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48904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Room Cost Sharing</a:t>
            </a:r>
            <a:endParaRPr lang="en-US" dirty="0"/>
          </a:p>
        </p:txBody>
      </p:sp>
      <p:sp>
        <p:nvSpPr>
          <p:cNvPr id="9" name="Content Placeholder 8"/>
          <p:cNvSpPr>
            <a:spLocks noGrp="1"/>
          </p:cNvSpPr>
          <p:nvPr>
            <p:ph sz="quarter" idx="14"/>
          </p:nvPr>
        </p:nvSpPr>
        <p:spPr/>
        <p:txBody>
          <a:bodyPr/>
          <a:lstStyle/>
          <a:p>
            <a:endParaRPr lang="en-US"/>
          </a:p>
        </p:txBody>
      </p:sp>
    </p:spTree>
    <p:extLst>
      <p:ext uri="{BB962C8B-B14F-4D97-AF65-F5344CB8AC3E}">
        <p14:creationId xmlns:p14="http://schemas.microsoft.com/office/powerpoint/2010/main" val="540434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6858371"/>
              </p:ext>
            </p:extLst>
          </p:nvPr>
        </p:nvGraphicFramePr>
        <p:xfrm>
          <a:off x="0" y="685800"/>
          <a:ext cx="8961438"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pPr algn="ctr"/>
            <a:r>
              <a:rPr lang="en-US" sz="2400" dirty="0" smtClean="0"/>
              <a:t>Share of Plans by Type of Emergency Room Cost Sharing</a:t>
            </a:r>
            <a:endParaRPr lang="en-US" sz="2400" dirty="0"/>
          </a:p>
        </p:txBody>
      </p:sp>
    </p:spTree>
    <p:extLst>
      <p:ext uri="{BB962C8B-B14F-4D97-AF65-F5344CB8AC3E}">
        <p14:creationId xmlns:p14="http://schemas.microsoft.com/office/powerpoint/2010/main" val="223530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Silver Plans with </a:t>
            </a:r>
            <a:br>
              <a:rPr lang="en-US" sz="2400" dirty="0" smtClean="0"/>
            </a:br>
            <a:r>
              <a:rPr lang="en-US" sz="2400" u="sng" dirty="0" smtClean="0"/>
              <a:t>Combined</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0754967"/>
              </p:ext>
            </p:extLst>
          </p:nvPr>
        </p:nvGraphicFramePr>
        <p:xfrm>
          <a:off x="0" y="1143000"/>
          <a:ext cx="8991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01545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0709202"/>
              </p:ext>
            </p:extLst>
          </p:nvPr>
        </p:nvGraphicFramePr>
        <p:xfrm>
          <a:off x="0" y="990600"/>
          <a:ext cx="8961438"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pPr algn="ctr"/>
            <a:r>
              <a:rPr lang="en-US" sz="2400" dirty="0" smtClean="0"/>
              <a:t>Average Emergency Room Copayments</a:t>
            </a:r>
            <a:br>
              <a:rPr lang="en-US" sz="2400" dirty="0" smtClean="0"/>
            </a:br>
            <a:r>
              <a:rPr lang="en-US" sz="2400" dirty="0" smtClean="0"/>
              <a:t>(Includes plans with both copayments and coinsurance)</a:t>
            </a:r>
            <a:endParaRPr lang="en-US" sz="2400" dirty="0"/>
          </a:p>
        </p:txBody>
      </p:sp>
    </p:spTree>
    <p:extLst>
      <p:ext uri="{BB962C8B-B14F-4D97-AF65-F5344CB8AC3E}">
        <p14:creationId xmlns:p14="http://schemas.microsoft.com/office/powerpoint/2010/main" val="1924145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98885638"/>
              </p:ext>
            </p:extLst>
          </p:nvPr>
        </p:nvGraphicFramePr>
        <p:xfrm>
          <a:off x="169862" y="990600"/>
          <a:ext cx="8961438"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pPr algn="ctr"/>
            <a:r>
              <a:rPr lang="en-US" sz="2400" dirty="0" smtClean="0"/>
              <a:t>Average Emergency Room Coinsurance Rate</a:t>
            </a:r>
            <a:br>
              <a:rPr lang="en-US" sz="2400" dirty="0" smtClean="0"/>
            </a:br>
            <a:r>
              <a:rPr lang="en-US" sz="2400" dirty="0" smtClean="0"/>
              <a:t>(Includes plans with both coinsurance and copayments)</a:t>
            </a:r>
            <a:endParaRPr lang="en-US" sz="2400" dirty="0"/>
          </a:p>
        </p:txBody>
      </p:sp>
    </p:spTree>
    <p:extLst>
      <p:ext uri="{BB962C8B-B14F-4D97-AF65-F5344CB8AC3E}">
        <p14:creationId xmlns:p14="http://schemas.microsoft.com/office/powerpoint/2010/main" val="547978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Out-of-Pocket Maximums</a:t>
            </a:r>
            <a:endParaRPr lang="en-US" dirty="0"/>
          </a:p>
        </p:txBody>
      </p:sp>
      <p:sp>
        <p:nvSpPr>
          <p:cNvPr id="14" name="Content Placeholder 13"/>
          <p:cNvSpPr>
            <a:spLocks noGrp="1"/>
          </p:cNvSpPr>
          <p:nvPr>
            <p:ph sz="quarter" idx="14"/>
          </p:nvPr>
        </p:nvSpPr>
        <p:spPr/>
        <p:txBody>
          <a:bodyPr/>
          <a:lstStyle/>
          <a:p>
            <a:endParaRPr lang="en-US"/>
          </a:p>
        </p:txBody>
      </p:sp>
    </p:spTree>
    <p:extLst>
      <p:ext uri="{BB962C8B-B14F-4D97-AF65-F5344CB8AC3E}">
        <p14:creationId xmlns:p14="http://schemas.microsoft.com/office/powerpoint/2010/main" val="2369028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Average Out-Of-Pocket Limit In Plans with Combined Limit for Medical and Prescription Drug Cost Sharing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38999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12052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8219834"/>
              </p:ext>
            </p:extLst>
          </p:nvPr>
        </p:nvGraphicFramePr>
        <p:xfrm>
          <a:off x="76200" y="914400"/>
          <a:ext cx="8961438"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pPr algn="ctr"/>
            <a:r>
              <a:rPr lang="en-US" sz="2400" dirty="0" smtClean="0"/>
              <a:t>Distribution of </a:t>
            </a:r>
            <a:r>
              <a:rPr lang="en-US" sz="2400" dirty="0"/>
              <a:t>Out-Of-Pocket </a:t>
            </a:r>
            <a:r>
              <a:rPr lang="en-US" sz="2400" dirty="0" smtClean="0"/>
              <a:t>Limits </a:t>
            </a:r>
            <a:r>
              <a:rPr lang="en-US" sz="2400" dirty="0"/>
              <a:t>In Plans with </a:t>
            </a:r>
            <a:r>
              <a:rPr lang="en-US" sz="2400" u="sng" dirty="0"/>
              <a:t>Combined</a:t>
            </a:r>
            <a:r>
              <a:rPr lang="en-US" sz="2400" dirty="0"/>
              <a:t> Limit for Medical and Prescription Drug Cost Sharing</a:t>
            </a:r>
          </a:p>
        </p:txBody>
      </p:sp>
    </p:spTree>
    <p:extLst>
      <p:ext uri="{BB962C8B-B14F-4D97-AF65-F5344CB8AC3E}">
        <p14:creationId xmlns:p14="http://schemas.microsoft.com/office/powerpoint/2010/main" val="64703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Gold Plans with </a:t>
            </a:r>
            <a:br>
              <a:rPr lang="en-US" sz="2400" dirty="0" smtClean="0"/>
            </a:br>
            <a:r>
              <a:rPr lang="en-US" sz="2400" u="sng" dirty="0" smtClean="0"/>
              <a:t>Combined</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2330865"/>
              </p:ext>
            </p:extLst>
          </p:nvPr>
        </p:nvGraphicFramePr>
        <p:xfrm>
          <a:off x="0" y="1143000"/>
          <a:ext cx="9067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801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Distribution of Medical Deductibles for Platinum Plans with </a:t>
            </a:r>
            <a:r>
              <a:rPr lang="en-US" sz="2400" u="sng" dirty="0" smtClean="0"/>
              <a:t>Combined</a:t>
            </a:r>
            <a:r>
              <a:rPr lang="en-US" sz="2400" dirty="0" smtClean="0"/>
              <a:t> Medical and Prescription Drug Deductibles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1753606"/>
              </p:ext>
            </p:extLst>
          </p:nvPr>
        </p:nvGraphicFramePr>
        <p:xfrm>
          <a:off x="152400" y="1143000"/>
          <a:ext cx="8839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9668732"/>
      </p:ext>
    </p:extLst>
  </p:cSld>
  <p:clrMapOvr>
    <a:masterClrMapping/>
  </p:clrMapOvr>
</p:sld>
</file>

<file path=ppt/theme/theme1.xml><?xml version="1.0" encoding="utf-8"?>
<a:theme xmlns:a="http://schemas.openxmlformats.org/drawingml/2006/main" name="blank">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with exhibit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page">
  <a:themeElements>
    <a:clrScheme name="Default KFF theme colors">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1508</TotalTime>
  <Words>792</Words>
  <Application>Microsoft Office PowerPoint</Application>
  <PresentationFormat>On-screen Show (4:3)</PresentationFormat>
  <Paragraphs>115</Paragraphs>
  <Slides>74</Slides>
  <Notes>24</Notes>
  <HiddenSlides>0</HiddenSlides>
  <MMClips>0</MMClips>
  <ScaleCrop>false</ScaleCrop>
  <HeadingPairs>
    <vt:vector size="4" baseType="variant">
      <vt:variant>
        <vt:lpstr>Theme</vt:lpstr>
      </vt:variant>
      <vt:variant>
        <vt:i4>4</vt:i4>
      </vt:variant>
      <vt:variant>
        <vt:lpstr>Slide Titles</vt:lpstr>
      </vt:variant>
      <vt:variant>
        <vt:i4>74</vt:i4>
      </vt:variant>
    </vt:vector>
  </HeadingPairs>
  <TitlesOfParts>
    <vt:vector size="78" baseType="lpstr">
      <vt:lpstr>blank</vt:lpstr>
      <vt:lpstr>Default with exhibit #</vt:lpstr>
      <vt:lpstr>Default with figure #</vt:lpstr>
      <vt:lpstr>Title page</vt:lpstr>
      <vt:lpstr>Cost-Sharing for Plans Offered in Federally Facilitated or Partnership Marketplaces for 2015</vt:lpstr>
      <vt:lpstr>Medical and Prescription Drug Deductibles</vt:lpstr>
      <vt:lpstr>Percent of Plans Where Medical Deductible is Combined with or Separate from the Prescription Drug Deductible</vt:lpstr>
      <vt:lpstr>Average Medical Deductible, in Plans with Combined Medical and Prescription Drug Deductibles</vt:lpstr>
      <vt:lpstr>Distribution of Medical Deductibles, for all Plans with  Combined Medical and Prescription Drug Deductible</vt:lpstr>
      <vt:lpstr>Distribution of Medical Deductibles, for Bronze Plans with  Combined Medical and Prescription Drug Deductible</vt:lpstr>
      <vt:lpstr>Distribution of Medical Deductibles, for Silver Plans with  Combined Medical and Prescription Drug Deductibles</vt:lpstr>
      <vt:lpstr>Distribution of Medical Deductibles, for Gold Plans with  Combined Medical and Prescription Drug Deductibles</vt:lpstr>
      <vt:lpstr>Distribution of Medical Deductibles for Platinum Plans with Combined Medical and Prescription Drug Deductibles</vt:lpstr>
      <vt:lpstr>Average Medical Deductible In Plans with Separate Medical and Prescription Drug Deductibles</vt:lpstr>
      <vt:lpstr>Distribution of Medical Deductibles, for all Plans with Separate Medical and Prescription Drug Deductible</vt:lpstr>
      <vt:lpstr>Distribution of Medical Deductibles, for Bronze Plans with  Separate Medical and Prescription Drug Deductibles</vt:lpstr>
      <vt:lpstr>Distribution of Medical Deductibles, for Silver Plans with  Separate Medical and Prescription Drug Deductibles</vt:lpstr>
      <vt:lpstr>Distribution of Medical Deductibles, for Gold Plans with  Separate Medical and Prescription Drug Deductibles</vt:lpstr>
      <vt:lpstr>Distribution of Medical Deductibles, for Platinum Plans with Separate Medical and Prescription Drug Deductibles</vt:lpstr>
      <vt:lpstr>Separate Drug Deductibles</vt:lpstr>
      <vt:lpstr>Average Prescription Drug Deductible, for Plans with Separate Medical and Prescription Drug Deductible</vt:lpstr>
      <vt:lpstr>Distribution of Prescription Drug Deductibles, for Bronze Plans with Separate Medical and Prescription Drug Deductibles</vt:lpstr>
      <vt:lpstr>Distribution of Prescription Drug Deductibles, for Silver Plans with Separate Medical and Prescription Drug Deductibles</vt:lpstr>
      <vt:lpstr>Distribution of Prescription Drug Deductibles, for Gold Plans with Separate Medical and Prescription Drug Deductibles</vt:lpstr>
      <vt:lpstr>Distribution of Prescription Drug Deductibles, for Platinum Plans with Separate Medical and Prescription Drug Deductibles</vt:lpstr>
      <vt:lpstr>Inpatient Facility Cost Sharing</vt:lpstr>
      <vt:lpstr>Share of Plans by Type of Inpatient Facility Cost Sharing</vt:lpstr>
      <vt:lpstr>Inpatient Facility Average Copayments (includes plans with both copayments and coinsurance)</vt:lpstr>
      <vt:lpstr>Distribution of Inpatient Facility Copayments</vt:lpstr>
      <vt:lpstr>Average Inpatient Facility Coinsurance Rate</vt:lpstr>
      <vt:lpstr>Distribution of Inpatient Facility Coinsurance Rates</vt:lpstr>
      <vt:lpstr>Inpatient Physicians Cost Sharing</vt:lpstr>
      <vt:lpstr>Share of Plans by Type of Cost Sharing for Inpatient Physicians Cost Sharing</vt:lpstr>
      <vt:lpstr>Average Coinsurance Rates For Inpatient Physician Services </vt:lpstr>
      <vt:lpstr>Distribution of Inpatient Physician Coinsurance Rates</vt:lpstr>
      <vt:lpstr>Specialist  and  Primary Care Physician Office Visits</vt:lpstr>
      <vt:lpstr>Share of Plans by Type of Cost Sharing for Primary Care Physician Visits (deductible may apply first)</vt:lpstr>
      <vt:lpstr>Average Copayments for Primary Care Physician Visits</vt:lpstr>
      <vt:lpstr>Distribution of Copayments for Primary Care Physician Visits</vt:lpstr>
      <vt:lpstr>Average Coinsurance Rates for Primary Care Physician Visits</vt:lpstr>
      <vt:lpstr>Distribution of Coinsurance Rates for Primary Care Physician Visits</vt:lpstr>
      <vt:lpstr>Share of Plans by Type of Cost Sharing for Specialist Physician Visits (deductible may apply first)</vt:lpstr>
      <vt:lpstr>Average Copayments for Specialist Physician Visits</vt:lpstr>
      <vt:lpstr>Distribution of Copayments for Specialist Physician Visits</vt:lpstr>
      <vt:lpstr>Average Coinsurance Rates for Specialist Physician Visits</vt:lpstr>
      <vt:lpstr>Distribution of Coinsurance Rates for Specialist Physician Visits</vt:lpstr>
      <vt:lpstr>Prescription Drug Cost Sharing</vt:lpstr>
      <vt:lpstr>Share of Plans by Type of Cost Sharing for Generic Prescriptions Plans with Combined Medical and Prescription Drug Deductible</vt:lpstr>
      <vt:lpstr>Share of Plans by Type of Cost Sharing for Generic Prescriptions Plans with Separate Medical and Prescription Drug Deductible</vt:lpstr>
      <vt:lpstr>Average Copayment for Generic Drugs</vt:lpstr>
      <vt:lpstr>Distribution of Copayment Amounts for Generic Drugs</vt:lpstr>
      <vt:lpstr>Average Coinsurance Rates for Generic Drugs</vt:lpstr>
      <vt:lpstr>Distribution of Coinsurance Rates for Generic Drugs</vt:lpstr>
      <vt:lpstr>Share of Plans by Type of Cost Sharing for Preferred Prescriptions Plans with Combined Medical and Prescription Drug Deductible</vt:lpstr>
      <vt:lpstr>Share of Plans by Type of Cost Sharing for Preferred Prescriptions Plans with Separate Medical and Prescription Drug Deductible</vt:lpstr>
      <vt:lpstr>Average Copayment for Preferred Drugs</vt:lpstr>
      <vt:lpstr>Distribution of Copayment Amounts for Preferred Drugs</vt:lpstr>
      <vt:lpstr>Average Coinsurance Rates for Preferred Drugs</vt:lpstr>
      <vt:lpstr>Distribution of Coinsurance Rates for Preferred Drugs</vt:lpstr>
      <vt:lpstr>Share of Plans by Type of Cost Sharing for Non-Preferred Prescriptions Plans with Combined Medical and Prescription Drug Deductible</vt:lpstr>
      <vt:lpstr>Share of Plans by Type of Cost Sharing for Non-Preferred Prescriptions Plans with Separate Medical and Prescription Drug Deductible</vt:lpstr>
      <vt:lpstr>Average Copayment for Non-Preferred Drugs</vt:lpstr>
      <vt:lpstr>Distribution of Copayment Amounts for Non-Preferred Drugs</vt:lpstr>
      <vt:lpstr>Average Coinsurance Rates for Non-Preferred Drugs</vt:lpstr>
      <vt:lpstr>Distribution of Coinsurance Rates for Non-Preferred Drugs</vt:lpstr>
      <vt:lpstr>Share of Plans by Type of Cost Sharing for Specialty Prescriptions Plans with Combined Medical and Prescription Drug Deductible</vt:lpstr>
      <vt:lpstr>Share of Plans by Type of Cost Sharing for Specialty Prescriptions Plans with Separate Medical and Prescription Drug Deductible</vt:lpstr>
      <vt:lpstr>Average Copayment for Specialty Drugs</vt:lpstr>
      <vt:lpstr>Distribution of Copayment Amounts for Specialty Drugs</vt:lpstr>
      <vt:lpstr>Average Coinsurance Rates for Specialty Drugs</vt:lpstr>
      <vt:lpstr>Distribution of Coinsurance Rates for Specialty Drugs</vt:lpstr>
      <vt:lpstr>Emergency Room Cost Sharing</vt:lpstr>
      <vt:lpstr>Share of Plans by Type of Emergency Room Cost Sharing</vt:lpstr>
      <vt:lpstr>Average Emergency Room Copayments (Includes plans with both copayments and coinsurance)</vt:lpstr>
      <vt:lpstr>Average Emergency Room Coinsurance Rate (Includes plans with both coinsurance and copayments)</vt:lpstr>
      <vt:lpstr>Out-of-Pocket Maximums</vt:lpstr>
      <vt:lpstr>Average Out-Of-Pocket Limit In Plans with Combined Limit for Medical and Prescription Drug Cost Sharing</vt:lpstr>
      <vt:lpstr>Distribution of Out-Of-Pocket Limits In Plans with Combined Limit for Medical and Prescription Drug Cost Sharing</vt:lpstr>
    </vt:vector>
  </TitlesOfParts>
  <Company>Kaiser Family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Inpatient Cost Sharing</dc:title>
  <dc:creator>Matthew Rae</dc:creator>
  <cp:lastModifiedBy>Evonne Young</cp:lastModifiedBy>
  <cp:revision>83</cp:revision>
  <cp:lastPrinted>2015-02-02T17:46:57Z</cp:lastPrinted>
  <dcterms:created xsi:type="dcterms:W3CDTF">2015-01-14T19:14:29Z</dcterms:created>
  <dcterms:modified xsi:type="dcterms:W3CDTF">2015-02-11T14:12:55Z</dcterms:modified>
</cp:coreProperties>
</file>